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82" r:id="rId13"/>
    <p:sldId id="269" r:id="rId14"/>
    <p:sldId id="274" r:id="rId15"/>
    <p:sldId id="270" r:id="rId16"/>
    <p:sldId id="272" r:id="rId17"/>
    <p:sldId id="275" r:id="rId18"/>
    <p:sldId id="276" r:id="rId19"/>
    <p:sldId id="283" r:id="rId20"/>
    <p:sldId id="285" r:id="rId21"/>
    <p:sldId id="284" r:id="rId22"/>
    <p:sldId id="277" r:id="rId23"/>
    <p:sldId id="286" r:id="rId24"/>
    <p:sldId id="287" r:id="rId25"/>
    <p:sldId id="288" r:id="rId26"/>
    <p:sldId id="289" r:id="rId27"/>
    <p:sldId id="290" r:id="rId28"/>
    <p:sldId id="291" r:id="rId29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6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F9D43A-194E-47D1-BFBA-0790C98DD823}" type="datetimeFigureOut">
              <a:rPr lang="en-US" smtClean="0"/>
              <a:t>31-Dec-20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7E1710-32E0-44C4-8CA0-3A1DB2A07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077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শিক্ষার্থীদের ২টি ভাগে ভাগ করে ২টি ভাগ হতে ৩ জন করে মোট ৬ জন বক্তা নির্বাচন করবেন ও বক্তাদের জন্য ৬ মিনিট বরাদ্দ করবেন। ২ জন দলনেতা যুক্তি খণ্ডানোর জন্য দেড় মিনিট করে মোট ৩ মিনিট সময় পাবে। ১ মিনিটে ফলাফল ঘোষণা করা হবে এবং শিক্ষক পুরুস্কার হিসেবে চকলেট বা বই দিতে পারেন।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E1710-32E0-44C4-8CA0-3A1DB2A0775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421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  <a:prstGeom prst="rect">
            <a:avLst/>
          </a:prstGeo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7A4E6C8F-ADFC-4164-9F32-653173ED56CD}" type="datetimeFigureOut">
              <a:rPr lang="en-US" smtClean="0"/>
              <a:t>31-Dec-20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05C7A19E-B476-4556-AA12-23DB9174D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614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7A4E6C8F-ADFC-4164-9F32-653173ED56CD}" type="datetimeFigureOut">
              <a:rPr lang="en-US" smtClean="0"/>
              <a:t>31-Dec-20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05C7A19E-B476-4556-AA12-23DB9174D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533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69114" y="365125"/>
            <a:ext cx="2309813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6700" y="365125"/>
            <a:ext cx="678953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7A4E6C8F-ADFC-4164-9F32-653173ED56CD}" type="datetimeFigureOut">
              <a:rPr lang="en-US" smtClean="0"/>
              <a:t>31-Dec-20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05C7A19E-B476-4556-AA12-23DB9174D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457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7A4E6C8F-ADFC-4164-9F32-653173ED56CD}" type="datetimeFigureOut">
              <a:rPr lang="en-US" smtClean="0"/>
              <a:t>31-Dec-20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05C7A19E-B476-4556-AA12-23DB9174D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146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  <a:prstGeom prst="rect">
            <a:avLst/>
          </a:prstGeom>
        </p:spPr>
        <p:txBody>
          <a:bodyPr anchor="b"/>
          <a:lstStyle>
            <a:lvl1pPr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7A4E6C8F-ADFC-4164-9F32-653173ED56CD}" type="datetimeFigureOut">
              <a:rPr lang="en-US" smtClean="0"/>
              <a:t>31-Dec-20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05C7A19E-B476-4556-AA12-23DB9174D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075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6700" y="1825625"/>
            <a:ext cx="454967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29250" y="1825625"/>
            <a:ext cx="4549676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7A4E6C8F-ADFC-4164-9F32-653173ED56CD}" type="datetimeFigureOut">
              <a:rPr lang="en-US" smtClean="0"/>
              <a:t>31-Dec-20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05C7A19E-B476-4556-AA12-23DB9174D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272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7A4E6C8F-ADFC-4164-9F32-653173ED56CD}" type="datetimeFigureOut">
              <a:rPr lang="en-US" smtClean="0"/>
              <a:t>31-Dec-20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05C7A19E-B476-4556-AA12-23DB9174D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125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7A4E6C8F-ADFC-4164-9F32-653173ED56CD}" type="datetimeFigureOut">
              <a:rPr lang="en-US" smtClean="0"/>
              <a:t>31-Dec-20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05C7A19E-B476-4556-AA12-23DB9174D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00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3759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7A4E6C8F-ADFC-4164-9F32-653173ED56CD}" type="datetimeFigureOut">
              <a:rPr lang="en-US" smtClean="0"/>
              <a:t>31-Dec-20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05C7A19E-B476-4556-AA12-23DB9174D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825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7A4E6C8F-ADFC-4164-9F32-653173ED56CD}" type="datetimeFigureOut">
              <a:rPr lang="en-US" smtClean="0"/>
              <a:t>31-Dec-20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05C7A19E-B476-4556-AA12-23DB9174D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076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1430000" cy="6858000"/>
          </a:xfrm>
          <a:prstGeom prst="frame">
            <a:avLst>
              <a:gd name="adj1" fmla="val 5102"/>
            </a:avLst>
          </a:prstGeom>
          <a:blipFill>
            <a:blip r:embed="rId13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9231087" y="-43542"/>
            <a:ext cx="18433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76F3EE5-55F7-4209-83D1-7FA47F0C269E}" type="datetime4">
              <a:rPr lang="en-US" sz="1600" smtClean="0"/>
              <a:t>31 December, 2020</a:t>
            </a:fld>
            <a:endParaRPr lang="en-US" sz="1600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814282" y="6545946"/>
            <a:ext cx="9231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Israt</a:t>
            </a:r>
            <a:r>
              <a:rPr lang="en-US" baseline="0" dirty="0" smtClean="0">
                <a:solidFill>
                  <a:srgbClr val="FF0000"/>
                </a:solidFill>
              </a:rPr>
              <a:t> Jahan ,Assistant </a:t>
            </a:r>
            <a:r>
              <a:rPr lang="en-US" baseline="0" dirty="0" err="1" smtClean="0">
                <a:solidFill>
                  <a:srgbClr val="FF0000"/>
                </a:solidFill>
              </a:rPr>
              <a:t>Teacher,Banglabazar</a:t>
            </a:r>
            <a:r>
              <a:rPr lang="en-US" baseline="0" dirty="0" smtClean="0">
                <a:solidFill>
                  <a:srgbClr val="FF0000"/>
                </a:solidFill>
              </a:rPr>
              <a:t> Govt. Girls’ High </a:t>
            </a:r>
            <a:r>
              <a:rPr lang="en-US" baseline="0" dirty="0" err="1" smtClean="0">
                <a:solidFill>
                  <a:srgbClr val="FF0000"/>
                </a:solidFill>
              </a:rPr>
              <a:t>School,Dhaka</a:t>
            </a:r>
            <a:r>
              <a:rPr lang="en-US" baseline="0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89964" l="9945" r="895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163" y="38200"/>
            <a:ext cx="578833" cy="110696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89964" l="9945" r="895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744" y="24340"/>
            <a:ext cx="578833" cy="110696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</p:spTree>
    <p:extLst>
      <p:ext uri="{BB962C8B-B14F-4D97-AF65-F5344CB8AC3E}">
        <p14:creationId xmlns:p14="http://schemas.microsoft.com/office/powerpoint/2010/main" val="3905885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Relationship Id="rId9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3" Type="http://schemas.openxmlformats.org/officeDocument/2006/relationships/image" Target="../media/image36.jpg"/><Relationship Id="rId7" Type="http://schemas.openxmlformats.org/officeDocument/2006/relationships/image" Target="../media/image40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g"/><Relationship Id="rId3" Type="http://schemas.openxmlformats.org/officeDocument/2006/relationships/image" Target="../media/image42.jpg"/><Relationship Id="rId7" Type="http://schemas.openxmlformats.org/officeDocument/2006/relationships/image" Target="../media/image4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g"/><Relationship Id="rId5" Type="http://schemas.openxmlformats.org/officeDocument/2006/relationships/image" Target="../media/image44.jpg"/><Relationship Id="rId10" Type="http://schemas.openxmlformats.org/officeDocument/2006/relationships/image" Target="../media/image49.jpg"/><Relationship Id="rId4" Type="http://schemas.openxmlformats.org/officeDocument/2006/relationships/image" Target="../media/image43.jpg"/><Relationship Id="rId9" Type="http://schemas.openxmlformats.org/officeDocument/2006/relationships/image" Target="../media/image48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7" Type="http://schemas.openxmlformats.org/officeDocument/2006/relationships/image" Target="../media/image56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g"/><Relationship Id="rId5" Type="http://schemas.openxmlformats.org/officeDocument/2006/relationships/image" Target="../media/image54.jpg"/><Relationship Id="rId4" Type="http://schemas.openxmlformats.org/officeDocument/2006/relationships/image" Target="../media/image53.jpe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67.jpe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12" Type="http://schemas.openxmlformats.org/officeDocument/2006/relationships/image" Target="../media/image66.jpg"/><Relationship Id="rId2" Type="http://schemas.openxmlformats.org/officeDocument/2006/relationships/image" Target="../media/image57.jpg"/><Relationship Id="rId16" Type="http://schemas.openxmlformats.org/officeDocument/2006/relationships/image" Target="../media/image7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11" Type="http://schemas.openxmlformats.org/officeDocument/2006/relationships/image" Target="../media/image65.jpg"/><Relationship Id="rId5" Type="http://schemas.openxmlformats.org/officeDocument/2006/relationships/image" Target="../media/image60.jpg"/><Relationship Id="rId15" Type="http://schemas.openxmlformats.org/officeDocument/2006/relationships/image" Target="../media/image69.jpeg"/><Relationship Id="rId10" Type="http://schemas.openxmlformats.org/officeDocument/2006/relationships/image" Target="../media/image64.jpeg"/><Relationship Id="rId4" Type="http://schemas.openxmlformats.org/officeDocument/2006/relationships/image" Target="../media/image59.jpeg"/><Relationship Id="rId9" Type="http://schemas.openxmlformats.org/officeDocument/2006/relationships/image" Target="../media/image63.jpg"/><Relationship Id="rId14" Type="http://schemas.openxmlformats.org/officeDocument/2006/relationships/image" Target="../media/image6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4.jpg"/><Relationship Id="rId4" Type="http://schemas.openxmlformats.org/officeDocument/2006/relationships/image" Target="../media/image7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4105" y="1741878"/>
            <a:ext cx="6667500" cy="466732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925278" y="357195"/>
            <a:ext cx="7443278" cy="1362725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bn-BD" sz="72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মাল্টিমিডিয়া ক্লা</a:t>
            </a:r>
            <a:r>
              <a:rPr lang="bn-IN" sz="72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72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7200" b="1" dirty="0">
              <a:ln w="22225">
                <a:solidFill>
                  <a:schemeClr val="tx1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15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91032" y="533400"/>
            <a:ext cx="4114800" cy="919367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10" tIns="45705" rIns="91410" bIns="45705" rtlCol="0">
            <a:spAutoFit/>
          </a:bodyPr>
          <a:lstStyle/>
          <a:p>
            <a:pPr algn="ctr"/>
            <a:r>
              <a:rPr lang="bn-BD" sz="4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8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62" b="12601"/>
          <a:stretch/>
        </p:blipFill>
        <p:spPr bwMode="auto">
          <a:xfrm>
            <a:off x="4810132" y="1600200"/>
            <a:ext cx="3200400" cy="205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4" name="TextBox 3"/>
          <p:cNvSpPr txBox="1"/>
          <p:nvPr/>
        </p:nvSpPr>
        <p:spPr>
          <a:xfrm>
            <a:off x="2676532" y="4191000"/>
            <a:ext cx="7315200" cy="1754326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AIDS</a:t>
            </a:r>
            <a:r>
              <a:rPr lang="bn-BD" sz="36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)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এইডস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?</a:t>
            </a:r>
            <a:endParaRPr lang="bn-BD" sz="3600" dirty="0" smtClean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v"/>
            </a:pPr>
            <a:r>
              <a:rPr lang="bn-BD" sz="36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কত সালে বিশ্বে প্রথম এইচআইভি রোগী শনাক্ত করা হয়?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2426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825" y="4388827"/>
            <a:ext cx="2466975" cy="1707173"/>
          </a:xfrm>
          <a:prstGeom prst="roundRect">
            <a:avLst>
              <a:gd name="adj" fmla="val 16667"/>
            </a:avLst>
          </a:prstGeom>
          <a:ln w="5715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779" y="4371975"/>
            <a:ext cx="2652548" cy="1724025"/>
          </a:xfrm>
          <a:prstGeom prst="roundRect">
            <a:avLst>
              <a:gd name="adj" fmla="val 16667"/>
            </a:avLst>
          </a:prstGeom>
          <a:ln w="5715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717" y="1238617"/>
            <a:ext cx="2497015" cy="1828800"/>
          </a:xfrm>
          <a:prstGeom prst="roundRect">
            <a:avLst>
              <a:gd name="adj" fmla="val 16667"/>
            </a:avLst>
          </a:prstGeom>
          <a:ln w="381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32" y="1259304"/>
            <a:ext cx="2675995" cy="1856275"/>
          </a:xfrm>
          <a:prstGeom prst="roundRect">
            <a:avLst>
              <a:gd name="adj" fmla="val 16667"/>
            </a:avLst>
          </a:prstGeom>
          <a:ln w="5715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14" descr="AIDS-Epidemic-in-Africa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4514" y="1267925"/>
            <a:ext cx="2418416" cy="1856275"/>
          </a:xfrm>
          <a:prstGeom prst="roundRect">
            <a:avLst>
              <a:gd name="adj" fmla="val 16667"/>
            </a:avLst>
          </a:prstGeom>
          <a:ln w="5715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13" descr="AidsPatient2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50179" y="4371975"/>
            <a:ext cx="2487087" cy="1716331"/>
          </a:xfrm>
          <a:prstGeom prst="roundRect">
            <a:avLst>
              <a:gd name="adj" fmla="val 16667"/>
            </a:avLst>
          </a:prstGeom>
          <a:ln w="5715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3543333" y="3271645"/>
            <a:ext cx="4421362" cy="781109"/>
          </a:xfrm>
          <a:prstGeom prst="rect">
            <a:avLst/>
          </a:prstGeom>
        </p:spPr>
        <p:txBody>
          <a:bodyPr wrap="none">
            <a:prstTxWarp prst="textWave1">
              <a:avLst/>
            </a:prstTxWarp>
            <a:spAutoFit/>
          </a:bodyPr>
          <a:lstStyle/>
          <a:p>
            <a:pPr algn="ctr">
              <a:defRPr/>
            </a:pPr>
            <a:r>
              <a:rPr lang="bn-BD" sz="32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এরা সবাই এইডস আক্রান্ত ব্যক্তি  </a:t>
            </a:r>
            <a:endParaRPr lang="en-US" sz="32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97404" y="457200"/>
            <a:ext cx="4594565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পাচ্ছো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96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65" y="1334528"/>
            <a:ext cx="2133600" cy="2189848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744" y="2286003"/>
            <a:ext cx="2170664" cy="2202201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731" y="2826273"/>
            <a:ext cx="2257172" cy="2230348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243" y="3502460"/>
            <a:ext cx="2277081" cy="2246142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2028831" y="5652029"/>
            <a:ext cx="7170505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bn-BD" sz="32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4849" y="3654347"/>
            <a:ext cx="2377440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bn-IN" sz="32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ওজন কমে যায়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28555" y="4535799"/>
            <a:ext cx="2696924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bn-IN" sz="32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শুকনা কাশি থাকে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00409" y="5141284"/>
            <a:ext cx="2942690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bn-IN" sz="32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NikoshBAN" pitchFamily="2" charset="0"/>
              </a:rPr>
              <a:t>সার্বক্ষণিক </a:t>
            </a:r>
            <a:r>
              <a:rPr lang="bn-BD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NikoshBAN" pitchFamily="2" charset="0"/>
              </a:rPr>
              <a:t>জ্বর</a:t>
            </a:r>
            <a:r>
              <a:rPr lang="bn-IN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NikoshBAN" pitchFamily="2" charset="0"/>
              </a:rPr>
              <a:t> থাকে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106028" y="5839260"/>
            <a:ext cx="28297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NikoshBAN" pitchFamily="2" charset="0"/>
              </a:rPr>
              <a:t>ডায়রিয়া লেগে থাকা</a:t>
            </a:r>
            <a:endParaRPr lang="en-US" sz="3200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522217" y="395415"/>
            <a:ext cx="8267700" cy="85439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BD" sz="44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এইডস আক্রান্ত ব্যক্তির </a:t>
            </a:r>
            <a:r>
              <a:rPr lang="bn-BD" sz="44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লক্ষণ সমূহঃ  </a:t>
            </a:r>
            <a:endParaRPr lang="en-US" sz="44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4400" dirty="0" smtClean="0">
                <a:latin typeface="NikoshBAN" pitchFamily="2" charset="0"/>
                <a:ea typeface="+mj-ea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83" y="1398809"/>
            <a:ext cx="2140163" cy="2197448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74"/>
          <a:stretch/>
        </p:blipFill>
        <p:spPr>
          <a:xfrm>
            <a:off x="3135135" y="2275313"/>
            <a:ext cx="2198860" cy="2212891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442" y="2845013"/>
            <a:ext cx="2205677" cy="2181225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33"/>
          <a:stretch/>
        </p:blipFill>
        <p:spPr>
          <a:xfrm>
            <a:off x="8224334" y="3447536"/>
            <a:ext cx="2307746" cy="2276352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20" name="Rectangle 19"/>
          <p:cNvSpPr/>
          <p:nvPr/>
        </p:nvSpPr>
        <p:spPr>
          <a:xfrm>
            <a:off x="257683" y="3683179"/>
            <a:ext cx="2917995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bn-IN" sz="32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n>
                  <a:solidFill>
                    <a:schemeClr val="tx1"/>
                  </a:solidFill>
                </a:ln>
                <a:cs typeface="NikoshBAN" pitchFamily="2" charset="0"/>
              </a:rPr>
              <a:t>ছত্রাকজনিত সংক্রমণ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047996" y="4554148"/>
            <a:ext cx="23642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NikoshBAN" pitchFamily="2" charset="0"/>
              </a:rPr>
              <a:t>লসিকা </a:t>
            </a:r>
            <a:r>
              <a:rPr lang="bn-BD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NikoshBAN" pitchFamily="2" charset="0"/>
              </a:rPr>
              <a:t>গ্রন্থি</a:t>
            </a:r>
            <a:r>
              <a:rPr lang="bn-IN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NikoshBAN" pitchFamily="2" charset="0"/>
              </a:rPr>
              <a:t> ফুলা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cs typeface="NikoshBAN" pitchFamily="2" charset="0"/>
              </a:rPr>
              <a:t> </a:t>
            </a:r>
            <a:endParaRPr lang="en-US" sz="3200" dirty="0"/>
          </a:p>
        </p:txBody>
      </p:sp>
      <p:sp>
        <p:nvSpPr>
          <p:cNvPr id="22" name="Rectangle 21"/>
          <p:cNvSpPr/>
          <p:nvPr/>
        </p:nvSpPr>
        <p:spPr>
          <a:xfrm>
            <a:off x="5665023" y="5147276"/>
            <a:ext cx="23792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NikoshBAN" pitchFamily="2" charset="0"/>
              </a:rPr>
              <a:t>ঘাড়</a:t>
            </a:r>
            <a:r>
              <a:rPr lang="bn-IN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NikoshBAN" pitchFamily="2" charset="0"/>
              </a:rPr>
              <a:t>ে</a:t>
            </a:r>
            <a:r>
              <a:rPr lang="bn-BD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NikoshBAN" pitchFamily="2" charset="0"/>
              </a:rPr>
              <a:t> </a:t>
            </a:r>
            <a:r>
              <a:rPr lang="bn-BD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NikoshBAN" pitchFamily="2" charset="0"/>
              </a:rPr>
              <a:t>অসহ্য ব্যাথা</a:t>
            </a:r>
            <a:endParaRPr lang="en-US" sz="3200" dirty="0"/>
          </a:p>
        </p:txBody>
      </p:sp>
      <p:sp>
        <p:nvSpPr>
          <p:cNvPr id="23" name="Rectangle 22"/>
          <p:cNvSpPr/>
          <p:nvPr/>
        </p:nvSpPr>
        <p:spPr>
          <a:xfrm>
            <a:off x="8165213" y="5831021"/>
            <a:ext cx="26716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NikoshBAN" pitchFamily="2" charset="0"/>
              </a:rPr>
              <a:t>বগলে</a:t>
            </a:r>
            <a:r>
              <a:rPr lang="bn-BD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NikoshBAN" pitchFamily="2" charset="0"/>
              </a:rPr>
              <a:t> </a:t>
            </a:r>
            <a:r>
              <a:rPr lang="bn-BD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NikoshBAN" pitchFamily="2" charset="0"/>
              </a:rPr>
              <a:t>অসহ্য ব্যাথা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055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20" grpId="0"/>
      <p:bldP spid="21" grpId="0"/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9427" y="4191000"/>
            <a:ext cx="2621144" cy="213462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aids-photo-candidasi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0903" y="1585917"/>
            <a:ext cx="2622001" cy="2209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RTEmagicC_800px-Kaposi__s_Sarcoma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1240" y="1600200"/>
            <a:ext cx="2346327" cy="2209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M112292-Shingles_rash_in_an_AIDS_patient-SPL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76238" y="4191000"/>
            <a:ext cx="2576666" cy="21580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 descr="270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61240" y="4190999"/>
            <a:ext cx="2346327" cy="213462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 descr="sym4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69426" y="1600200"/>
            <a:ext cx="2621145" cy="22097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369946" y="488523"/>
            <a:ext cx="8108401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BD" sz="4400" dirty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ছবিতে কী দেখতে পাচ্ছো?</a:t>
            </a:r>
            <a:endParaRPr lang="en-US" sz="4800" b="1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387443" y="551170"/>
            <a:ext cx="8108401" cy="76835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BD" sz="4400" dirty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এইডস আক্রান্ত ব্যক্তির </a:t>
            </a:r>
            <a:r>
              <a:rPr lang="bn-BD" sz="4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 অঙ্গপ্রত্যঙ্গ</a:t>
            </a:r>
            <a:endParaRPr lang="en-US" sz="44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3223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874" y="1584487"/>
            <a:ext cx="5334000" cy="3352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34146" y="5303201"/>
            <a:ext cx="7772400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অনৈতিক </a:t>
            </a:r>
            <a:r>
              <a:rPr lang="bn-BD" sz="3200" b="1" dirty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অনিরাপদ সম্পর্কের মাধ্যমে </a:t>
            </a:r>
            <a:endParaRPr lang="en-US" sz="3200" dirty="0">
              <a:ln w="1143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28831" y="457200"/>
            <a:ext cx="7467599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bn-BD" sz="4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এইডস</a:t>
            </a:r>
            <a:r>
              <a:rPr lang="bn-IN" sz="4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ছড়ানোর কারণগুলো</a:t>
            </a:r>
            <a:r>
              <a:rPr lang="bn-BD" sz="4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কী কী? </a:t>
            </a:r>
            <a:endParaRPr lang="en-US" sz="48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185" y="1606376"/>
            <a:ext cx="5578638" cy="3341351"/>
          </a:xfrm>
          <a:prstGeom prst="rect">
            <a:avLst/>
          </a:prstGeom>
          <a:ln w="381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2204845" y="5301284"/>
            <a:ext cx="7170505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bn-BD" sz="32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আক্রান্ত ব্যক্তির রক্ত গ্রহ</a:t>
            </a:r>
            <a:r>
              <a:rPr lang="bn-IN" sz="32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ণে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র মাধ্যমে   </a:t>
            </a:r>
            <a:endParaRPr lang="en-US" sz="32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6826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28831" y="457200"/>
            <a:ext cx="7467599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bn-BD" sz="4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এইডস</a:t>
            </a:r>
            <a:r>
              <a:rPr lang="bn-IN" sz="4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ছড়ানোর কারণগুলো</a:t>
            </a:r>
            <a:r>
              <a:rPr lang="bn-BD" sz="4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কী কী? </a:t>
            </a:r>
            <a:endParaRPr lang="en-US" sz="48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431" y="1696998"/>
            <a:ext cx="6248400" cy="366039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0128" y="5627554"/>
            <a:ext cx="10453816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ভাইরাসযুক্ত সিরিঞ্জ,সূচ,অপারেশনের যন্ত্রপাতি জীবাণুমুক্ত না করে ব্যবহার করলে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28831" y="5652029"/>
            <a:ext cx="7170505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bn-IN" sz="32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সমকামিতার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মাধ্যমে   </a:t>
            </a:r>
            <a:endParaRPr lang="en-US" sz="32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11" b="14481"/>
          <a:stretch/>
        </p:blipFill>
        <p:spPr>
          <a:xfrm>
            <a:off x="2091376" y="1668162"/>
            <a:ext cx="2925464" cy="35628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18" t="-4483" r="4324" b="18964"/>
          <a:stretch/>
        </p:blipFill>
        <p:spPr>
          <a:xfrm>
            <a:off x="6153662" y="1523995"/>
            <a:ext cx="2628466" cy="369468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951" y="1929584"/>
            <a:ext cx="4286250" cy="287719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962" y="1915297"/>
            <a:ext cx="4245572" cy="289148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6" name="Rectangle 15"/>
          <p:cNvSpPr/>
          <p:nvPr/>
        </p:nvSpPr>
        <p:spPr>
          <a:xfrm>
            <a:off x="518984" y="5117869"/>
            <a:ext cx="10527957" cy="107721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bn-IN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এইচআইভি 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আক্রান্ত </a:t>
            </a: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মায়ের </a:t>
            </a:r>
            <a:r>
              <a:rPr lang="bn-IN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গর্ভে সন্তান জন্ম নিলে বা আক্রান্ত মায়ের 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বুকের</a:t>
            </a:r>
            <a:endParaRPr lang="bn-IN" sz="32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দুধ পান করলে</a:t>
            </a:r>
            <a:r>
              <a:rPr lang="bn-IN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17" y="2187659"/>
            <a:ext cx="2817332" cy="244612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096" y="2155746"/>
            <a:ext cx="2700327" cy="244096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208" y="2093961"/>
            <a:ext cx="2836252" cy="250275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0" name="Rectangle 19"/>
          <p:cNvSpPr/>
          <p:nvPr/>
        </p:nvSpPr>
        <p:spPr>
          <a:xfrm>
            <a:off x="420128" y="5293918"/>
            <a:ext cx="10453816" cy="107721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আক্রান্ত ব্যক্তির রক্তের সাথে সুস্থ ব্যক্তির রক্তের সংস্পর্শ ঘটলে,যেমন-উভয়ের কাটা,ফোঁড়া,ঘা,ক্ষত ইত্যাদির মাধ্যমে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6710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8" grpId="0"/>
      <p:bldP spid="8" grpId="1"/>
      <p:bldP spid="16" grpId="0"/>
      <p:bldP spid="16" grpId="1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50" y="1550778"/>
            <a:ext cx="4429515" cy="3581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2395544" y="427643"/>
            <a:ext cx="716280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bn-BD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bn-IN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</a:t>
            </a:r>
            <a:r>
              <a:rPr lang="bn-BD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 কী দেখতে পাচ্ছো?</a:t>
            </a:r>
            <a:endParaRPr lang="en-US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76605" y="5915970"/>
            <a:ext cx="8000908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আক্রান্ত ব্যক্তির অঙ্গ প্রতিস্থাপনের মাধ্যমে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9" t="11261" r="12838" b="11622"/>
          <a:stretch/>
        </p:blipFill>
        <p:spPr>
          <a:xfrm>
            <a:off x="6524372" y="1754660"/>
            <a:ext cx="1989435" cy="155695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relaxedInset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621" y="2239491"/>
            <a:ext cx="1950475" cy="151696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358" y="3929325"/>
            <a:ext cx="2069230" cy="154472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009" y="4322677"/>
            <a:ext cx="1992521" cy="153443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/>
        </p:nvSpPr>
        <p:spPr>
          <a:xfrm>
            <a:off x="6908465" y="3015693"/>
            <a:ext cx="1188720" cy="731520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0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কর্নিয়া</a:t>
            </a:r>
            <a:endParaRPr lang="en-US" sz="32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35666" y="3785938"/>
            <a:ext cx="1188720" cy="584775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হৃদপিণ্ড</a:t>
            </a:r>
            <a:endParaRPr lang="en-US" sz="32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47361" y="4502627"/>
            <a:ext cx="1188720" cy="1371600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0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কিডনি</a:t>
            </a:r>
            <a:endParaRPr lang="en-US" sz="32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12091" y="5590028"/>
            <a:ext cx="1188720" cy="1015663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0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লিভার</a:t>
            </a:r>
            <a:endParaRPr lang="en-US" sz="32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ight Arrow 12"/>
          <p:cNvSpPr/>
          <p:nvPr/>
        </p:nvSpPr>
        <p:spPr>
          <a:xfrm rot="9300853">
            <a:off x="5358755" y="2470998"/>
            <a:ext cx="1013254" cy="5883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10800000">
            <a:off x="5560583" y="3241245"/>
            <a:ext cx="1013254" cy="5883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1851093">
            <a:off x="5391701" y="4023841"/>
            <a:ext cx="1013254" cy="5883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20" y="1645920"/>
            <a:ext cx="3361038" cy="288901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711" y="1652197"/>
            <a:ext cx="3340704" cy="2882733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088" y="1645503"/>
            <a:ext cx="3253937" cy="2864713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1681540" y="4263728"/>
            <a:ext cx="1188720" cy="1015663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0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জ্বর</a:t>
            </a:r>
            <a:endParaRPr lang="en-US" sz="32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56090" y="4263732"/>
            <a:ext cx="1555315" cy="1015663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0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ডায়রিয়া</a:t>
            </a:r>
            <a:endParaRPr lang="en-US" sz="32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588987" y="4214302"/>
            <a:ext cx="1188720" cy="1015663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0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কাশি</a:t>
            </a:r>
            <a:endParaRPr lang="en-US" sz="32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029005" y="5944800"/>
            <a:ext cx="8000908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bn-IN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সার্বক্ষণিক জ্বর ,ডায়রিয়া ও কাশি থাকলে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31480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FF99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31" presetClass="entr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FF99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31" presetClass="entr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FF99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9" grpId="0"/>
      <p:bldP spid="20" grpId="0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148144" y="642777"/>
            <a:ext cx="3674660" cy="919367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10" tIns="45705" rIns="91410" bIns="45705">
            <a:spAutoFit/>
          </a:bodyPr>
          <a:lstStyle/>
          <a:p>
            <a:pPr algn="ctr"/>
            <a:r>
              <a:rPr lang="bn-BD" sz="48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জোড়ায় কাজ </a:t>
            </a:r>
            <a:r>
              <a:rPr lang="bn-IN" sz="48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60021" y="4424365"/>
            <a:ext cx="7391400" cy="1015663"/>
          </a:xfrm>
          <a:prstGeom prst="rect">
            <a:avLst/>
          </a:prstGeom>
          <a:ln w="381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0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এইডস রোগের ৫টি </a:t>
            </a:r>
            <a:r>
              <a:rPr lang="bn-IN" sz="60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কারণ</a:t>
            </a:r>
            <a:r>
              <a:rPr lang="bn-BD" sz="60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লিখ। </a:t>
            </a:r>
            <a:endParaRPr lang="en-US" sz="60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482645D-1AB9-46C9-8BA7-67B0A840B1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944" y="1929573"/>
            <a:ext cx="2971800" cy="213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3826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2" y="1295400"/>
            <a:ext cx="5715000" cy="35814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31341" y="5481808"/>
            <a:ext cx="10317891" cy="584775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ধর্মীয় অনুশাসন মেনে চলা এবং স্বভাব ও সমাজ নির্ধারিত আদেশ মেনে চলা।</a:t>
            </a:r>
            <a:endParaRPr lang="en-US" sz="32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43152" y="498808"/>
            <a:ext cx="6705600" cy="7694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এইডস প্রতিরোধের উপায় সমূহ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78321" y="424665"/>
            <a:ext cx="6705600" cy="7694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এইডস প্রতিরোধের উপায়সমূহঃ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383" y="1260002"/>
            <a:ext cx="5739722" cy="3616798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83741" y="5510647"/>
            <a:ext cx="10317891" cy="584775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একজন জীবনসঙ্গীর প্রতি বিশ্বস্ত থাকা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2" descr="দেখুন কিভাবে রক্ত পরীক্ষা করা হয়।শিখে নিন,খুব সহজে - YouTub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5" y="1921133"/>
            <a:ext cx="3387725" cy="303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780797" y="5281323"/>
            <a:ext cx="3630564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bn-IN" sz="32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পরিক্ষা করে রক্ত নেওয়া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 </a:t>
            </a:r>
            <a:endParaRPr lang="en-US" sz="32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818" y="2644351"/>
            <a:ext cx="1995365" cy="118518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0" b="10402"/>
          <a:stretch/>
        </p:blipFill>
        <p:spPr>
          <a:xfrm>
            <a:off x="5560535" y="3534037"/>
            <a:ext cx="2001805" cy="114811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24"/>
          <a:stretch/>
        </p:blipFill>
        <p:spPr>
          <a:xfrm>
            <a:off x="5547292" y="1804088"/>
            <a:ext cx="1990334" cy="114811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3" name="TextBox 22"/>
          <p:cNvSpPr txBox="1"/>
          <p:nvPr/>
        </p:nvSpPr>
        <p:spPr>
          <a:xfrm>
            <a:off x="8790809" y="3563512"/>
            <a:ext cx="1188720" cy="1015663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0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ব্লেড</a:t>
            </a:r>
            <a:endParaRPr lang="en-US" sz="32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30449" y="3061003"/>
            <a:ext cx="1188720" cy="1015663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0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919919" y="2644989"/>
            <a:ext cx="1188720" cy="1015663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0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সূচ</a:t>
            </a:r>
            <a:endParaRPr lang="en-US" sz="32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878725" y="4370818"/>
            <a:ext cx="1188720" cy="1015663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0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সিরিঞ্জ</a:t>
            </a:r>
            <a:endParaRPr lang="en-US" sz="32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757349" y="5285442"/>
            <a:ext cx="6240162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bn-IN" sz="32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অন্যের ব্যবহৃত সূচ, ব্লেড ,সিরিঞ্জ ব্যবহার না করা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 </a:t>
            </a:r>
            <a:endParaRPr lang="en-US" sz="32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8" name="Picture 2" descr="দেখুন কিভাবে রক্ত পরীক্ষা করা হয়।শিখে নিন,খুব সহজে - YouTub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018" y="1921133"/>
            <a:ext cx="3387725" cy="303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24"/>
          <a:stretch/>
        </p:blipFill>
        <p:spPr>
          <a:xfrm>
            <a:off x="5560535" y="1804088"/>
            <a:ext cx="1990334" cy="114811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853182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7" grpId="0"/>
      <p:bldP spid="7" grpId="1"/>
      <p:bldP spid="19" grpId="0"/>
      <p:bldP spid="23" grpId="0"/>
      <p:bldP spid="25" grpId="0"/>
      <p:bldP spid="26" grpId="0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729015" y="1289251"/>
            <a:ext cx="7886483" cy="3511350"/>
            <a:chOff x="1729015" y="1289251"/>
            <a:chExt cx="7886483" cy="351135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3498" y="1300163"/>
              <a:ext cx="4572000" cy="3500438"/>
            </a:xfrm>
            <a:prstGeom prst="rect">
              <a:avLst/>
            </a:prstGeom>
            <a:ln w="228600" cap="sq" cmpd="thickThin">
              <a:noFill/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9015" y="1289251"/>
              <a:ext cx="3428571" cy="3511349"/>
            </a:xfrm>
            <a:prstGeom prst="rect">
              <a:avLst/>
            </a:prstGeom>
            <a:ln w="228600" cap="sq" cmpd="thickThin">
              <a:noFill/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sp>
        <p:nvSpPr>
          <p:cNvPr id="6" name="Rectangle 5"/>
          <p:cNvSpPr/>
          <p:nvPr/>
        </p:nvSpPr>
        <p:spPr>
          <a:xfrm>
            <a:off x="477280" y="5293918"/>
            <a:ext cx="10453816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কিশোর-কিশোরী এবং সকল মানুষের মধ্যে গণসচেতনতা সৃষ্টি করা।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78321" y="424665"/>
            <a:ext cx="6705600" cy="7694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এইডস প্রতিরোধের উপায়সমূহঃ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5956310" y="1214438"/>
            <a:ext cx="3890655" cy="3323204"/>
            <a:chOff x="155575" y="-1646238"/>
            <a:chExt cx="4297680" cy="3303590"/>
          </a:xfrm>
        </p:grpSpPr>
        <p:pic>
          <p:nvPicPr>
            <p:cNvPr id="27" name="Picture 4" descr="খতনা বা মুসলমানি কেন প্রয়োজন,এর স্বাস্থ্য উপকারিতা ও বিশেষ সতর্কতা জেনে  রাখুন - YouTub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575" y="-1646238"/>
              <a:ext cx="4297680" cy="32232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Oval 27"/>
            <p:cNvSpPr/>
            <p:nvPr/>
          </p:nvSpPr>
          <p:spPr>
            <a:xfrm>
              <a:off x="1743075" y="914402"/>
              <a:ext cx="1109649" cy="74295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428759" y="1271593"/>
            <a:ext cx="3931920" cy="3101345"/>
            <a:chOff x="1385895" y="1114425"/>
            <a:chExt cx="3931920" cy="3540448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5895" y="1136795"/>
              <a:ext cx="1121624" cy="3518077"/>
            </a:xfrm>
            <a:prstGeom prst="rect">
              <a:avLst/>
            </a:prstGeom>
          </p:spPr>
        </p:pic>
        <p:pic>
          <p:nvPicPr>
            <p:cNvPr id="31" name="Picture 2" descr="নারীর নাক ও কান ছিদ্র করা: ইসলাম যা বলে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3755" y="1114425"/>
              <a:ext cx="2804060" cy="3540448"/>
            </a:xfrm>
            <a:prstGeom prst="rect">
              <a:avLst/>
            </a:prstGeom>
            <a:noFill/>
            <a:ln w="76200">
              <a:noFill/>
            </a:ln>
          </p:spPr>
        </p:pic>
        <p:sp>
          <p:nvSpPr>
            <p:cNvPr id="32" name="Oval 31"/>
            <p:cNvSpPr/>
            <p:nvPr/>
          </p:nvSpPr>
          <p:spPr>
            <a:xfrm>
              <a:off x="1628903" y="2868450"/>
              <a:ext cx="469680" cy="845586"/>
            </a:xfrm>
            <a:prstGeom prst="ellipse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3101318" y="3821921"/>
              <a:ext cx="367022" cy="484076"/>
            </a:xfrm>
            <a:prstGeom prst="ellipse">
              <a:avLst/>
            </a:pr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3173125" y="1729305"/>
              <a:ext cx="534575" cy="719383"/>
            </a:xfrm>
            <a:prstGeom prst="ellipse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2082624" y="4661334"/>
            <a:ext cx="2560320" cy="584775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নাক ও কান ছিদ্র 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335539" y="4613704"/>
            <a:ext cx="3151355" cy="584775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ছেলেদের সুন্নতে খাৎনা 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748750" y="5057775"/>
            <a:ext cx="10453816" cy="1648635"/>
            <a:chOff x="477280" y="5136750"/>
            <a:chExt cx="10453816" cy="1569660"/>
          </a:xfrm>
        </p:grpSpPr>
        <p:pic>
          <p:nvPicPr>
            <p:cNvPr id="38" name="Picture 6" descr="English to Bengali Dictionary - Meaning of Needle in Bengali is : উত্তেজিত  করা, উত্ত্যক্ত করা, সুই, সেলাই করা, সূচ, সূচি, ছুঁচ, কাঁটা, শলাকা,  চুম্বকশলাকা, সূচের মত জিনিস ...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375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93383" y="5214939"/>
              <a:ext cx="615608" cy="500062"/>
            </a:xfrm>
            <a:prstGeom prst="rect">
              <a:avLst/>
            </a:prstGeom>
            <a:noFill/>
            <a:ln w="3175"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Rectangle 38"/>
            <p:cNvSpPr/>
            <p:nvPr/>
          </p:nvSpPr>
          <p:spPr>
            <a:xfrm>
              <a:off x="477280" y="5136750"/>
              <a:ext cx="10453816" cy="156966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bn-IN" sz="3200" dirty="0">
                  <a:ln>
                    <a:solidFill>
                      <a:schemeClr val="tx1"/>
                    </a:solidFill>
                  </a:ln>
                  <a:latin typeface="NikoshBAN" pitchFamily="2" charset="0"/>
                  <a:cs typeface="NikoshBAN" pitchFamily="2" charset="0"/>
                </a:rPr>
                <a:t>নাক ও কান ছিদ্র </a:t>
              </a:r>
              <a:r>
                <a:rPr lang="bn-IN" sz="3200" dirty="0" smtClean="0">
                  <a:ln>
                    <a:solidFill>
                      <a:schemeClr val="tx1"/>
                    </a:solidFill>
                  </a:ln>
                  <a:latin typeface="NikoshBAN" pitchFamily="2" charset="0"/>
                  <a:cs typeface="NikoshBAN" pitchFamily="2" charset="0"/>
                </a:rPr>
                <a:t>এবং </a:t>
              </a:r>
              <a:r>
                <a:rPr lang="bn-IN" sz="3200" dirty="0">
                  <a:ln>
                    <a:solidFill>
                      <a:schemeClr val="tx1"/>
                    </a:solidFill>
                  </a:ln>
                  <a:latin typeface="NikoshBAN" pitchFamily="2" charset="0"/>
                  <a:cs typeface="NikoshBAN" pitchFamily="2" charset="0"/>
                </a:rPr>
                <a:t>ছেলেদের সুন্নতে খাৎনা </a:t>
              </a:r>
              <a:r>
                <a:rPr lang="bn-IN" sz="3200" dirty="0" smtClean="0">
                  <a:ln>
                    <a:solidFill>
                      <a:schemeClr val="tx1"/>
                    </a:solidFill>
                  </a:ln>
                  <a:latin typeface="NikoshBAN" pitchFamily="2" charset="0"/>
                  <a:cs typeface="NikoshBAN" pitchFamily="2" charset="0"/>
                </a:rPr>
                <a:t>করার সময় জীবানুমুক্ত সুচ </a:t>
              </a:r>
              <a:r>
                <a:rPr lang="bn-BD" sz="3200" dirty="0" smtClean="0">
                  <a:ln>
                    <a:solidFill>
                      <a:schemeClr val="tx1"/>
                    </a:solidFill>
                  </a:ln>
                  <a:latin typeface="NikoshBAN" pitchFamily="2" charset="0"/>
                  <a:cs typeface="NikoshBAN" pitchFamily="2" charset="0"/>
                </a:rPr>
                <a:t> </a:t>
              </a:r>
              <a:endParaRPr lang="en-US" sz="32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endParaRPr>
            </a:p>
            <a:p>
              <a:r>
                <a:rPr lang="bn-IN" sz="3200" dirty="0" smtClean="0">
                  <a:ln>
                    <a:solidFill>
                      <a:schemeClr val="tx1"/>
                    </a:solidFill>
                  </a:ln>
                  <a:latin typeface="NikoshBAN" pitchFamily="2" charset="0"/>
                  <a:cs typeface="NikoshBAN" pitchFamily="2" charset="0"/>
                </a:rPr>
                <a:t>ও কাঁচি </a:t>
              </a:r>
              <a:r>
                <a:rPr lang="bn-BD" sz="3200" dirty="0" smtClean="0">
                  <a:ln>
                    <a:solidFill>
                      <a:schemeClr val="tx1"/>
                    </a:solidFill>
                  </a:ln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3200" dirty="0" smtClean="0">
                  <a:ln>
                    <a:solidFill>
                      <a:schemeClr val="tx1"/>
                    </a:solidFill>
                  </a:ln>
                  <a:latin typeface="NikoshBAN" pitchFamily="2" charset="0"/>
                  <a:cs typeface="NikoshBAN" pitchFamily="2" charset="0"/>
                </a:rPr>
                <a:t>        ব্যবহার করা।</a:t>
              </a:r>
              <a:endParaRPr lang="en-US" sz="32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endParaRPr>
            </a:p>
            <a:p>
              <a:pPr lvl="0" algn="ctr"/>
              <a:r>
                <a:rPr lang="bn-BD" sz="3200" b="1" dirty="0" smtClean="0">
                  <a:latin typeface="NikoshBAN" pitchFamily="2" charset="0"/>
                  <a:cs typeface="NikoshBAN" pitchFamily="2" charset="0"/>
                </a:rPr>
                <a:t>  </a:t>
              </a:r>
              <a:endParaRPr lang="en-US" sz="3200" b="1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3040" y="5696559"/>
              <a:ext cx="785823" cy="561373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</p:pic>
      </p:grpSp>
      <p:pic>
        <p:nvPicPr>
          <p:cNvPr id="57" name="Picture 2" descr="করোনা রোগীর সফল ফুসফুস প্রতিস্থাপন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04" y="1257313"/>
            <a:ext cx="6457950" cy="2923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Rectangle 57"/>
          <p:cNvSpPr/>
          <p:nvPr/>
        </p:nvSpPr>
        <p:spPr>
          <a:xfrm>
            <a:off x="457201" y="4180626"/>
            <a:ext cx="1057275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প্রথমবারের মতো করোনাভাইরাসে আক্রান্ত রোগীর ফুসফুস সফলভাবে প্রতিস্থাপন করা হয়েছে। ফোর্বস-এর প্রতিবেদনে বলা হয়েছে, ভারতীয় বংশোদ্ভূত মার্কিন চিকিৎসক অঙ্কিত ভারত অস্ত্রোপচারের মাধ্যমে ২০ বছরের বয়সী একজন করোনা রোগীর ফুসফুস প্রতিস্থাপন করেছেন</a:t>
            </a:r>
            <a:r>
              <a:rPr lang="as-IN" sz="32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2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শরীরে অঙ্গ প্রতিস্থাপনে সতর্ক হতে হবে।</a:t>
            </a:r>
          </a:p>
          <a:p>
            <a:r>
              <a:rPr lang="bn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https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://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www.odhikar.news/international/145804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10" y="1700231"/>
            <a:ext cx="3840480" cy="2844092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71" y="1643079"/>
            <a:ext cx="3840480" cy="2844092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61" name="Rectangle 60"/>
          <p:cNvSpPr/>
          <p:nvPr/>
        </p:nvSpPr>
        <p:spPr>
          <a:xfrm>
            <a:off x="1385888" y="5523437"/>
            <a:ext cx="8958262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bn-IN" sz="32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বিদেশ যাত্রা ও প্রবাসীদের জন্য বিশেষ সতর্কতামূলক ব্যবস্থা গ্রহণ করা।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2495554" y="4589983"/>
            <a:ext cx="2233611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bn-IN" sz="32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বিদেশ যাত্রা 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6848495" y="4528066"/>
            <a:ext cx="2233611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bn-IN" sz="32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প্রবাসী 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385888" y="5523437"/>
            <a:ext cx="8958262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bn-IN" sz="32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যুবসমাজকে এইডস প্রতিরোধে গণসচেতনতা কার্যক্রমে সম্পৃক্ত করা।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523870" y="3304091"/>
            <a:ext cx="2233611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bn-IN" sz="32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আলোচনা সভা 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6005532" y="3713666"/>
            <a:ext cx="2233611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bn-IN" sz="32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ছবি আঁকা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7" name="Picture 4" descr="এইচআইভি/এইডস প্রতিরোধ কর্মসূচীঃ যুবসমাজ ও ঝুঁকিপূর্ণ জনগোষ্ঠী - ইপসা - ইয়ং  পাওয়ার ইন সোস্যাল এ্যাকশানইপসা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57" y="1439868"/>
            <a:ext cx="2667000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8" descr="এইচআইভি/এইডস প্রতিরোধ কর্মসূচীঃ যুবসমাজ ও ঝুঁকিপূর্ণ জনগোষ্ঠী - ইপসা - ইয়ং  পাওয়ার ইন সোস্যাল এ্যাকশানইপসা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570" y="1954223"/>
            <a:ext cx="2667000" cy="174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10" descr="সংবাদ (অনলাইন)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506" y="1728800"/>
            <a:ext cx="2652711" cy="171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536" y="2185978"/>
            <a:ext cx="2495552" cy="2157412"/>
          </a:xfrm>
          <a:prstGeom prst="rect">
            <a:avLst/>
          </a:prstGeom>
        </p:spPr>
      </p:pic>
      <p:sp>
        <p:nvSpPr>
          <p:cNvPr id="71" name="Rectangle 70"/>
          <p:cNvSpPr/>
          <p:nvPr/>
        </p:nvSpPr>
        <p:spPr>
          <a:xfrm>
            <a:off x="3305182" y="3485063"/>
            <a:ext cx="2233611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bn-IN" sz="32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নাটক  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r>
              <a:rPr lang="bn-IN" sz="32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8701118" y="4180401"/>
            <a:ext cx="2233611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bn-IN" sz="32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বিতর্ক 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02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35" grpId="0"/>
      <p:bldP spid="35" grpId="1"/>
      <p:bldP spid="36" grpId="0"/>
      <p:bldP spid="36" grpId="1"/>
      <p:bldP spid="58" grpId="0"/>
      <p:bldP spid="58" grpId="1"/>
      <p:bldP spid="61" grpId="0"/>
      <p:bldP spid="61" grpId="1"/>
      <p:bldP spid="62" grpId="0"/>
      <p:bldP spid="62" grpId="1"/>
      <p:bldP spid="63" grpId="0"/>
      <p:bldP spid="63" grpId="1"/>
      <p:bldP spid="64" grpId="0"/>
      <p:bldP spid="65" grpId="0"/>
      <p:bldP spid="66" grpId="0"/>
      <p:bldP spid="71" grpId="0"/>
      <p:bldP spid="7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72474" y="388912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01481" y="1207439"/>
            <a:ext cx="1918077" cy="2286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810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3450" y="3657209"/>
            <a:ext cx="6048878" cy="2790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ts val="3795"/>
              </a:lnSpc>
              <a:defRPr/>
            </a:pPr>
            <a:r>
              <a:rPr lang="en-US" sz="32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ইশরাত জাহান</a:t>
            </a:r>
            <a:endParaRPr lang="en-US" sz="32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ts val="3795"/>
              </a:lnSpc>
              <a:defRPr/>
            </a:pPr>
            <a:r>
              <a:rPr lang="bn-BD" sz="32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শিক্ষক</a:t>
            </a:r>
            <a:endParaRPr lang="bn-BD" sz="32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32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বাংলাবাজার স</a:t>
            </a:r>
            <a:r>
              <a:rPr lang="bn-IN" sz="32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রকারি</a:t>
            </a:r>
            <a:r>
              <a:rPr lang="en-US" sz="32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bn-IN" sz="32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লিকা</a:t>
            </a:r>
            <a:r>
              <a:rPr lang="en-US" sz="32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 </a:t>
            </a:r>
            <a:r>
              <a:rPr lang="bn-BD" sz="32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2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ঢাকা</a:t>
            </a:r>
            <a:r>
              <a:rPr lang="bn-BD" sz="32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defRPr/>
            </a:pPr>
            <a:r>
              <a:rPr lang="bn-BD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E-mail</a:t>
            </a:r>
            <a:r>
              <a:rPr lang="bn-BD" sz="2400" b="1" dirty="0">
                <a:solidFill>
                  <a:srgbClr val="7030A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: 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isratmimmu1974</a:t>
            </a:r>
            <a:r>
              <a:rPr lang="bn-BD" sz="24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@gmail.com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bn-BD" sz="24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16357" y="3671067"/>
            <a:ext cx="4572000" cy="255454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৯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bn-BD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 ও বিশ্ব পরিচয়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IN" sz="32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ষোড়শ </a:t>
            </a:r>
            <a:endParaRPr lang="en-US" sz="3200" dirty="0" smtClean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 মিনিট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৩১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-২০২০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ইং.</a:t>
            </a:r>
            <a:endParaRPr lang="bn-BD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a.jpg">
            <a:extLst>
              <a:ext uri="{FF2B5EF4-FFF2-40B4-BE49-F238E27FC236}">
                <a16:creationId xmlns:a16="http://schemas.microsoft.com/office/drawing/2014/main" xmlns="" id="{E1AAD05A-80CC-40BA-9568-1BC45CFF984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58083" y="1272984"/>
            <a:ext cx="1905000" cy="22535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4231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85872" y="5509149"/>
            <a:ext cx="8958262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bn-IN" sz="32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আক্রান্ত ব্যক্তিকে ঘৃণা নয়, রোগকে ঘৃণা করার নীতি মেনে চলতে হবে।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AutoShape 6" descr="দিনাজপুরে বিশ্ব এইডস দিবস উপলক্ষে র‌্যালী ও আলোচনা সভা"/>
          <p:cNvSpPr>
            <a:spLocks noChangeAspect="1" noChangeArrowheads="1"/>
          </p:cNvSpPr>
          <p:nvPr/>
        </p:nvSpPr>
        <p:spPr bwMode="auto">
          <a:xfrm>
            <a:off x="198439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257300" y="424665"/>
            <a:ext cx="8643937" cy="7694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এইডস </a:t>
            </a:r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আক্রান্ত ব্যক্তির প্রতি আমাদের করণীয়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...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098" y="1557330"/>
            <a:ext cx="2476500" cy="18669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622" y="1957378"/>
            <a:ext cx="2476500" cy="18669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912" y="2252671"/>
            <a:ext cx="2481252" cy="18621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131" y="2543174"/>
            <a:ext cx="2466976" cy="18716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4" name="Rectangle 23"/>
          <p:cNvSpPr/>
          <p:nvPr/>
        </p:nvSpPr>
        <p:spPr>
          <a:xfrm>
            <a:off x="342894" y="3837509"/>
            <a:ext cx="3228976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bn-IN" sz="24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সামাজিক ও মানসিক </a:t>
            </a:r>
          </a:p>
          <a:p>
            <a:pPr lvl="0"/>
            <a:r>
              <a:rPr lang="bn-IN" sz="24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       সমর্থন</a:t>
            </a:r>
            <a:r>
              <a:rPr lang="bn-BD" sz="24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endParaRPr lang="en-US" sz="24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338524" y="3947045"/>
            <a:ext cx="2376476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bn-IN" sz="24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সবাস্থ্যসেবাকেন্দ্রে </a:t>
            </a:r>
          </a:p>
          <a:p>
            <a:pPr lvl="0"/>
            <a:r>
              <a:rPr lang="bn-IN" sz="24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 নিয়ে যাওয়া</a:t>
            </a:r>
            <a:r>
              <a:rPr lang="bn-BD" sz="24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endParaRPr lang="en-US" sz="24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72206" y="4266137"/>
            <a:ext cx="210312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bn-IN" sz="24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পুষ্টিকর খাবার প্রদান</a:t>
            </a:r>
            <a:r>
              <a:rPr lang="bn-BD" sz="24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endParaRPr lang="en-US" sz="24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610623" y="4447113"/>
            <a:ext cx="2319331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bn-IN" sz="24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পর্যাপ্ত বিশ্রামের ব্যবস্থা           </a:t>
            </a:r>
            <a:r>
              <a:rPr lang="bn-BD" sz="24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61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4" grpId="0"/>
      <p:bldP spid="25" grpId="0"/>
      <p:bldP spid="26" grpId="0"/>
      <p:bldP spid="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Rounded 1">
            <a:extLst>
              <a:ext uri="{FF2B5EF4-FFF2-40B4-BE49-F238E27FC236}">
                <a16:creationId xmlns:a16="http://schemas.microsoft.com/office/drawing/2014/main" xmlns="" id="{9D2AC9BE-7FCA-4DED-8AF6-67EB5AD5143B}"/>
              </a:ext>
            </a:extLst>
          </p:cNvPr>
          <p:cNvSpPr/>
          <p:nvPr/>
        </p:nvSpPr>
        <p:spPr>
          <a:xfrm>
            <a:off x="1142298" y="295836"/>
            <a:ext cx="3913796" cy="829900"/>
          </a:xfrm>
          <a:prstGeom prst="round2DiagRect">
            <a:avLst>
              <a:gd name="adj1" fmla="val 50000"/>
              <a:gd name="adj2" fmla="val 50000"/>
            </a:avLst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কাজ-১০ মিনিট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1038" y="1169897"/>
            <a:ext cx="10591800" cy="11468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4432" y="269853"/>
            <a:ext cx="897205" cy="9144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904324" y="1762140"/>
            <a:ext cx="5711042" cy="4294369"/>
            <a:chOff x="2904324" y="1719276"/>
            <a:chExt cx="5711042" cy="4294369"/>
          </a:xfrm>
        </p:grpSpPr>
        <p:sp>
          <p:nvSpPr>
            <p:cNvPr id="8" name="Rectangle 7"/>
            <p:cNvSpPr/>
            <p:nvPr/>
          </p:nvSpPr>
          <p:spPr>
            <a:xfrm>
              <a:off x="2904324" y="4843469"/>
              <a:ext cx="5711042" cy="117017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635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IN" sz="40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“এইডস প্রতিকার অপেক্ষা প্রতিরোধ উত্তম”- বিতর্ক প্রতিযোগিতা করো। </a:t>
              </a:r>
              <a:endPara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052" name="Picture 4" descr="New Research Maps HIV Prevalence for Better Disease Control - Trumpet New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3132" y="1719276"/>
              <a:ext cx="4762500" cy="3181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6086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p Ribbon 4"/>
          <p:cNvSpPr/>
          <p:nvPr/>
        </p:nvSpPr>
        <p:spPr>
          <a:xfrm>
            <a:off x="3467586" y="195321"/>
            <a:ext cx="4373877" cy="991695"/>
          </a:xfrm>
          <a:prstGeom prst="ribbon2">
            <a:avLst/>
          </a:prstGeom>
          <a:noFill/>
          <a:ln w="28575"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lIns="91410" tIns="45705" rIns="91410" bIns="45705">
            <a:spAutoFit/>
          </a:bodyPr>
          <a:lstStyle/>
          <a:p>
            <a:pPr algn="ctr">
              <a:defRPr/>
            </a:pPr>
            <a:r>
              <a:rPr lang="bn-BD" sz="4800" b="1" kern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b="1" kern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7" y="265868"/>
            <a:ext cx="2739350" cy="180718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83050" y="1000125"/>
            <a:ext cx="2400300" cy="436626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Multiply 7"/>
          <p:cNvSpPr/>
          <p:nvPr/>
        </p:nvSpPr>
        <p:spPr>
          <a:xfrm>
            <a:off x="10349195" y="4887372"/>
            <a:ext cx="346262" cy="504861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2253" y="1429277"/>
            <a:ext cx="7435536" cy="66294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IN" sz="3600" dirty="0" smtClean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HIV-</a:t>
            </a:r>
            <a:r>
              <a:rPr lang="bn-IN" sz="3600" dirty="0" smtClean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 পূর্ণ রূপ কী?</a:t>
            </a:r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Multiply 9"/>
          <p:cNvSpPr/>
          <p:nvPr/>
        </p:nvSpPr>
        <p:spPr>
          <a:xfrm>
            <a:off x="10411375" y="3028956"/>
            <a:ext cx="346262" cy="54776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14014148">
            <a:off x="10457951" y="3961228"/>
            <a:ext cx="257644" cy="395951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470679" y="2053739"/>
            <a:ext cx="8708102" cy="70307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bn-IN" sz="3600" dirty="0" smtClean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Human Immune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Dificiency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Virus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85068" y="2884321"/>
            <a:ext cx="8661525" cy="77086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Human Immune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Death 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Virus</a:t>
            </a:r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502292" y="3786188"/>
            <a:ext cx="8601335" cy="73174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Human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Immuno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Deficiency 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Virus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510401" y="4772024"/>
            <a:ext cx="8593226" cy="71814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Human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Immuno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Death 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Virus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583049" y="1000126"/>
            <a:ext cx="2400300" cy="436626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Multiply 16"/>
          <p:cNvSpPr/>
          <p:nvPr/>
        </p:nvSpPr>
        <p:spPr>
          <a:xfrm>
            <a:off x="10441521" y="2152692"/>
            <a:ext cx="342900" cy="54864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6" y="265869"/>
            <a:ext cx="2739350" cy="1807186"/>
          </a:xfrm>
          <a:prstGeom prst="rect">
            <a:avLst/>
          </a:prstGeom>
        </p:spPr>
      </p:pic>
      <p:sp>
        <p:nvSpPr>
          <p:cNvPr id="19" name="Multiply 18"/>
          <p:cNvSpPr/>
          <p:nvPr/>
        </p:nvSpPr>
        <p:spPr>
          <a:xfrm>
            <a:off x="10411374" y="3028957"/>
            <a:ext cx="346262" cy="54776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Half Frame 19"/>
          <p:cNvSpPr/>
          <p:nvPr/>
        </p:nvSpPr>
        <p:spPr>
          <a:xfrm rot="14014148">
            <a:off x="10457950" y="3961229"/>
            <a:ext cx="257644" cy="395951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Multiply 20"/>
          <p:cNvSpPr/>
          <p:nvPr/>
        </p:nvSpPr>
        <p:spPr>
          <a:xfrm>
            <a:off x="10441520" y="2152693"/>
            <a:ext cx="342900" cy="54864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0627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nodeType="click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repeatCount="indefinite" fill="hold" grpId="0" nodeType="click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repeatCount="indefinite" fill="hold" grpId="0" nodeType="click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7" grpId="0" animBg="1"/>
      <p:bldP spid="19" grpId="0" animBg="1"/>
      <p:bldP spid="20" grpId="0" animBg="1"/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4462" y="2269952"/>
            <a:ext cx="8778240" cy="27432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ধর্মীয় মূল্যবোধের অভাব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ii.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সচেতনতার অভাব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iii.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পেশাদার রক্তদাতা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সঠিক?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Up Ribbon 2"/>
          <p:cNvSpPr/>
          <p:nvPr/>
        </p:nvSpPr>
        <p:spPr>
          <a:xfrm>
            <a:off x="3467586" y="195321"/>
            <a:ext cx="4373877" cy="991695"/>
          </a:xfrm>
          <a:prstGeom prst="ribbon2">
            <a:avLst/>
          </a:prstGeom>
          <a:noFill/>
          <a:ln w="28575"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lIns="91410" tIns="45705" rIns="91410" bIns="45705">
            <a:spAutoFit/>
          </a:bodyPr>
          <a:lstStyle/>
          <a:p>
            <a:pPr algn="ctr">
              <a:defRPr/>
            </a:pPr>
            <a:r>
              <a:rPr lang="bn-BD" sz="4800" b="1" kern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b="1" kern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0674" y="1647794"/>
            <a:ext cx="78742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বাংলাদেশে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এইডস ছড়িয়ে পড়ার মূল কারণ হলো-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IN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7" y="265868"/>
            <a:ext cx="2739350" cy="1807186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796345" y="728654"/>
            <a:ext cx="2530880" cy="65822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 smtClean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83049" y="1000126"/>
            <a:ext cx="2400300" cy="436626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416577" y="5086350"/>
            <a:ext cx="1998121" cy="66415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ii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754973" y="5108304"/>
            <a:ext cx="1988593" cy="65172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খ.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iii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964787" y="5114924"/>
            <a:ext cx="2243137" cy="626050"/>
          </a:xfrm>
          <a:prstGeom prst="round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গ.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474630" y="5163814"/>
            <a:ext cx="2219332" cy="572394"/>
          </a:xfrm>
          <a:prstGeom prst="round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prstClr val="black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981945" y="357171"/>
            <a:ext cx="3876564" cy="1733696"/>
            <a:chOff x="6981945" y="357187"/>
            <a:chExt cx="3876564" cy="1433650"/>
          </a:xfrm>
        </p:grpSpPr>
        <p:sp>
          <p:nvSpPr>
            <p:cNvPr id="15" name="Rounded Rectangle 14"/>
            <p:cNvSpPr/>
            <p:nvPr/>
          </p:nvSpPr>
          <p:spPr>
            <a:xfrm>
              <a:off x="6981945" y="428626"/>
              <a:ext cx="3862264" cy="10154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IN" sz="3600" dirty="0" smtClean="0">
                  <a:ln>
                    <a:solidFill>
                      <a:schemeClr val="tx1"/>
                    </a:solidFill>
                  </a:ln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উত্তর সঠিক হয়েছে </a:t>
              </a:r>
              <a:endParaRPr lang="en-US" sz="360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6" name="Picture 2" descr="গোলাপের গল্প - Anandabaza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58334" y="357187"/>
              <a:ext cx="1400175" cy="1433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66942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8" grpId="1" animBg="1"/>
      <p:bldP spid="8" grpId="2" animBg="1"/>
      <p:bldP spid="10" grpId="0" animBg="1"/>
      <p:bldP spid="11" grpId="0" animBg="1"/>
      <p:bldP spid="12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14463" y="2269952"/>
            <a:ext cx="6200776" cy="317009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প্রতিষেধক টিকার মাধ্যমে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ii.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ধমীয় অনুশাসন মেনে চলে 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iii.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পরীক্ষিত রক্ত গ্রহণ করে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সঠিক?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74" y="1647794"/>
            <a:ext cx="64091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3.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যেভাবে এইডসকে প্রতিরোধ করা যায়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245124" y="5086350"/>
            <a:ext cx="1998121" cy="66415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ii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754973" y="5108304"/>
            <a:ext cx="1988593" cy="65172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খ.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iii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964787" y="5114924"/>
            <a:ext cx="2243137" cy="6260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গ.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474630" y="5163814"/>
            <a:ext cx="2219332" cy="572394"/>
          </a:xfrm>
          <a:prstGeom prst="round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10" name="Up Ribbon 9"/>
          <p:cNvSpPr/>
          <p:nvPr/>
        </p:nvSpPr>
        <p:spPr>
          <a:xfrm>
            <a:off x="3467586" y="195321"/>
            <a:ext cx="4373877" cy="991695"/>
          </a:xfrm>
          <a:prstGeom prst="ribbon2">
            <a:avLst/>
          </a:prstGeom>
          <a:noFill/>
          <a:ln w="28575"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lIns="91410" tIns="45705" rIns="91410" bIns="45705">
            <a:spAutoFit/>
          </a:bodyPr>
          <a:lstStyle/>
          <a:p>
            <a:pPr algn="ctr">
              <a:defRPr/>
            </a:pPr>
            <a:r>
              <a:rPr lang="bn-BD" sz="4800" b="1" kern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b="1" kern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83049" y="1000126"/>
            <a:ext cx="2400300" cy="436626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6" y="265869"/>
            <a:ext cx="2739350" cy="1807186"/>
          </a:xfrm>
          <a:prstGeom prst="rect">
            <a:avLst/>
          </a:prstGeom>
        </p:spPr>
      </p:pic>
      <p:sp>
        <p:nvSpPr>
          <p:cNvPr id="13" name="Multiply 12"/>
          <p:cNvSpPr/>
          <p:nvPr/>
        </p:nvSpPr>
        <p:spPr>
          <a:xfrm>
            <a:off x="10406347" y="5215988"/>
            <a:ext cx="346262" cy="504861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Multiply 13"/>
          <p:cNvSpPr/>
          <p:nvPr/>
        </p:nvSpPr>
        <p:spPr>
          <a:xfrm>
            <a:off x="5353583" y="5157809"/>
            <a:ext cx="346262" cy="54776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Half Frame 14"/>
          <p:cNvSpPr/>
          <p:nvPr/>
        </p:nvSpPr>
        <p:spPr>
          <a:xfrm rot="14014148">
            <a:off x="7757600" y="5147101"/>
            <a:ext cx="257644" cy="395951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Multiply 15"/>
          <p:cNvSpPr/>
          <p:nvPr/>
        </p:nvSpPr>
        <p:spPr>
          <a:xfrm>
            <a:off x="2854832" y="5110211"/>
            <a:ext cx="342900" cy="54864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4139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  <p:bldP spid="9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Ribbon 1"/>
          <p:cNvSpPr/>
          <p:nvPr/>
        </p:nvSpPr>
        <p:spPr>
          <a:xfrm>
            <a:off x="3467586" y="195321"/>
            <a:ext cx="4373877" cy="991695"/>
          </a:xfrm>
          <a:prstGeom prst="ribbon2">
            <a:avLst/>
          </a:prstGeom>
          <a:noFill/>
          <a:ln w="28575"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lIns="91410" tIns="45705" rIns="91410" bIns="45705">
            <a:spAutoFit/>
          </a:bodyPr>
          <a:lstStyle/>
          <a:p>
            <a:pPr algn="ctr">
              <a:defRPr/>
            </a:pPr>
            <a:r>
              <a:rPr lang="bn-BD" sz="4800" b="1" kern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b="1" kern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6" y="265869"/>
            <a:ext cx="2739350" cy="180718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76481" y="1304888"/>
            <a:ext cx="27222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এইচাইভি কী?  </a:t>
            </a:r>
            <a:endParaRPr lang="bn-IN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33609" y="1864193"/>
            <a:ext cx="58387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এইডস হলে কী কী লক্ষণ দেখা যায়?  </a:t>
            </a:r>
            <a:endParaRPr lang="bn-IN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28839" y="2430927"/>
            <a:ext cx="9235440" cy="1097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এইডস আক্রান্ত ব্যক্তি কেন অতি সহজে যে কোনো রোগে আক্রান্ত হয়?   </a:t>
            </a:r>
            <a:endParaRPr lang="bn-IN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81230" y="3554893"/>
            <a:ext cx="8321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এইডস কেন ছোঁয়াচে রোগ নয়?   </a:t>
            </a:r>
            <a:endParaRPr lang="bn-IN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95514" y="4283556"/>
            <a:ext cx="9235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এইডস আক্রান্ত ব্যক্তির সাথে কেমন আচরণ করবে? </a:t>
            </a:r>
            <a:endParaRPr lang="bn-IN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62175" y="4964600"/>
            <a:ext cx="89611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এইডস আক্রান্ত ব্যক্তির কেনও শারীরিক মৃত্যুর পূর্বে</a:t>
            </a:r>
          </a:p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মানসিক মৃত্যু  হয়? </a:t>
            </a:r>
            <a:endParaRPr lang="bn-IN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4419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  <p:bldP spid="9" grpId="0"/>
      <p:bldP spid="10" grpId="0"/>
      <p:bldP spid="11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27004" y="432486"/>
            <a:ext cx="5011608" cy="672406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bn-BD" sz="4000" b="1" spc="30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উত্তর মিলিয়ে নেই</a:t>
            </a:r>
            <a:endParaRPr lang="en-US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7169" y="1251492"/>
            <a:ext cx="11244263" cy="654025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এইচআইভি হলো অতি ক্ষুদ্র এক বিশেষ </a:t>
            </a:r>
            <a:r>
              <a:rPr lang="bn-IN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ধরনের ভাইরাস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ওজন কমে যায়, জ্বর ও ডায়রিয়া লেগে থাকে, এক মাসের বেশি কাশি থাকে,ঘাড় ও বগলে অসহ্য ব্যথা হয় এবং অতিরিক্ত অবসাদ অনুভব হয়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এইডস আক্রান্ত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ব্যক্তির শরীরের রোগ প্রতিরোধ ক্ষমতা কমে যায় তাই 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অতি সহজে যে কোনো রোগে আক্রান্ত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bn-IN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bn-BD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এইডস আক্রান্ত ব্যক্তির থালা-বাসন,কাপ,গ্লাস,জামা-কাপড় ইত্যাদি ব্যবহার করলে এইডস হয় না।তাই </a:t>
            </a:r>
          </a:p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এইডস  ছোঁয়াচে রোগ নয়।  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এইডস আক্রান্ত 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ব্যক্তির সাথে বন্ধুত্বপূর্ণ সম্পর্ক রাখতে হবে ও স্নেহ-ভালোবাসা দিতে হবে।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এইডস 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আক্রান্ত 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ব্যক্তি সামাজিকভাবে       নিগৃহীত হয়,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তাই শারীরিক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মৃত্যুর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</a:p>
          <a:p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মানসিক মৃত্যু  হয়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q"/>
            </a:pPr>
            <a:endParaRPr lang="bn-BD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2550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409955" y="414339"/>
            <a:ext cx="3960813" cy="1103682"/>
          </a:xfrm>
          <a:prstGeom prst="roundRect">
            <a:avLst>
              <a:gd name="adj" fmla="val 1971"/>
            </a:avLst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10" tIns="45705" rIns="91410" bIns="45705">
            <a:prstTxWarp prst="textWave1">
              <a:avLst/>
            </a:prstTxWarp>
            <a:spAutoFit/>
          </a:bodyPr>
          <a:lstStyle/>
          <a:p>
            <a:pPr algn="ctr"/>
            <a:r>
              <a:rPr lang="bn-BD" sz="54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124" y="1711328"/>
            <a:ext cx="5577840" cy="314135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47838" y="4933929"/>
            <a:ext cx="917110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“সবার সম্মিলিত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প্রচেষ্টাই বাংলাদেশকে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এইডসমুক্ত করতে পারে”</a:t>
            </a:r>
          </a:p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উক্তিটির সাথে কী তুমি একমত! বিশ্লেষণ  করো।    </a:t>
            </a:r>
            <a:endParaRPr lang="bn-IN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2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47924" y="371476"/>
            <a:ext cx="6553200" cy="1160382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66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ধন্যবাদ </a:t>
            </a:r>
            <a:endParaRPr lang="en-US" sz="66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170" name="Picture 2" descr="বিশ্ব এইডস দিবস- কে ছিলেন প্রথম রোগী, কীভাবে ছড়ালো এইচআইভি ? - World Aids  Day: Who was the first patient, how did the disease spread, Bangla New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792" y="1685933"/>
            <a:ext cx="6553200" cy="410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264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srat jahan mimmu_Trim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84511" y="1743081"/>
            <a:ext cx="5364480" cy="304452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382276" y="575692"/>
            <a:ext cx="6477000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spc="-15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4400" b="1" spc="-15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4400" b="1" spc="-15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400" b="1" spc="-15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4400" b="1" spc="-15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endParaRPr lang="en-US" sz="4400" b="1" spc="-150" dirty="0"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2169" y="5186370"/>
            <a:ext cx="9692640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ভিডিওতে কোন রোগের কথা বলা হয়েছে?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57751" y="5186370"/>
            <a:ext cx="182880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এইডস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316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8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4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9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755900" y="1042984"/>
            <a:ext cx="5930893" cy="4800593"/>
            <a:chOff x="2798764" y="971544"/>
            <a:chExt cx="5930893" cy="4800593"/>
          </a:xfrm>
        </p:grpSpPr>
        <p:pic>
          <p:nvPicPr>
            <p:cNvPr id="1026" name="Picture 2" descr="Human Immunodeficiency Virus (HIV) Infection - Infectious Diseases - MSD  Manual Professional Editio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8764" y="2020885"/>
              <a:ext cx="5930893" cy="37512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4857751" y="971544"/>
              <a:ext cx="18288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60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এইডস</a:t>
              </a:r>
              <a:endParaRPr lang="en-US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4" name="Minus 3"/>
          <p:cNvSpPr/>
          <p:nvPr/>
        </p:nvSpPr>
        <p:spPr>
          <a:xfrm flipV="1">
            <a:off x="4571996" y="1757366"/>
            <a:ext cx="2428874" cy="85725"/>
          </a:xfrm>
          <a:prstGeom prst="mathMinus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71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C99683C-9530-40DC-8873-A2892D997796}"/>
              </a:ext>
            </a:extLst>
          </p:cNvPr>
          <p:cNvSpPr txBox="1"/>
          <p:nvPr/>
        </p:nvSpPr>
        <p:spPr>
          <a:xfrm>
            <a:off x="819441" y="707693"/>
            <a:ext cx="27666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416AC2A-6FCB-4D14-AFBA-7820A131F422}"/>
              </a:ext>
            </a:extLst>
          </p:cNvPr>
          <p:cNvSpPr txBox="1"/>
          <p:nvPr/>
        </p:nvSpPr>
        <p:spPr>
          <a:xfrm>
            <a:off x="1120569" y="2348751"/>
            <a:ext cx="6078773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spc="141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bn-IN" sz="4400" spc="14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spc="14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শেষে শিক্ষার্থীরা</a:t>
            </a:r>
            <a:r>
              <a:rPr lang="bn-IN" sz="4400" spc="14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...</a:t>
            </a:r>
            <a:r>
              <a:rPr lang="bn-BD" sz="4400" spc="14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407521" y="1465513"/>
            <a:ext cx="10591800" cy="76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23953" y="2672491"/>
            <a:ext cx="8321040" cy="501675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3200" b="1" i="0" u="none" strike="noStrike" kern="1200" cap="none" spc="0" baseline="0" dirty="0">
                <a:solidFill>
                  <a:srgbClr val="000000"/>
                </a:solidFill>
                <a:uFillTx/>
                <a:latin typeface="NikoshBAN" pitchFamily="2"/>
                <a:cs typeface="NikoshBAN" pitchFamily="2"/>
              </a:rPr>
              <a:t>     </a:t>
            </a:r>
            <a:endParaRPr lang="bn-IN" sz="1200" b="1" i="0" u="none" strike="noStrike" kern="1200" cap="none" spc="0" baseline="0" dirty="0" smtClean="0">
              <a:solidFill>
                <a:srgbClr val="000000"/>
              </a:solidFill>
              <a:uFillTx/>
              <a:latin typeface="NikoshBAN" pitchFamily="2"/>
              <a:cs typeface="NikoshBAN" pitchFamily="2"/>
            </a:endParaRPr>
          </a:p>
          <a:p>
            <a:r>
              <a:rPr lang="bn-IN" sz="3200" b="1" dirty="0" smtClean="0">
                <a:solidFill>
                  <a:srgbClr val="000000"/>
                </a:solidFill>
                <a:latin typeface="NikoshBAN" pitchFamily="2"/>
                <a:cs typeface="NikoshBAN" pitchFamily="2"/>
              </a:rPr>
              <a:t>১.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এইডস কী তা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বলতে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পারবে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;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  <a:p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এইডস হওয়ার কারণগুলো ব্যাখ্যা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;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  <a:p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এইডস প্রতিরোধের উপায় বিশ্লেষণ করতে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পারবে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  <a:p>
            <a:pPr marR="0" lvl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bn-IN" sz="3200" b="1" i="0" u="none" strike="noStrike" kern="1200" cap="none" spc="0" baseline="0" dirty="0" smtClean="0">
              <a:solidFill>
                <a:srgbClr val="000000"/>
              </a:solidFill>
              <a:uFillTx/>
              <a:latin typeface="NikoshBAN" pitchFamily="2"/>
              <a:cs typeface="NikoshBAN" pitchFamily="2"/>
            </a:endParaRPr>
          </a:p>
          <a:p>
            <a:pPr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BD" sz="3200" b="1" dirty="0" smtClean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ea typeface="Calibri"/>
              <a:cs typeface="NikoshBAN" pitchFamily="2" charset="0"/>
            </a:endParaRPr>
          </a:p>
          <a:p>
            <a:pPr marR="0" lvl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bn-IN" sz="3200" b="1" i="0" u="none" strike="noStrike" kern="1200" cap="none" spc="0" baseline="0" dirty="0">
              <a:solidFill>
                <a:srgbClr val="000000"/>
              </a:solidFill>
              <a:uFillTx/>
              <a:latin typeface="NikoshBAN" pitchFamily="2"/>
              <a:cs typeface="NikoshBAN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4923079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5049" y="389944"/>
            <a:ext cx="7790432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b="1" spc="-15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এইডস -এর  ধারণা</a:t>
            </a:r>
            <a:endParaRPr lang="en-US" sz="4400" b="1" spc="-150" dirty="0"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Living with HIV? Here are some tips to follow | TheHealthSite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184" y="1400175"/>
            <a:ext cx="6238875" cy="338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9609" y="5028690"/>
            <a:ext cx="10501312" cy="120032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spc="-15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এইডস (</a:t>
            </a:r>
            <a:r>
              <a:rPr lang="en-US" sz="3600" b="1" spc="-15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AIDS</a:t>
            </a:r>
            <a:r>
              <a:rPr lang="bn-IN" sz="3600" b="1" spc="-15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পুরো নাম (</a:t>
            </a:r>
            <a:r>
              <a:rPr lang="en-US" sz="3600" b="1" spc="-15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Acquired Immune Deficiency Syndrome </a:t>
            </a:r>
            <a:r>
              <a:rPr lang="bn-IN" sz="3600" b="1" spc="-15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endParaRPr lang="en-US" sz="3600" b="1" spc="-150" dirty="0"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44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aids-hiv-anatomy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3510" y="1072394"/>
            <a:ext cx="3091295" cy="23566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12" descr="aids_viru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9372" y="1074277"/>
            <a:ext cx="3017693" cy="22857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774957" y="4277765"/>
            <a:ext cx="8153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এইডস হচ্ছে, এইচআইভি নামক ভাইরাসের কারনে সৃষ্ট একটি ব্যাধি যা মানুষের শরীরের রোগ প্রতিরোধ ক্ষমতা হ্রাস করে দেয়।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এইচআইভি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হলো অতিক্ষুদ্র এক বিশেষ ধরনের রেট্রো ভাইরাস। এর প্রধান কাজ শরীরের টিস্যু কোষকে ধ্বংস করা। ১৯৮১ সালে বিশ্বে প্রথম  এইচ আইভি রোগী সনাক্ত করা হয়।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08657" y="3619711"/>
            <a:ext cx="228600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রেট্রো ভাইরাস</a:t>
            </a:r>
            <a:endParaRPr lang="en-US" sz="36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7772" y="368282"/>
            <a:ext cx="220980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এইডস কী?</a:t>
            </a:r>
            <a:endParaRPr lang="en-US" sz="36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61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4679" y="762000"/>
            <a:ext cx="2280057" cy="1708766"/>
          </a:xfrm>
          <a:prstGeom prst="sun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endParaRPr lang="en-US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37121" y="1447800"/>
            <a:ext cx="2895600" cy="62578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H</a:t>
            </a:r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uman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67136" y="2971800"/>
            <a:ext cx="5732408" cy="86176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m</a:t>
            </a:r>
            <a:r>
              <a:rPr lang="en-US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mun</a:t>
            </a:r>
            <a:r>
              <a:rPr lang="bn-BD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</a:t>
            </a:r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deficiency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67136" y="5029200"/>
            <a:ext cx="2575203" cy="61499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V</a:t>
            </a:r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irus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28736" y="4419600"/>
            <a:ext cx="2280057" cy="1708766"/>
          </a:xfrm>
          <a:prstGeom prst="sun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</a:t>
            </a:r>
            <a:endParaRPr lang="en-US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8736" y="2624501"/>
            <a:ext cx="2280057" cy="1708766"/>
          </a:xfrm>
          <a:prstGeom prst="sun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endParaRPr lang="en-US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73351" y="533400"/>
            <a:ext cx="432581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HIV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পূর্ণরূপ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66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mall Baby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26857" y="1772430"/>
            <a:ext cx="5380892" cy="40385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790706" y="600072"/>
            <a:ext cx="7853194" cy="63895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BD" sz="4400" dirty="0">
                <a:ln>
                  <a:solidFill>
                    <a:schemeClr val="tx1"/>
                  </a:solidFill>
                </a:ln>
                <a:latin typeface="NikoshBAN" pitchFamily="2" charset="0"/>
                <a:ea typeface="+mj-ea"/>
                <a:cs typeface="NikoshBAN" pitchFamily="2" charset="0"/>
              </a:rPr>
              <a:t>বাংলাদেশে সর্ব প্রথম এইডস আক্রান্ত </a:t>
            </a:r>
            <a:r>
              <a:rPr lang="bn-BD" sz="44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ea typeface="+mj-ea"/>
                <a:cs typeface="NikoshBAN" pitchFamily="2" charset="0"/>
              </a:rPr>
              <a:t>ব্যক্তি  </a:t>
            </a:r>
            <a:endParaRPr lang="en-US" sz="4400" dirty="0">
              <a:ln>
                <a:solidFill>
                  <a:schemeClr val="tx1"/>
                </a:solidFill>
              </a:ln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5927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1691</TotalTime>
  <Words>981</Words>
  <Application>Microsoft Office PowerPoint</Application>
  <PresentationFormat>Custom</PresentationFormat>
  <Paragraphs>173</Paragraphs>
  <Slides>28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Calibri</vt:lpstr>
      <vt:lpstr>Calibri Light</vt:lpstr>
      <vt:lpstr>NikoshBAN</vt:lpstr>
      <vt:lpstr>Times New Roman</vt:lpstr>
      <vt:lpstr>Tw Cen MT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156</cp:revision>
  <dcterms:created xsi:type="dcterms:W3CDTF">2020-08-24T09:09:38Z</dcterms:created>
  <dcterms:modified xsi:type="dcterms:W3CDTF">2020-12-31T14:35:47Z</dcterms:modified>
</cp:coreProperties>
</file>