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88" r:id="rId9"/>
    <p:sldId id="278" r:id="rId10"/>
    <p:sldId id="279" r:id="rId11"/>
    <p:sldId id="263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72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86396-3EAB-46B5-BBC9-18C2709AD44B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E2AAC-00C6-49DA-99C4-869033F51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E2AAC-00C6-49DA-99C4-869033F51C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2087C-FD3D-485A-B0AC-160A08D86B5D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CE29-5B5A-4EB2-A2FA-5FF57EA6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08" y="1392703"/>
            <a:ext cx="8632991" cy="4853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843"/>
            <a:ext cx="80772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3900" dirty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n>
                <a:solidFill>
                  <a:srgbClr val="FF0000"/>
                </a:solidFill>
              </a:ln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925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6962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নাগরিকের অধিকার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828800"/>
            <a:ext cx="7772400" cy="33239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বিশ্বের সব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রাষ্ট্রের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নাগরিক নিজ নিজ রাষ্ট্রের কাছ থেকে কিছু সুযোগ –সুবিধা ভোগ করে।যেমন –পড়ালেখা, চিকিৎসা ইত্যাদি । নাগরিকের সুস্থ,সুন্দর ও উন্নত জীবনযাপনের জন্য এগুলো একান্ত প্রয়োজন । রাষ্ট্রের কাছ থেকে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এসব সুযোগ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–সুবিধা  পাওয়াকে বলা হয় নাগরিকের অধিকার।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7000" y="2971800"/>
            <a:ext cx="26670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পড়ালেখা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971800"/>
            <a:ext cx="32004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19200"/>
            <a:ext cx="2971800" cy="1676400"/>
          </a:xfrm>
          <a:prstGeom prst="rect">
            <a:avLst/>
          </a:prstGeom>
        </p:spPr>
      </p:pic>
      <p:pic>
        <p:nvPicPr>
          <p:cNvPr id="12" name="Picture 11" descr="Captur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219200"/>
            <a:ext cx="3124200" cy="1524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762000" y="304800"/>
            <a:ext cx="6858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নাগরিক হিসেবে আমাদের অধিকার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486400"/>
            <a:ext cx="19812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apture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3733800"/>
            <a:ext cx="1904999" cy="1752600"/>
          </a:xfrm>
          <a:prstGeom prst="rect">
            <a:avLst/>
          </a:prstGeom>
        </p:spPr>
      </p:pic>
      <p:pic>
        <p:nvPicPr>
          <p:cNvPr id="16" name="Picture 15" descr="Capture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3733800"/>
            <a:ext cx="2133600" cy="16099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9800" y="5562600"/>
            <a:ext cx="21336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চলাফেরা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Captu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810000"/>
            <a:ext cx="2209800" cy="16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0" y="5562600"/>
            <a:ext cx="22860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মত প্রকাশ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Capture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3810000"/>
            <a:ext cx="1981200" cy="17678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86600" y="5562600"/>
            <a:ext cx="19050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ভোট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:\collection of picture\islam o hindu dhormio utsob\eid kulakul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295400"/>
            <a:ext cx="2438400" cy="1600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04800" y="2971800"/>
            <a:ext cx="22860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বেঁচে থাকার অধিকার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7" grpId="0" animBg="1"/>
      <p:bldP spid="19" grpId="0" animBg="1"/>
      <p:bldP spid="21" grpId="0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858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নাগরিক হিসেবে আমাদের অধিকার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7010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 হিসেবে আমরা সাধারণত রাষ্ট্রে কাছ থাকে ৩ ধরনের </a:t>
            </a:r>
            <a:r>
              <a:rPr lang="bn-BD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 </a:t>
            </a:r>
            <a:r>
              <a:rPr lang="bn-B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ভোগ করি।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90800"/>
            <a:ext cx="7010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 অধিকার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962400"/>
            <a:ext cx="7010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অর্থনৈতিক অধিকার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276600"/>
            <a:ext cx="7010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রাজনৈতিক অধিকার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7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1828800"/>
            <a:ext cx="77724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সমাজে সুস্থ ও সুন্দর জীবনযাপনের জন্য যে সব অধিকার অপরিহার্য সেসব অধিকারকে সামাজিক অধিকার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838200"/>
            <a:ext cx="7010400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  অধিকার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391400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  অধিকার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990600"/>
            <a:ext cx="7391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বেঁচে থাকার অধিকার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739140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জীবন রক্ষার অধিকার সকল অধিকারের মধ্যে অন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তম।আমাদের বেঁচে থাকার জন্য প্রয়োজন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41984"/>
            <a:ext cx="2819400" cy="1791816"/>
          </a:xfrm>
          <a:prstGeom prst="rect">
            <a:avLst/>
          </a:prstGeom>
        </p:spPr>
      </p:pic>
      <p:pic>
        <p:nvPicPr>
          <p:cNvPr id="7" name="Picture 6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81200"/>
            <a:ext cx="2362200" cy="2057400"/>
          </a:xfrm>
          <a:prstGeom prst="rect">
            <a:avLst/>
          </a:prstGeom>
        </p:spPr>
      </p:pic>
      <p:pic>
        <p:nvPicPr>
          <p:cNvPr id="8" name="Picture 7" descr="Captur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81200"/>
            <a:ext cx="2209800" cy="1752600"/>
          </a:xfrm>
          <a:prstGeom prst="rect">
            <a:avLst/>
          </a:prstGeom>
        </p:spPr>
      </p:pic>
      <p:pic>
        <p:nvPicPr>
          <p:cNvPr id="9" name="Picture 8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343400"/>
            <a:ext cx="7315200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3821668"/>
            <a:ext cx="213360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3821668"/>
            <a:ext cx="21336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3745468"/>
            <a:ext cx="25908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6096000"/>
            <a:ext cx="69342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FF00"/>
                </a:solidFill>
              </a:rPr>
              <a:t>পোশাক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315200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  অধিকার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219200"/>
            <a:ext cx="7315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 অধিকার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159514"/>
            <a:ext cx="73914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 লাভের অধিকার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তিটি নাগরিকের একটি অন্যতম অধিকার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রাষ্ট্রে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742860"/>
            <a:ext cx="7315200" cy="33625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315200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  অধিকার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219200"/>
            <a:ext cx="7315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চলাফেরার</a:t>
            </a:r>
            <a:r>
              <a:rPr lang="bn-B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অধিকার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159514"/>
            <a:ext cx="73914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্বাধীনভাবে চলাফেরার অধিকের আছে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।এ কারণে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কোনো রকম বাধা ছাড়া সহজেই যেকোনো স্থানে যেতে পারি।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18292"/>
            <a:ext cx="7314028" cy="35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725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 bldLvl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467600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  অধিকার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628" y="1225204"/>
            <a:ext cx="746877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ধর্ম পালনের অধিকার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628" y="5646003"/>
            <a:ext cx="754497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দেশে মুসলমান, হিন্দু, বৌদ্ধ,খ্রিস্টান প্রত্যেকেরই নিজ ধর্মও ধর্মীয় উৎসব পালনের অধিকার রয়েছে।</a:t>
            </a:r>
          </a:p>
        </p:txBody>
      </p:sp>
      <p:pic>
        <p:nvPicPr>
          <p:cNvPr id="6" name="Picture 5" descr="relog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620000" cy="39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248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315200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  অধিকার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628" y="914400"/>
            <a:ext cx="7315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ভাষা ও সংস্কৃতির অধিকার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628" y="5616714"/>
            <a:ext cx="73914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 নিজ মাতৃভাষায় কথা বলা নাগরিকের মৌলিক অধিকার।একইভাবে নিজ নিজ সংস্কৃতির চর্চা করা ও উৎসব পালন করা ও এই অধিকারের অন্তর্ভুক্ত ।</a:t>
            </a:r>
          </a:p>
        </p:txBody>
      </p:sp>
      <p:pic>
        <p:nvPicPr>
          <p:cNvPr id="6" name="Picture 5" descr="upoz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391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519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114800" cy="707886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135284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676400"/>
            <a:ext cx="159140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2971800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নাগরিক হিসেবে তোমার কী কী অধিকার রয়েছে 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199" y="2363375"/>
            <a:ext cx="2904979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 প্রতি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তোমার কী কী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দায়িত্ব পালন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রয়েছে তা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534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3044" y="62440"/>
            <a:ext cx="3429000" cy="1066800"/>
            <a:chOff x="2286000" y="381000"/>
            <a:chExt cx="4572000" cy="1066800"/>
          </a:xfrm>
        </p:grpSpPr>
        <p:sp>
          <p:nvSpPr>
            <p:cNvPr id="3" name="Flowchart: Merge 2"/>
            <p:cNvSpPr/>
            <p:nvPr/>
          </p:nvSpPr>
          <p:spPr>
            <a:xfrm>
              <a:off x="2286000" y="381000"/>
              <a:ext cx="4572000" cy="1066800"/>
            </a:xfrm>
            <a:prstGeom prst="flowChartMerg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435114"/>
              <a:ext cx="2514600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" y="1371600"/>
            <a:ext cx="8577775" cy="4950878"/>
            <a:chOff x="1275446" y="1202872"/>
            <a:chExt cx="3581400" cy="914400"/>
          </a:xfrm>
        </p:grpSpPr>
        <p:sp>
          <p:nvSpPr>
            <p:cNvPr id="6" name="Flowchart: Decision 5"/>
            <p:cNvSpPr/>
            <p:nvPr/>
          </p:nvSpPr>
          <p:spPr>
            <a:xfrm>
              <a:off x="1275446" y="1202872"/>
              <a:ext cx="3581400" cy="914400"/>
            </a:xfrm>
            <a:prstGeom prst="flowChartDecision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50940" y="1379280"/>
              <a:ext cx="2654107" cy="64234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কাজী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দাউদুল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ইসলাম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জগন্নাথপুর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9908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0"/>
            <a:ext cx="3581400" cy="707886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14600"/>
            <a:ext cx="8915400" cy="3046988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একজন নাগরিক হিসেবে দেশের প্রতি তোমার কী কী দায়িত্ব রয়েছে সে সম্পর্কে ৫টি বাক্য লিখে আনবে।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3552"/>
            <a:ext cx="9063111" cy="5683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118009"/>
            <a:ext cx="8458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xmlns="" val="13260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62200" y="381000"/>
            <a:ext cx="3810000" cy="1524000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/>
              <a:t>  পাঠ                পরিচিতি</a:t>
            </a:r>
            <a:endParaRPr lang="en-US" sz="3600" dirty="0"/>
          </a:p>
        </p:txBody>
      </p:sp>
      <p:sp>
        <p:nvSpPr>
          <p:cNvPr id="6" name="Scroll: Horizontal 5"/>
          <p:cNvSpPr/>
          <p:nvPr/>
        </p:nvSpPr>
        <p:spPr>
          <a:xfrm>
            <a:off x="717452" y="1463040"/>
            <a:ext cx="7353887" cy="517690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(নাগরিক অধিকার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/201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042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248400"/>
            <a:ext cx="85344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ছবিতে কি দেখছি?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169" y="251053"/>
            <a:ext cx="685096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এখন কয়েকটি ছবি দেখবো?</a:t>
            </a:r>
          </a:p>
        </p:txBody>
      </p:sp>
      <p:pic>
        <p:nvPicPr>
          <p:cNvPr id="6" name="Picture 5" descr="Captur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0"/>
            <a:ext cx="3047999" cy="22098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 descr="Cap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2971800" cy="2667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 descr="Capture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14400"/>
            <a:ext cx="2743200" cy="22098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 descr="ima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880236"/>
            <a:ext cx="2971800" cy="2305605"/>
          </a:xfrm>
          <a:prstGeom prst="rect">
            <a:avLst/>
          </a:prstGeom>
        </p:spPr>
      </p:pic>
      <p:pic>
        <p:nvPicPr>
          <p:cNvPr id="16" name="Picture 15" descr="Captu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276600"/>
            <a:ext cx="2743200" cy="2667000"/>
          </a:xfrm>
          <a:prstGeom prst="rect">
            <a:avLst/>
          </a:prstGeom>
        </p:spPr>
      </p:pic>
      <p:pic>
        <p:nvPicPr>
          <p:cNvPr id="17" name="Picture 16" descr="images-172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355897"/>
            <a:ext cx="2971800" cy="25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615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/>
          <p:cNvSpPr/>
          <p:nvPr/>
        </p:nvSpPr>
        <p:spPr>
          <a:xfrm>
            <a:off x="1600200" y="0"/>
            <a:ext cx="6629400" cy="18709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800" b="1" dirty="0"/>
          </a:p>
          <a:p>
            <a:pPr algn="ctr"/>
            <a:r>
              <a:rPr lang="bn-BD" sz="4800" b="1" dirty="0"/>
              <a:t>পাঠ ঘোষণাঃ</a:t>
            </a:r>
            <a:endParaRPr lang="en-US" sz="4800" b="1" dirty="0"/>
          </a:p>
          <a:p>
            <a:pPr algn="ctr"/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81001" y="2362200"/>
            <a:ext cx="7922456" cy="3911993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</a:t>
            </a:r>
            <a:endParaRPr lang="bn-BD" sz="3200" b="1" dirty="0">
              <a:solidFill>
                <a:schemeClr val="tx1"/>
              </a:solidFill>
            </a:endParaRPr>
          </a:p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অধিকার।</a:t>
            </a:r>
          </a:p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পৃষ্ঠাঃ 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</a:t>
            </a:r>
          </a:p>
        </p:txBody>
      </p:sp>
    </p:spTree>
    <p:extLst>
      <p:ext uri="{BB962C8B-B14F-4D97-AF65-F5344CB8AC3E}">
        <p14:creationId xmlns:p14="http://schemas.microsoft.com/office/powerpoint/2010/main" xmlns="" val="1087824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3048000" y="533400"/>
            <a:ext cx="2820811" cy="1198377"/>
          </a:xfrm>
          <a:prstGeom prst="flowChartPreparation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447800" y="2438400"/>
            <a:ext cx="7216727" cy="3221501"/>
          </a:xfrm>
          <a:prstGeom prst="roundRect">
            <a:avLst/>
          </a:prstGeom>
          <a:solidFill>
            <a:schemeClr val="accent3">
              <a:tint val="50000"/>
              <a:satMod val="300000"/>
            </a:schemeClr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কাকে বলে তা বলতে পারবে।</a:t>
            </a:r>
          </a:p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নাগরিক অধিকার কী তা বলতে পারবে </a:t>
            </a:r>
          </a:p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হিসেবে নিজের অধিকার বর্ণনা দিতে পারবে। </a:t>
            </a:r>
          </a:p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182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00200"/>
            <a:ext cx="533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নাগরিক কাকে বলে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14600"/>
            <a:ext cx="7543800" cy="212365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ভাবে রাষ্ট্রের কোনো সদস্যকে নাগরিক বলে 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00200"/>
            <a:ext cx="533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নাগরিক কাকে বলে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14600"/>
            <a:ext cx="7543800" cy="34778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রাষ্ট্রের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্যাক্তি অনুগত থাকেন, রাষ্ট্রের বিভিন্ন সুযোগ সুবিধা ভোগ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রাষ্ট্রে স্থায়ী ভাবে বসবাস করে এবং রাষ্ট্রের  প্রতি অবশ্য পালনীয় কাজ গুলো করেন তাকে নাগরিক বলে 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002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858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নাগরিকের বৈশিষ্ট্য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7010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রাষ্ট্রে স্থায়ীভাবে বসবাস করা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7010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রাষ্ট্রের শাসন মেনে চলা।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424535"/>
            <a:ext cx="7010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রাষ্ট্রের প্রতি বিভিন্ন দায়িত্ব পালন।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2743200"/>
            <a:ext cx="7010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রাষ্ট্রের দেওয়া সুযোগ –সুবিধা ভোগ করা।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441</Words>
  <Application>Microsoft Office PowerPoint</Application>
  <PresentationFormat>On-screen Show (4:3)</PresentationFormat>
  <Paragraphs>79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AbtahiDipu</dc:creator>
  <cp:lastModifiedBy>Abtahi-Dipu</cp:lastModifiedBy>
  <cp:revision>142</cp:revision>
  <dcterms:created xsi:type="dcterms:W3CDTF">2018-04-08T12:23:05Z</dcterms:created>
  <dcterms:modified xsi:type="dcterms:W3CDTF">2019-09-10T05:07:51Z</dcterms:modified>
</cp:coreProperties>
</file>