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5" r:id="rId6"/>
    <p:sldId id="283" r:id="rId7"/>
    <p:sldId id="276" r:id="rId8"/>
    <p:sldId id="285" r:id="rId9"/>
    <p:sldId id="286" r:id="rId10"/>
    <p:sldId id="287" r:id="rId11"/>
    <p:sldId id="277" r:id="rId12"/>
    <p:sldId id="278" r:id="rId13"/>
    <p:sldId id="284" r:id="rId14"/>
    <p:sldId id="288" r:id="rId15"/>
    <p:sldId id="289" r:id="rId16"/>
    <p:sldId id="279" r:id="rId17"/>
    <p:sldId id="290" r:id="rId18"/>
    <p:sldId id="294" r:id="rId19"/>
    <p:sldId id="295" r:id="rId20"/>
    <p:sldId id="292" r:id="rId21"/>
    <p:sldId id="293" r:id="rId22"/>
    <p:sldId id="281" r:id="rId23"/>
    <p:sldId id="280"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A51E-87B6-4AD6-B7FE-1C66371B67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2987A6-6BC2-4760-A3E7-99E492AB5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80AA72-B317-45D0-B1FC-A447032872FC}"/>
              </a:ext>
            </a:extLst>
          </p:cNvPr>
          <p:cNvSpPr>
            <a:spLocks noGrp="1"/>
          </p:cNvSpPr>
          <p:nvPr>
            <p:ph type="dt" sz="half" idx="10"/>
          </p:nvPr>
        </p:nvSpPr>
        <p:spPr/>
        <p:txBody>
          <a:bodyPr/>
          <a:lstStyle/>
          <a:p>
            <a:fld id="{3853EF54-9242-42D4-8A33-6AC34EFCE4C8}" type="datetimeFigureOut">
              <a:rPr lang="en-US" smtClean="0"/>
              <a:t>12/3/2020</a:t>
            </a:fld>
            <a:endParaRPr lang="en-US"/>
          </a:p>
        </p:txBody>
      </p:sp>
      <p:sp>
        <p:nvSpPr>
          <p:cNvPr id="5" name="Footer Placeholder 4">
            <a:extLst>
              <a:ext uri="{FF2B5EF4-FFF2-40B4-BE49-F238E27FC236}">
                <a16:creationId xmlns:a16="http://schemas.microsoft.com/office/drawing/2014/main" id="{EA41B342-F5FC-4018-9B00-5B460B46E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96FCD-581C-4BB6-B902-66CD5F7A3DFF}"/>
              </a:ext>
            </a:extLst>
          </p:cNvPr>
          <p:cNvSpPr>
            <a:spLocks noGrp="1"/>
          </p:cNvSpPr>
          <p:nvPr>
            <p:ph type="sldNum" sz="quarter" idx="12"/>
          </p:nvPr>
        </p:nvSpPr>
        <p:spPr/>
        <p:txBody>
          <a:bodyPr/>
          <a:lstStyle/>
          <a:p>
            <a:fld id="{8DBF610C-4EF8-4D3B-A04D-8FCC557A93A6}" type="slidenum">
              <a:rPr lang="en-US" smtClean="0"/>
              <a:t>‹#›</a:t>
            </a:fld>
            <a:endParaRPr lang="en-US"/>
          </a:p>
        </p:txBody>
      </p:sp>
    </p:spTree>
    <p:extLst>
      <p:ext uri="{BB962C8B-B14F-4D97-AF65-F5344CB8AC3E}">
        <p14:creationId xmlns:p14="http://schemas.microsoft.com/office/powerpoint/2010/main" val="181078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FCFE-8430-47A0-A734-EABB2CE378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E57C09-3171-4AFF-A866-2153E56444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C5741-76A2-4A4F-B51C-B2FFFBC33D0D}"/>
              </a:ext>
            </a:extLst>
          </p:cNvPr>
          <p:cNvSpPr>
            <a:spLocks noGrp="1"/>
          </p:cNvSpPr>
          <p:nvPr>
            <p:ph type="dt" sz="half" idx="10"/>
          </p:nvPr>
        </p:nvSpPr>
        <p:spPr/>
        <p:txBody>
          <a:bodyPr/>
          <a:lstStyle/>
          <a:p>
            <a:fld id="{3853EF54-9242-42D4-8A33-6AC34EFCE4C8}" type="datetimeFigureOut">
              <a:rPr lang="en-US" smtClean="0"/>
              <a:t>12/3/2020</a:t>
            </a:fld>
            <a:endParaRPr lang="en-US"/>
          </a:p>
        </p:txBody>
      </p:sp>
      <p:sp>
        <p:nvSpPr>
          <p:cNvPr id="5" name="Footer Placeholder 4">
            <a:extLst>
              <a:ext uri="{FF2B5EF4-FFF2-40B4-BE49-F238E27FC236}">
                <a16:creationId xmlns:a16="http://schemas.microsoft.com/office/drawing/2014/main" id="{2046C27F-C172-4617-B253-E31D53733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0A2A5-4523-4C94-A0D5-507E232D5BD4}"/>
              </a:ext>
            </a:extLst>
          </p:cNvPr>
          <p:cNvSpPr>
            <a:spLocks noGrp="1"/>
          </p:cNvSpPr>
          <p:nvPr>
            <p:ph type="sldNum" sz="quarter" idx="12"/>
          </p:nvPr>
        </p:nvSpPr>
        <p:spPr/>
        <p:txBody>
          <a:bodyPr/>
          <a:lstStyle/>
          <a:p>
            <a:fld id="{8DBF610C-4EF8-4D3B-A04D-8FCC557A93A6}" type="slidenum">
              <a:rPr lang="en-US" smtClean="0"/>
              <a:t>‹#›</a:t>
            </a:fld>
            <a:endParaRPr lang="en-US"/>
          </a:p>
        </p:txBody>
      </p:sp>
    </p:spTree>
    <p:extLst>
      <p:ext uri="{BB962C8B-B14F-4D97-AF65-F5344CB8AC3E}">
        <p14:creationId xmlns:p14="http://schemas.microsoft.com/office/powerpoint/2010/main" val="282846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307E2B-A2C7-45C4-A1E5-2C428011A8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17E46E-5F54-4AFB-98F1-6E12781F57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D5CC5-63EE-41A4-A434-0E4B53281F31}"/>
              </a:ext>
            </a:extLst>
          </p:cNvPr>
          <p:cNvSpPr>
            <a:spLocks noGrp="1"/>
          </p:cNvSpPr>
          <p:nvPr>
            <p:ph type="dt" sz="half" idx="10"/>
          </p:nvPr>
        </p:nvSpPr>
        <p:spPr/>
        <p:txBody>
          <a:bodyPr/>
          <a:lstStyle/>
          <a:p>
            <a:fld id="{3853EF54-9242-42D4-8A33-6AC34EFCE4C8}" type="datetimeFigureOut">
              <a:rPr lang="en-US" smtClean="0"/>
              <a:t>12/3/2020</a:t>
            </a:fld>
            <a:endParaRPr lang="en-US"/>
          </a:p>
        </p:txBody>
      </p:sp>
      <p:sp>
        <p:nvSpPr>
          <p:cNvPr id="5" name="Footer Placeholder 4">
            <a:extLst>
              <a:ext uri="{FF2B5EF4-FFF2-40B4-BE49-F238E27FC236}">
                <a16:creationId xmlns:a16="http://schemas.microsoft.com/office/drawing/2014/main" id="{BF1FFB47-EE5C-4BF5-AFC7-35E4144BA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D2D23-F954-4DCA-80B8-A82301794AE1}"/>
              </a:ext>
            </a:extLst>
          </p:cNvPr>
          <p:cNvSpPr>
            <a:spLocks noGrp="1"/>
          </p:cNvSpPr>
          <p:nvPr>
            <p:ph type="sldNum" sz="quarter" idx="12"/>
          </p:nvPr>
        </p:nvSpPr>
        <p:spPr/>
        <p:txBody>
          <a:bodyPr/>
          <a:lstStyle/>
          <a:p>
            <a:fld id="{8DBF610C-4EF8-4D3B-A04D-8FCC557A93A6}" type="slidenum">
              <a:rPr lang="en-US" smtClean="0"/>
              <a:t>‹#›</a:t>
            </a:fld>
            <a:endParaRPr lang="en-US"/>
          </a:p>
        </p:txBody>
      </p:sp>
    </p:spTree>
    <p:extLst>
      <p:ext uri="{BB962C8B-B14F-4D97-AF65-F5344CB8AC3E}">
        <p14:creationId xmlns:p14="http://schemas.microsoft.com/office/powerpoint/2010/main" val="69760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58A3-5DEE-4C60-93D2-A111A9CD6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4FAA1F-0555-4AF5-BF85-E481BBA52B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C7D02-F926-47A4-9015-57FC0CE68E8C}"/>
              </a:ext>
            </a:extLst>
          </p:cNvPr>
          <p:cNvSpPr>
            <a:spLocks noGrp="1"/>
          </p:cNvSpPr>
          <p:nvPr>
            <p:ph type="dt" sz="half" idx="10"/>
          </p:nvPr>
        </p:nvSpPr>
        <p:spPr/>
        <p:txBody>
          <a:bodyPr/>
          <a:lstStyle/>
          <a:p>
            <a:fld id="{3853EF54-9242-42D4-8A33-6AC34EFCE4C8}" type="datetimeFigureOut">
              <a:rPr lang="en-US" smtClean="0"/>
              <a:t>12/3/2020</a:t>
            </a:fld>
            <a:endParaRPr lang="en-US"/>
          </a:p>
        </p:txBody>
      </p:sp>
      <p:sp>
        <p:nvSpPr>
          <p:cNvPr id="5" name="Footer Placeholder 4">
            <a:extLst>
              <a:ext uri="{FF2B5EF4-FFF2-40B4-BE49-F238E27FC236}">
                <a16:creationId xmlns:a16="http://schemas.microsoft.com/office/drawing/2014/main" id="{F236E3D9-B87C-4AC6-B74D-F69A34B3D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5167A-B5A9-453C-B4DD-391846A9726E}"/>
              </a:ext>
            </a:extLst>
          </p:cNvPr>
          <p:cNvSpPr>
            <a:spLocks noGrp="1"/>
          </p:cNvSpPr>
          <p:nvPr>
            <p:ph type="sldNum" sz="quarter" idx="12"/>
          </p:nvPr>
        </p:nvSpPr>
        <p:spPr/>
        <p:txBody>
          <a:bodyPr/>
          <a:lstStyle/>
          <a:p>
            <a:fld id="{8DBF610C-4EF8-4D3B-A04D-8FCC557A93A6}" type="slidenum">
              <a:rPr lang="en-US" smtClean="0"/>
              <a:t>‹#›</a:t>
            </a:fld>
            <a:endParaRPr lang="en-US"/>
          </a:p>
        </p:txBody>
      </p:sp>
    </p:spTree>
    <p:extLst>
      <p:ext uri="{BB962C8B-B14F-4D97-AF65-F5344CB8AC3E}">
        <p14:creationId xmlns:p14="http://schemas.microsoft.com/office/powerpoint/2010/main" val="199681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9953-E54F-4197-ACD9-AE09BFA2B6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22FC25-B220-4415-9B50-E9A1D8BBB7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E3C33A-B7C8-4BF3-8DC1-6A91B50D24E8}"/>
              </a:ext>
            </a:extLst>
          </p:cNvPr>
          <p:cNvSpPr>
            <a:spLocks noGrp="1"/>
          </p:cNvSpPr>
          <p:nvPr>
            <p:ph type="dt" sz="half" idx="10"/>
          </p:nvPr>
        </p:nvSpPr>
        <p:spPr/>
        <p:txBody>
          <a:bodyPr/>
          <a:lstStyle/>
          <a:p>
            <a:fld id="{3853EF54-9242-42D4-8A33-6AC34EFCE4C8}" type="datetimeFigureOut">
              <a:rPr lang="en-US" smtClean="0"/>
              <a:t>12/3/2020</a:t>
            </a:fld>
            <a:endParaRPr lang="en-US"/>
          </a:p>
        </p:txBody>
      </p:sp>
      <p:sp>
        <p:nvSpPr>
          <p:cNvPr id="5" name="Footer Placeholder 4">
            <a:extLst>
              <a:ext uri="{FF2B5EF4-FFF2-40B4-BE49-F238E27FC236}">
                <a16:creationId xmlns:a16="http://schemas.microsoft.com/office/drawing/2014/main" id="{DA08AE23-5158-47C9-A105-A0D44B670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80541-DB4E-45F6-882F-528221F5401B}"/>
              </a:ext>
            </a:extLst>
          </p:cNvPr>
          <p:cNvSpPr>
            <a:spLocks noGrp="1"/>
          </p:cNvSpPr>
          <p:nvPr>
            <p:ph type="sldNum" sz="quarter" idx="12"/>
          </p:nvPr>
        </p:nvSpPr>
        <p:spPr/>
        <p:txBody>
          <a:bodyPr/>
          <a:lstStyle/>
          <a:p>
            <a:fld id="{8DBF610C-4EF8-4D3B-A04D-8FCC557A93A6}" type="slidenum">
              <a:rPr lang="en-US" smtClean="0"/>
              <a:t>‹#›</a:t>
            </a:fld>
            <a:endParaRPr lang="en-US"/>
          </a:p>
        </p:txBody>
      </p:sp>
    </p:spTree>
    <p:extLst>
      <p:ext uri="{BB962C8B-B14F-4D97-AF65-F5344CB8AC3E}">
        <p14:creationId xmlns:p14="http://schemas.microsoft.com/office/powerpoint/2010/main" val="349692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C42F-E041-467F-9BEB-6443BB855A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8A524-2B44-4341-B06F-F0E2569046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2FEC67-1DEF-405F-9712-11658EAA31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7CA9A7-0C3B-4CAD-88AC-7D3E6E8955E5}"/>
              </a:ext>
            </a:extLst>
          </p:cNvPr>
          <p:cNvSpPr>
            <a:spLocks noGrp="1"/>
          </p:cNvSpPr>
          <p:nvPr>
            <p:ph type="dt" sz="half" idx="10"/>
          </p:nvPr>
        </p:nvSpPr>
        <p:spPr/>
        <p:txBody>
          <a:bodyPr/>
          <a:lstStyle/>
          <a:p>
            <a:fld id="{3853EF54-9242-42D4-8A33-6AC34EFCE4C8}" type="datetimeFigureOut">
              <a:rPr lang="en-US" smtClean="0"/>
              <a:t>12/3/2020</a:t>
            </a:fld>
            <a:endParaRPr lang="en-US"/>
          </a:p>
        </p:txBody>
      </p:sp>
      <p:sp>
        <p:nvSpPr>
          <p:cNvPr id="6" name="Footer Placeholder 5">
            <a:extLst>
              <a:ext uri="{FF2B5EF4-FFF2-40B4-BE49-F238E27FC236}">
                <a16:creationId xmlns:a16="http://schemas.microsoft.com/office/drawing/2014/main" id="{691F217F-411B-4C80-ADA0-82436A431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5BEE3-C94D-4067-8A8E-581F1D3DEEB1}"/>
              </a:ext>
            </a:extLst>
          </p:cNvPr>
          <p:cNvSpPr>
            <a:spLocks noGrp="1"/>
          </p:cNvSpPr>
          <p:nvPr>
            <p:ph type="sldNum" sz="quarter" idx="12"/>
          </p:nvPr>
        </p:nvSpPr>
        <p:spPr/>
        <p:txBody>
          <a:bodyPr/>
          <a:lstStyle/>
          <a:p>
            <a:fld id="{8DBF610C-4EF8-4D3B-A04D-8FCC557A93A6}" type="slidenum">
              <a:rPr lang="en-US" smtClean="0"/>
              <a:t>‹#›</a:t>
            </a:fld>
            <a:endParaRPr lang="en-US"/>
          </a:p>
        </p:txBody>
      </p:sp>
    </p:spTree>
    <p:extLst>
      <p:ext uri="{BB962C8B-B14F-4D97-AF65-F5344CB8AC3E}">
        <p14:creationId xmlns:p14="http://schemas.microsoft.com/office/powerpoint/2010/main" val="374448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6A17-0B29-455F-B25D-6C6EB4C50B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59A218-D75E-4E47-8322-BF6289F78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D3BB5A-FEED-4556-A0D6-F318A05404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72EB56-5A77-4455-99DD-52B12D50C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8C53E-E8C6-4983-97AB-1A773D3AF8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A93C38-CAB3-4170-BCB8-DFD0CB58C94D}"/>
              </a:ext>
            </a:extLst>
          </p:cNvPr>
          <p:cNvSpPr>
            <a:spLocks noGrp="1"/>
          </p:cNvSpPr>
          <p:nvPr>
            <p:ph type="dt" sz="half" idx="10"/>
          </p:nvPr>
        </p:nvSpPr>
        <p:spPr/>
        <p:txBody>
          <a:bodyPr/>
          <a:lstStyle/>
          <a:p>
            <a:fld id="{3853EF54-9242-42D4-8A33-6AC34EFCE4C8}" type="datetimeFigureOut">
              <a:rPr lang="en-US" smtClean="0"/>
              <a:t>12/3/2020</a:t>
            </a:fld>
            <a:endParaRPr lang="en-US"/>
          </a:p>
        </p:txBody>
      </p:sp>
      <p:sp>
        <p:nvSpPr>
          <p:cNvPr id="8" name="Footer Placeholder 7">
            <a:extLst>
              <a:ext uri="{FF2B5EF4-FFF2-40B4-BE49-F238E27FC236}">
                <a16:creationId xmlns:a16="http://schemas.microsoft.com/office/drawing/2014/main" id="{329FBFD1-E59D-4066-AA65-91A1E72006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76EB41-4DA1-4D9E-903C-E5C01A3E513F}"/>
              </a:ext>
            </a:extLst>
          </p:cNvPr>
          <p:cNvSpPr>
            <a:spLocks noGrp="1"/>
          </p:cNvSpPr>
          <p:nvPr>
            <p:ph type="sldNum" sz="quarter" idx="12"/>
          </p:nvPr>
        </p:nvSpPr>
        <p:spPr/>
        <p:txBody>
          <a:bodyPr/>
          <a:lstStyle/>
          <a:p>
            <a:fld id="{8DBF610C-4EF8-4D3B-A04D-8FCC557A93A6}" type="slidenum">
              <a:rPr lang="en-US" smtClean="0"/>
              <a:t>‹#›</a:t>
            </a:fld>
            <a:endParaRPr lang="en-US"/>
          </a:p>
        </p:txBody>
      </p:sp>
    </p:spTree>
    <p:extLst>
      <p:ext uri="{BB962C8B-B14F-4D97-AF65-F5344CB8AC3E}">
        <p14:creationId xmlns:p14="http://schemas.microsoft.com/office/powerpoint/2010/main" val="207384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7973-F942-4932-9096-12BA2C4295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C4F01F-FE85-4388-BFA4-0DE95438C083}"/>
              </a:ext>
            </a:extLst>
          </p:cNvPr>
          <p:cNvSpPr>
            <a:spLocks noGrp="1"/>
          </p:cNvSpPr>
          <p:nvPr>
            <p:ph type="dt" sz="half" idx="10"/>
          </p:nvPr>
        </p:nvSpPr>
        <p:spPr/>
        <p:txBody>
          <a:bodyPr/>
          <a:lstStyle/>
          <a:p>
            <a:fld id="{3853EF54-9242-42D4-8A33-6AC34EFCE4C8}" type="datetimeFigureOut">
              <a:rPr lang="en-US" smtClean="0"/>
              <a:t>12/3/2020</a:t>
            </a:fld>
            <a:endParaRPr lang="en-US"/>
          </a:p>
        </p:txBody>
      </p:sp>
      <p:sp>
        <p:nvSpPr>
          <p:cNvPr id="4" name="Footer Placeholder 3">
            <a:extLst>
              <a:ext uri="{FF2B5EF4-FFF2-40B4-BE49-F238E27FC236}">
                <a16:creationId xmlns:a16="http://schemas.microsoft.com/office/drawing/2014/main" id="{6ACD0CE3-3384-41E7-8426-CCBB662DCB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7D726F-632D-4128-A808-CCC70E4C5FDD}"/>
              </a:ext>
            </a:extLst>
          </p:cNvPr>
          <p:cNvSpPr>
            <a:spLocks noGrp="1"/>
          </p:cNvSpPr>
          <p:nvPr>
            <p:ph type="sldNum" sz="quarter" idx="12"/>
          </p:nvPr>
        </p:nvSpPr>
        <p:spPr/>
        <p:txBody>
          <a:bodyPr/>
          <a:lstStyle/>
          <a:p>
            <a:fld id="{8DBF610C-4EF8-4D3B-A04D-8FCC557A93A6}" type="slidenum">
              <a:rPr lang="en-US" smtClean="0"/>
              <a:t>‹#›</a:t>
            </a:fld>
            <a:endParaRPr lang="en-US"/>
          </a:p>
        </p:txBody>
      </p:sp>
    </p:spTree>
    <p:extLst>
      <p:ext uri="{BB962C8B-B14F-4D97-AF65-F5344CB8AC3E}">
        <p14:creationId xmlns:p14="http://schemas.microsoft.com/office/powerpoint/2010/main" val="124223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46445-0F9E-49E8-BE2D-24E49EC0DF0D}"/>
              </a:ext>
            </a:extLst>
          </p:cNvPr>
          <p:cNvSpPr>
            <a:spLocks noGrp="1"/>
          </p:cNvSpPr>
          <p:nvPr>
            <p:ph type="dt" sz="half" idx="10"/>
          </p:nvPr>
        </p:nvSpPr>
        <p:spPr/>
        <p:txBody>
          <a:bodyPr/>
          <a:lstStyle/>
          <a:p>
            <a:fld id="{3853EF54-9242-42D4-8A33-6AC34EFCE4C8}" type="datetimeFigureOut">
              <a:rPr lang="en-US" smtClean="0"/>
              <a:t>12/3/2020</a:t>
            </a:fld>
            <a:endParaRPr lang="en-US"/>
          </a:p>
        </p:txBody>
      </p:sp>
      <p:sp>
        <p:nvSpPr>
          <p:cNvPr id="3" name="Footer Placeholder 2">
            <a:extLst>
              <a:ext uri="{FF2B5EF4-FFF2-40B4-BE49-F238E27FC236}">
                <a16:creationId xmlns:a16="http://schemas.microsoft.com/office/drawing/2014/main" id="{9F786139-99D5-4E9A-9074-86F4467D0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D1694C-0078-459A-AA26-FEA5C5933E20}"/>
              </a:ext>
            </a:extLst>
          </p:cNvPr>
          <p:cNvSpPr>
            <a:spLocks noGrp="1"/>
          </p:cNvSpPr>
          <p:nvPr>
            <p:ph type="sldNum" sz="quarter" idx="12"/>
          </p:nvPr>
        </p:nvSpPr>
        <p:spPr/>
        <p:txBody>
          <a:bodyPr/>
          <a:lstStyle/>
          <a:p>
            <a:fld id="{8DBF610C-4EF8-4D3B-A04D-8FCC557A93A6}" type="slidenum">
              <a:rPr lang="en-US" smtClean="0"/>
              <a:t>‹#›</a:t>
            </a:fld>
            <a:endParaRPr lang="en-US"/>
          </a:p>
        </p:txBody>
      </p:sp>
    </p:spTree>
    <p:extLst>
      <p:ext uri="{BB962C8B-B14F-4D97-AF65-F5344CB8AC3E}">
        <p14:creationId xmlns:p14="http://schemas.microsoft.com/office/powerpoint/2010/main" val="157807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EC67-E28F-4AD5-B1D0-BE20D348D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9B3EF6-555F-4E8C-B038-5ADF44E849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A4A7FF-89A4-4EBA-A9C6-B418380E8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2980F0-F7F7-4189-B380-64FA4F3BD4CD}"/>
              </a:ext>
            </a:extLst>
          </p:cNvPr>
          <p:cNvSpPr>
            <a:spLocks noGrp="1"/>
          </p:cNvSpPr>
          <p:nvPr>
            <p:ph type="dt" sz="half" idx="10"/>
          </p:nvPr>
        </p:nvSpPr>
        <p:spPr/>
        <p:txBody>
          <a:bodyPr/>
          <a:lstStyle/>
          <a:p>
            <a:fld id="{3853EF54-9242-42D4-8A33-6AC34EFCE4C8}" type="datetimeFigureOut">
              <a:rPr lang="en-US" smtClean="0"/>
              <a:t>12/3/2020</a:t>
            </a:fld>
            <a:endParaRPr lang="en-US"/>
          </a:p>
        </p:txBody>
      </p:sp>
      <p:sp>
        <p:nvSpPr>
          <p:cNvPr id="6" name="Footer Placeholder 5">
            <a:extLst>
              <a:ext uri="{FF2B5EF4-FFF2-40B4-BE49-F238E27FC236}">
                <a16:creationId xmlns:a16="http://schemas.microsoft.com/office/drawing/2014/main" id="{F9B88694-2C02-45D4-9FD4-71BC57F29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197166-DF7A-4165-9468-A21D2D9B45D1}"/>
              </a:ext>
            </a:extLst>
          </p:cNvPr>
          <p:cNvSpPr>
            <a:spLocks noGrp="1"/>
          </p:cNvSpPr>
          <p:nvPr>
            <p:ph type="sldNum" sz="quarter" idx="12"/>
          </p:nvPr>
        </p:nvSpPr>
        <p:spPr/>
        <p:txBody>
          <a:bodyPr/>
          <a:lstStyle/>
          <a:p>
            <a:fld id="{8DBF610C-4EF8-4D3B-A04D-8FCC557A93A6}" type="slidenum">
              <a:rPr lang="en-US" smtClean="0"/>
              <a:t>‹#›</a:t>
            </a:fld>
            <a:endParaRPr lang="en-US"/>
          </a:p>
        </p:txBody>
      </p:sp>
    </p:spTree>
    <p:extLst>
      <p:ext uri="{BB962C8B-B14F-4D97-AF65-F5344CB8AC3E}">
        <p14:creationId xmlns:p14="http://schemas.microsoft.com/office/powerpoint/2010/main" val="266146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9A50-919B-45F0-BB1D-E700CF7DE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EB4233-5C34-4DAE-BCF3-02C0883772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0708A0-880E-4661-A8EF-C215DFA45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823D6-1C5C-4EE0-81B6-2D133608D95C}"/>
              </a:ext>
            </a:extLst>
          </p:cNvPr>
          <p:cNvSpPr>
            <a:spLocks noGrp="1"/>
          </p:cNvSpPr>
          <p:nvPr>
            <p:ph type="dt" sz="half" idx="10"/>
          </p:nvPr>
        </p:nvSpPr>
        <p:spPr/>
        <p:txBody>
          <a:bodyPr/>
          <a:lstStyle/>
          <a:p>
            <a:fld id="{3853EF54-9242-42D4-8A33-6AC34EFCE4C8}" type="datetimeFigureOut">
              <a:rPr lang="en-US" smtClean="0"/>
              <a:t>12/3/2020</a:t>
            </a:fld>
            <a:endParaRPr lang="en-US"/>
          </a:p>
        </p:txBody>
      </p:sp>
      <p:sp>
        <p:nvSpPr>
          <p:cNvPr id="6" name="Footer Placeholder 5">
            <a:extLst>
              <a:ext uri="{FF2B5EF4-FFF2-40B4-BE49-F238E27FC236}">
                <a16:creationId xmlns:a16="http://schemas.microsoft.com/office/drawing/2014/main" id="{C04D42E7-F0F8-40DE-9100-89BCBF9AD6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06250-E7AD-4B43-BAEB-D8A75E3BD067}"/>
              </a:ext>
            </a:extLst>
          </p:cNvPr>
          <p:cNvSpPr>
            <a:spLocks noGrp="1"/>
          </p:cNvSpPr>
          <p:nvPr>
            <p:ph type="sldNum" sz="quarter" idx="12"/>
          </p:nvPr>
        </p:nvSpPr>
        <p:spPr/>
        <p:txBody>
          <a:bodyPr/>
          <a:lstStyle/>
          <a:p>
            <a:fld id="{8DBF610C-4EF8-4D3B-A04D-8FCC557A93A6}" type="slidenum">
              <a:rPr lang="en-US" smtClean="0"/>
              <a:t>‹#›</a:t>
            </a:fld>
            <a:endParaRPr lang="en-US"/>
          </a:p>
        </p:txBody>
      </p:sp>
    </p:spTree>
    <p:extLst>
      <p:ext uri="{BB962C8B-B14F-4D97-AF65-F5344CB8AC3E}">
        <p14:creationId xmlns:p14="http://schemas.microsoft.com/office/powerpoint/2010/main" val="381590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172C71-18FD-4983-BB5E-5BF2183F70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16B3A-C7E2-4537-AB04-7BEF820A5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76B63-5394-4765-9BDB-F15DE1C31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3EF54-9242-42D4-8A33-6AC34EFCE4C8}" type="datetimeFigureOut">
              <a:rPr lang="en-US" smtClean="0"/>
              <a:t>12/3/2020</a:t>
            </a:fld>
            <a:endParaRPr lang="en-US"/>
          </a:p>
        </p:txBody>
      </p:sp>
      <p:sp>
        <p:nvSpPr>
          <p:cNvPr id="5" name="Footer Placeholder 4">
            <a:extLst>
              <a:ext uri="{FF2B5EF4-FFF2-40B4-BE49-F238E27FC236}">
                <a16:creationId xmlns:a16="http://schemas.microsoft.com/office/drawing/2014/main" id="{0626279C-B7EC-40B3-863D-1E4CB52D9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8CAC3B-D57F-4747-9876-26746A90A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F610C-4EF8-4D3B-A04D-8FCC557A93A6}" type="slidenum">
              <a:rPr lang="en-US" smtClean="0"/>
              <a:t>‹#›</a:t>
            </a:fld>
            <a:endParaRPr lang="en-US"/>
          </a:p>
        </p:txBody>
      </p:sp>
    </p:spTree>
    <p:extLst>
      <p:ext uri="{BB962C8B-B14F-4D97-AF65-F5344CB8AC3E}">
        <p14:creationId xmlns:p14="http://schemas.microsoft.com/office/powerpoint/2010/main" val="1301622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croll: Horizontal 5">
            <a:extLst>
              <a:ext uri="{FF2B5EF4-FFF2-40B4-BE49-F238E27FC236}">
                <a16:creationId xmlns:a16="http://schemas.microsoft.com/office/drawing/2014/main" id="{DCF9B19D-3EC4-49C2-95F5-11AFC245ABE5}"/>
              </a:ext>
            </a:extLst>
          </p:cNvPr>
          <p:cNvSpPr/>
          <p:nvPr/>
        </p:nvSpPr>
        <p:spPr>
          <a:xfrm>
            <a:off x="2672862" y="154744"/>
            <a:ext cx="6747802" cy="1688124"/>
          </a:xfrm>
          <a:prstGeom prst="horizontalScroll">
            <a:avLst/>
          </a:prstGeom>
          <a:solidFill>
            <a:schemeClr val="accent2">
              <a:lumMod val="60000"/>
              <a:lumOff val="4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7" name="TextBox 6">
            <a:extLst>
              <a:ext uri="{FF2B5EF4-FFF2-40B4-BE49-F238E27FC236}">
                <a16:creationId xmlns:a16="http://schemas.microsoft.com/office/drawing/2014/main" id="{F59A5DAA-3ACF-4705-8F12-47FD6FFEF77B}"/>
              </a:ext>
            </a:extLst>
          </p:cNvPr>
          <p:cNvSpPr txBox="1"/>
          <p:nvPr/>
        </p:nvSpPr>
        <p:spPr>
          <a:xfrm>
            <a:off x="2855741" y="466374"/>
            <a:ext cx="6382044" cy="769441"/>
          </a:xfrm>
          <a:prstGeom prst="rect">
            <a:avLst/>
          </a:prstGeom>
          <a:blipFill>
            <a:blip r:embed="rId4"/>
            <a:tile tx="0" ty="0" sx="100000" sy="100000" flip="none" algn="tl"/>
          </a:blipFill>
        </p:spPr>
        <p:txBody>
          <a:bodyPr wrap="square" rtlCol="0">
            <a:spAutoFit/>
          </a:bodyPr>
          <a:lstStyle/>
          <a:p>
            <a:r>
              <a:rPr lang="bn-BD" sz="4400" b="1" i="1" dirty="0">
                <a:solidFill>
                  <a:srgbClr val="002060"/>
                </a:solidFill>
                <a:latin typeface="NikoshBAN" panose="02000000000000000000" pitchFamily="2" charset="0"/>
                <a:cs typeface="NikoshBAN" panose="02000000000000000000" pitchFamily="2" charset="0"/>
              </a:rPr>
              <a:t>মাল্টিমিডিয়া ক্লাসে সবাইকে স্বাগতম </a:t>
            </a:r>
            <a:endParaRPr lang="en-US" sz="4400" b="1" i="1" dirty="0">
              <a:solidFill>
                <a:srgbClr val="002060"/>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675F716F-5608-4012-BD1F-DFFD551E52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988" y="1997612"/>
            <a:ext cx="8525021" cy="39811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9CE5A688-AFFA-45A5-80A3-75B0400B31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9988" y="1997612"/>
            <a:ext cx="8525021" cy="4501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D7A07247-BBBA-4DB7-A135-583E1B15E6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4068"/>
            <a:ext cx="12192000" cy="6857999"/>
          </a:xfrm>
          <a:prstGeom prst="rect">
            <a:avLst/>
          </a:prstGeom>
        </p:spPr>
      </p:pic>
      <p:pic>
        <p:nvPicPr>
          <p:cNvPr id="2" name="Ek Tara Tui Deser Kotha Ko">
            <a:hlinkClick r:id="" action="ppaction://media"/>
            <a:extLst>
              <a:ext uri="{FF2B5EF4-FFF2-40B4-BE49-F238E27FC236}">
                <a16:creationId xmlns:a16="http://schemas.microsoft.com/office/drawing/2014/main" id="{5EE09035-A1AC-4403-855B-0CA9A2F1D17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607164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F36BA30A-EBA7-4144-AD28-DC9F445710E0}"/>
              </a:ext>
            </a:extLst>
          </p:cNvPr>
          <p:cNvSpPr txBox="1"/>
          <p:nvPr/>
        </p:nvSpPr>
        <p:spPr>
          <a:xfrm>
            <a:off x="4445391" y="407964"/>
            <a:ext cx="353099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5400" dirty="0">
                <a:latin typeface="NikoshBAN" panose="02000000000000000000" pitchFamily="2" charset="0"/>
                <a:cs typeface="NikoshBAN" panose="02000000000000000000" pitchFamily="2" charset="0"/>
              </a:rPr>
              <a:t>উদ্ভিদ ও পানি </a:t>
            </a:r>
            <a:endParaRPr lang="en-US" sz="5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9C09DCF-3951-45D1-8DF0-BB0F89696F9E}"/>
              </a:ext>
            </a:extLst>
          </p:cNvPr>
          <p:cNvSpPr txBox="1"/>
          <p:nvPr/>
        </p:nvSpPr>
        <p:spPr>
          <a:xfrm>
            <a:off x="858129" y="2138289"/>
            <a:ext cx="10114671" cy="3970318"/>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৩(অভিস্রবণ)osmosis:অভিস্রবণ কি, সেটা কি তোমরা জান? তোমরা খেয়াল করেছো যে, তোমার মা যখন কিস্মিস পানিতে ভিজিয়ে রাখেন ,তার কিছুখন পর চুপসে থাকা কিস্মিসগুলো ফুলে টসটসে হয়ে উঠে ।ঐটস্টোসে কিস্মিস যদি আবার ঘন চিনির দ্রবণে ভিজিয়ে রাখ, তাহলে দেখবে আবার  চুপ্সে গেছে।কেন এমন হলো তা কি তোমরা ধারণা করতে পারো ? এটি একটি অতি প্রয়োজনীয় প্রক্রিয়া। কৃত্রিমভাবে ল্যাবরেটরিতে ও ঘটানো যায়।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22612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3952C7EE-0974-4E4A-A2EF-F6E25C9362C8}"/>
              </a:ext>
            </a:extLst>
          </p:cNvPr>
          <p:cNvSpPr txBox="1"/>
          <p:nvPr/>
        </p:nvSpPr>
        <p:spPr>
          <a:xfrm>
            <a:off x="4149969" y="661182"/>
            <a:ext cx="3516923" cy="1015663"/>
          </a:xfrm>
          <a:prstGeom prst="rect">
            <a:avLst/>
          </a:prstGeom>
          <a:noFill/>
        </p:spPr>
        <p:txBody>
          <a:bodyPr wrap="square" rtlCol="0">
            <a:spAutoFit/>
          </a:bodyPr>
          <a:lstStyle/>
          <a:p>
            <a:r>
              <a:rPr lang="bn-BD" sz="6000" u="sng" dirty="0">
                <a:solidFill>
                  <a:srgbClr val="0070C0"/>
                </a:solidFill>
                <a:latin typeface="NikoshBAN" panose="02000000000000000000" pitchFamily="2" charset="0"/>
                <a:cs typeface="NikoshBAN" panose="02000000000000000000" pitchFamily="2" charset="0"/>
              </a:rPr>
              <a:t>একক কাজ </a:t>
            </a:r>
            <a:endParaRPr lang="en-US" sz="6000" u="sng" dirty="0">
              <a:solidFill>
                <a:srgbClr val="0070C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79C0AA90-5F68-46C7-9837-E690D8D14A79}"/>
              </a:ext>
            </a:extLst>
          </p:cNvPr>
          <p:cNvSpPr txBox="1"/>
          <p:nvPr/>
        </p:nvSpPr>
        <p:spPr>
          <a:xfrm>
            <a:off x="8750105" y="1125415"/>
            <a:ext cx="2771335"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4000" i="1" dirty="0">
                <a:solidFill>
                  <a:srgbClr val="FF0000"/>
                </a:solidFill>
                <a:latin typeface="NikoshBAN" panose="02000000000000000000" pitchFamily="2" charset="0"/>
                <a:cs typeface="NikoshBAN" panose="02000000000000000000" pitchFamily="2" charset="0"/>
              </a:rPr>
              <a:t>সময়-৫মিনিট </a:t>
            </a:r>
            <a:endParaRPr lang="en-US" sz="4000" i="1" dirty="0">
              <a:solidFill>
                <a:srgbClr val="FF0000"/>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B8C8FB09-5EE1-4365-908B-A14553D459F3}"/>
              </a:ext>
            </a:extLst>
          </p:cNvPr>
          <p:cNvSpPr txBox="1"/>
          <p:nvPr/>
        </p:nvSpPr>
        <p:spPr>
          <a:xfrm>
            <a:off x="1659988" y="3123028"/>
            <a:ext cx="9397218"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4400" dirty="0">
                <a:latin typeface="NikoshBAN" panose="02000000000000000000" pitchFamily="2" charset="0"/>
                <a:cs typeface="NikoshBAN" panose="02000000000000000000" pitchFamily="2" charset="0"/>
              </a:rPr>
              <a:t>ব্যাপন প্রক্রিয়া কি তা লিখ?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5682222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9EFF9F96-A9DD-4906-B40D-0EF9298C29B4}"/>
              </a:ext>
            </a:extLst>
          </p:cNvPr>
          <p:cNvSpPr txBox="1"/>
          <p:nvPr/>
        </p:nvSpPr>
        <p:spPr>
          <a:xfrm>
            <a:off x="3123028" y="618978"/>
            <a:ext cx="649927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5400" u="sng" dirty="0">
                <a:solidFill>
                  <a:srgbClr val="FF0000"/>
                </a:solidFill>
                <a:latin typeface="NikoshBAN" panose="02000000000000000000" pitchFamily="2" charset="0"/>
                <a:cs typeface="NikoshBAN" panose="02000000000000000000" pitchFamily="2" charset="0"/>
              </a:rPr>
              <a:t>পানি ও খনিজ লবণ সম্পর্কে </a:t>
            </a:r>
            <a:endParaRPr lang="en-US" sz="5400" u="sng" dirty="0">
              <a:solidFill>
                <a:srgbClr val="FF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4FA09A25-ED31-4387-9D06-F1CA89687466}"/>
              </a:ext>
            </a:extLst>
          </p:cNvPr>
          <p:cNvSpPr txBox="1"/>
          <p:nvPr/>
        </p:nvSpPr>
        <p:spPr>
          <a:xfrm>
            <a:off x="1280160" y="2264898"/>
            <a:ext cx="9959926"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উদ্ভিদ পানি শোষণ ও খনিজ লবণ শোষণ ভিন্ন ভিন্ন প্রক্রিয়ায় হয়। আলোচনার সুবিধার পুর্বে আমরা পানি শোষ্ণ বিষয়টি সম্পর্কে আগে জানবো।</a:t>
            </a:r>
          </a:p>
          <a:p>
            <a:r>
              <a:rPr lang="bn-BD" sz="2800" dirty="0">
                <a:solidFill>
                  <a:srgbClr val="C00000"/>
                </a:solidFill>
                <a:latin typeface="NikoshBAN" panose="02000000000000000000" pitchFamily="2" charset="0"/>
                <a:cs typeface="NikoshBAN" panose="02000000000000000000" pitchFamily="2" charset="0"/>
              </a:rPr>
              <a:t>১-পানি শোষণঃ </a:t>
            </a:r>
            <a:r>
              <a:rPr lang="bn-BD" sz="2800" dirty="0">
                <a:solidFill>
                  <a:schemeClr val="tx1">
                    <a:lumMod val="85000"/>
                    <a:lumOff val="15000"/>
                  </a:schemeClr>
                </a:solidFill>
                <a:latin typeface="NikoshBAN" panose="02000000000000000000" pitchFamily="2" charset="0"/>
                <a:cs typeface="NikoshBAN" panose="02000000000000000000" pitchFamily="2" charset="0"/>
              </a:rPr>
              <a:t>সাধারণভাবে উদ্ভিদ তার মূলরোমের মাধ্যমে মাটির কৈশিক পানি শোষণ করে। প্রস্বেদন ফলে পাতার কোষে ব্যাপন চাপ ঘাটতির সৃষ্টি হয়, এর ফলে পাশের কোষ থেকে পানি এই কোষের দিকে ধাবিত হয়। একইভাবে ঐ দ্বিতীয় কোষটিতে আবার ব্যাপন চাপ ঘাটতি সৃষ্টি হয় এবং তার পাশের কোষ থেকে পানি টেনে নেয়। এভাবে ব্যাপন চাপ ঘাটতি ক্রমশ মূলরোম পর্যন্ত বিস্তৃত হ্য,এবং একটি কোষ্কে শক্তির সৃষ্টি হয়।            </a:t>
            </a:r>
            <a:endParaRPr lang="en-US" sz="2800" dirty="0">
              <a:solidFill>
                <a:schemeClr val="tx1">
                  <a:lumMod val="85000"/>
                  <a:lumOff val="1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714390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9EFF9F96-A9DD-4906-B40D-0EF9298C29B4}"/>
              </a:ext>
            </a:extLst>
          </p:cNvPr>
          <p:cNvSpPr txBox="1"/>
          <p:nvPr/>
        </p:nvSpPr>
        <p:spPr>
          <a:xfrm>
            <a:off x="3123028" y="618978"/>
            <a:ext cx="6499274" cy="923330"/>
          </a:xfrm>
          <a:prstGeom prst="rect">
            <a:avLst/>
          </a:prstGeom>
          <a:noFill/>
        </p:spPr>
        <p:txBody>
          <a:bodyPr wrap="square" rtlCol="0">
            <a:spAutoFit/>
          </a:bodyPr>
          <a:lstStyle/>
          <a:p>
            <a:r>
              <a:rPr lang="bn-BD" sz="5400" u="sng" dirty="0">
                <a:solidFill>
                  <a:srgbClr val="FF0000"/>
                </a:solidFill>
                <a:latin typeface="NikoshBAN" panose="02000000000000000000" pitchFamily="2" charset="0"/>
                <a:cs typeface="NikoshBAN" panose="02000000000000000000" pitchFamily="2" charset="0"/>
              </a:rPr>
              <a:t>পানি খনিজ লবণ সম্পর্কে </a:t>
            </a:r>
            <a:endParaRPr lang="en-US" sz="5400" u="sng" dirty="0">
              <a:solidFill>
                <a:srgbClr val="FF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13878D49-7902-44DE-A297-54A47670C359}"/>
              </a:ext>
            </a:extLst>
          </p:cNvPr>
          <p:cNvSpPr txBox="1"/>
          <p:nvPr/>
        </p:nvSpPr>
        <p:spPr>
          <a:xfrm>
            <a:off x="1477108" y="2110154"/>
            <a:ext cx="9439421"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solidFill>
                  <a:srgbClr val="C00000"/>
                </a:solidFill>
                <a:latin typeface="NikoshBAN" panose="02000000000000000000" pitchFamily="2" charset="0"/>
                <a:cs typeface="NikoshBAN" panose="02000000000000000000" pitchFamily="2" charset="0"/>
              </a:rPr>
              <a:t>খনিজ লবণ শোষণঃ </a:t>
            </a:r>
            <a:r>
              <a:rPr lang="bn-BD" sz="3200" dirty="0">
                <a:latin typeface="NikoshBAN" panose="02000000000000000000" pitchFamily="2" charset="0"/>
                <a:cs typeface="NikoshBAN" panose="02000000000000000000" pitchFamily="2" charset="0"/>
              </a:rPr>
              <a:t>অধিকাংশ উদ্ভিদ ও পানির সাথে কিছু পরিমাণ খনিজ লবণ শোষণ করে , কিছু লবণ মূলরোম দিয়ে শোষিত হলে ও মূলের অগ্রভাগের কোষ বিভাজন অঞ্চলই শোষণ করে কাজ করে । ক্ষনজ লবণ শোষিত হলে ও আয়ন হিসাবে ।শোষন প্রধান্ত দুটি উপায়ে হয়ে থাকে ,নিষ্ক্রিয় শোষণ,ও সক্রিয় শোষন।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519345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9EFF9F96-A9DD-4906-B40D-0EF9298C29B4}"/>
              </a:ext>
            </a:extLst>
          </p:cNvPr>
          <p:cNvSpPr txBox="1"/>
          <p:nvPr/>
        </p:nvSpPr>
        <p:spPr>
          <a:xfrm>
            <a:off x="3123028" y="618978"/>
            <a:ext cx="6499274" cy="923330"/>
          </a:xfrm>
          <a:prstGeom prst="rect">
            <a:avLst/>
          </a:prstGeom>
          <a:noFill/>
        </p:spPr>
        <p:txBody>
          <a:bodyPr wrap="square" rtlCol="0">
            <a:spAutoFit/>
          </a:bodyPr>
          <a:lstStyle/>
          <a:p>
            <a:r>
              <a:rPr lang="bn-BD" sz="5400" u="sng" dirty="0">
                <a:solidFill>
                  <a:srgbClr val="FF0000"/>
                </a:solidFill>
                <a:latin typeface="NikoshBAN" panose="02000000000000000000" pitchFamily="2" charset="0"/>
                <a:cs typeface="NikoshBAN" panose="02000000000000000000" pitchFamily="2" charset="0"/>
              </a:rPr>
              <a:t> খনিজ লবণ সম্পর্কে </a:t>
            </a:r>
            <a:endParaRPr lang="en-US" sz="5400" u="sng" dirty="0">
              <a:solidFill>
                <a:srgbClr val="FF0000"/>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5E30AB33-9635-43A4-94B5-C3FCF54CA700}"/>
              </a:ext>
            </a:extLst>
          </p:cNvPr>
          <p:cNvSpPr txBox="1"/>
          <p:nvPr/>
        </p:nvSpPr>
        <p:spPr>
          <a:xfrm>
            <a:off x="1294228" y="2546252"/>
            <a:ext cx="9594166" cy="2123658"/>
          </a:xfrm>
          <a:prstGeom prst="rect">
            <a:avLst/>
          </a:prstGeom>
          <a:noFill/>
        </p:spPr>
        <p:txBody>
          <a:bodyPr wrap="square" rtlCol="0">
            <a:spAutoFit/>
          </a:bodyPr>
          <a:lstStyle/>
          <a:p>
            <a:pPr algn="just"/>
            <a:r>
              <a:rPr lang="bn-BD" sz="4400" dirty="0">
                <a:solidFill>
                  <a:srgbClr val="FF0000"/>
                </a:solidFill>
                <a:latin typeface="NikoshBAN" panose="02000000000000000000" pitchFamily="2" charset="0"/>
                <a:cs typeface="NikoshBAN" panose="02000000000000000000" pitchFamily="2" charset="0"/>
              </a:rPr>
              <a:t>১-নিষ্ক্রিয় শোষণঃউদ্ভিদের </a:t>
            </a:r>
            <a:r>
              <a:rPr lang="bn-BD" sz="4400" dirty="0">
                <a:latin typeface="NikoshBAN" panose="02000000000000000000" pitchFamily="2" charset="0"/>
                <a:cs typeface="NikoshBAN" panose="02000000000000000000" pitchFamily="2" charset="0"/>
              </a:rPr>
              <a:t>এই প্রক্রিয়ায় মূলরোম ইমবাইবিশন ও অভিস্রবণ প্রক্রিয়ায় লবণ শোষণ করে, কোন বিপাকীয় শক্তির প্রয়োজন হয় না </a:t>
            </a:r>
            <a:r>
              <a:rPr lang="bn-BD"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11546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9EFF9F96-A9DD-4906-B40D-0EF9298C29B4}"/>
              </a:ext>
            </a:extLst>
          </p:cNvPr>
          <p:cNvSpPr txBox="1"/>
          <p:nvPr/>
        </p:nvSpPr>
        <p:spPr>
          <a:xfrm>
            <a:off x="3123028" y="618978"/>
            <a:ext cx="6499274" cy="923330"/>
          </a:xfrm>
          <a:prstGeom prst="rect">
            <a:avLst/>
          </a:prstGeom>
          <a:noFill/>
        </p:spPr>
        <p:txBody>
          <a:bodyPr wrap="square" rtlCol="0">
            <a:spAutoFit/>
          </a:bodyPr>
          <a:lstStyle/>
          <a:p>
            <a:r>
              <a:rPr lang="bn-BD" sz="5400" u="sng" dirty="0">
                <a:solidFill>
                  <a:srgbClr val="FF0000"/>
                </a:solidFill>
                <a:latin typeface="NikoshBAN" panose="02000000000000000000" pitchFamily="2" charset="0"/>
                <a:cs typeface="NikoshBAN" panose="02000000000000000000" pitchFamily="2" charset="0"/>
              </a:rPr>
              <a:t> খনিজ লবণ সম্পর্কে </a:t>
            </a:r>
            <a:endParaRPr lang="en-US" sz="5400" u="sng" dirty="0">
              <a:solidFill>
                <a:srgbClr val="FF0000"/>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5E30AB33-9635-43A4-94B5-C3FCF54CA700}"/>
              </a:ext>
            </a:extLst>
          </p:cNvPr>
          <p:cNvSpPr txBox="1"/>
          <p:nvPr/>
        </p:nvSpPr>
        <p:spPr>
          <a:xfrm>
            <a:off x="1294228" y="2546252"/>
            <a:ext cx="9594166" cy="1754326"/>
          </a:xfrm>
          <a:prstGeom prst="rect">
            <a:avLst/>
          </a:prstGeom>
          <a:noFill/>
        </p:spPr>
        <p:txBody>
          <a:bodyPr wrap="square" rtlCol="0">
            <a:spAutoFit/>
          </a:bodyPr>
          <a:lstStyle/>
          <a:p>
            <a:pPr algn="just"/>
            <a:r>
              <a:rPr lang="bn-BD" sz="3600" dirty="0">
                <a:latin typeface="NikoshBAN" panose="02000000000000000000" pitchFamily="2" charset="0"/>
                <a:cs typeface="NikoshBAN" panose="02000000000000000000" pitchFamily="2" charset="0"/>
              </a:rPr>
              <a:t>২-সক্রিয় শোষণ active absorption: সক্রিয় শোষনের খনিজ লবণ পরিবহনের জন্য কোষে উৎপন্ন বিপাকীয় শক্তির প্রয়োজন হয়।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0310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361AF60F-6149-4BDF-BA57-A9EE8563EAF2}"/>
              </a:ext>
            </a:extLst>
          </p:cNvPr>
          <p:cNvSpPr txBox="1"/>
          <p:nvPr/>
        </p:nvSpPr>
        <p:spPr>
          <a:xfrm>
            <a:off x="3938954" y="393895"/>
            <a:ext cx="3910818" cy="923330"/>
          </a:xfrm>
          <a:prstGeom prst="rect">
            <a:avLst/>
          </a:prstGeom>
          <a:blipFill>
            <a:blip r:embed="rId2"/>
            <a:tile tx="0" ty="0" sx="100000" sy="100000" flip="none" algn="tl"/>
          </a:blipFill>
        </p:spPr>
        <p:txBody>
          <a:bodyPr wrap="square" rtlCol="0">
            <a:spAutoFit/>
          </a:bodyPr>
          <a:lstStyle/>
          <a:p>
            <a:r>
              <a:rPr lang="bn-BD" sz="5400" b="1" i="1" u="sng" dirty="0">
                <a:latin typeface="NikoshBAN" panose="02000000000000000000" pitchFamily="2" charset="0"/>
                <a:cs typeface="NikoshBAN" panose="02000000000000000000" pitchFamily="2" charset="0"/>
              </a:rPr>
              <a:t> দলগত কাজ </a:t>
            </a:r>
            <a:endParaRPr lang="en-US" sz="5400" b="1" i="1" u="sng"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F70D135F-A428-4DFE-A255-465A5AE0E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56" y="1505243"/>
            <a:ext cx="6035040" cy="30466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51E00246-D114-4821-8FF0-60F97282BD07}"/>
              </a:ext>
            </a:extLst>
          </p:cNvPr>
          <p:cNvSpPr txBox="1"/>
          <p:nvPr/>
        </p:nvSpPr>
        <p:spPr>
          <a:xfrm>
            <a:off x="9045526" y="1026942"/>
            <a:ext cx="2349305" cy="584775"/>
          </a:xfrm>
          <a:prstGeom prst="rect">
            <a:avLst/>
          </a:prstGeom>
          <a:blipFill>
            <a:blip r:embed="rId4"/>
            <a:tile tx="0" ty="0" sx="100000" sy="100000" flip="none" algn="tl"/>
          </a:blipFill>
        </p:spPr>
        <p:txBody>
          <a:bodyPr wrap="square" rtlCol="0">
            <a:spAutoFit/>
          </a:bodyPr>
          <a:lstStyle/>
          <a:p>
            <a:r>
              <a:rPr lang="bn-BD" sz="3200" dirty="0">
                <a:latin typeface="NikoshBAN" panose="02000000000000000000" pitchFamily="2" charset="0"/>
                <a:cs typeface="NikoshBAN" panose="02000000000000000000" pitchFamily="2" charset="0"/>
              </a:rPr>
              <a:t>সময়-৭ মিনিট </a:t>
            </a:r>
            <a:endParaRPr lang="en-US" sz="32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C2990A90-F2E1-42AC-AF90-6A9504E6141F}"/>
              </a:ext>
            </a:extLst>
          </p:cNvPr>
          <p:cNvSpPr txBox="1"/>
          <p:nvPr/>
        </p:nvSpPr>
        <p:spPr>
          <a:xfrm>
            <a:off x="1041009" y="4656406"/>
            <a:ext cx="10733649" cy="1569660"/>
          </a:xfrm>
          <a:prstGeom prst="rect">
            <a:avLst/>
          </a:prstGeom>
          <a:noFill/>
        </p:spPr>
        <p:txBody>
          <a:bodyPr wrap="square" rtlCol="0">
            <a:spAutoFit/>
          </a:bodyPr>
          <a:lstStyle/>
          <a:p>
            <a:pPr algn="just"/>
            <a:r>
              <a:rPr lang="bn-BD" sz="4800" dirty="0">
                <a:latin typeface="NikoshBAN" panose="02000000000000000000" pitchFamily="2" charset="0"/>
                <a:cs typeface="NikoshBAN" panose="02000000000000000000" pitchFamily="2" charset="0"/>
              </a:rPr>
              <a:t>যার হাতের লেখা সে খাতায় লিখবে, রক্ত জমাট বাঁধতে কিসে সাহায্য করে লিখ?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97576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C843527F-C133-4C4E-9BE1-9C19B4B832AA}"/>
              </a:ext>
            </a:extLst>
          </p:cNvPr>
          <p:cNvSpPr txBox="1"/>
          <p:nvPr/>
        </p:nvSpPr>
        <p:spPr>
          <a:xfrm>
            <a:off x="4210929" y="393895"/>
            <a:ext cx="377014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5400" dirty="0">
                <a:latin typeface="NikoshBAN" panose="02000000000000000000" pitchFamily="2" charset="0"/>
                <a:cs typeface="NikoshBAN" panose="02000000000000000000" pitchFamily="2" charset="0"/>
              </a:rPr>
              <a:t>প্রস্বেদন সম্পর্কে </a:t>
            </a:r>
            <a:endParaRPr lang="en-US" sz="5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49F56EC9-7C99-4BDC-9E59-72B21904B168}"/>
              </a:ext>
            </a:extLst>
          </p:cNvPr>
          <p:cNvSpPr txBox="1"/>
          <p:nvPr/>
        </p:nvSpPr>
        <p:spPr>
          <a:xfrm>
            <a:off x="1674055" y="2124222"/>
            <a:ext cx="9284677"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bn-BD" sz="3600" dirty="0">
                <a:latin typeface="NikoshBAN" panose="02000000000000000000" pitchFamily="2" charset="0"/>
                <a:cs typeface="NikoshBAN" panose="02000000000000000000" pitchFamily="2" charset="0"/>
              </a:rPr>
              <a:t>=পানি ছাড়া জীবন কল্পনা করা যায় না। উদ্ভিদ প্রধানত মূল দিয়ে তার প্রয়োজনীয় পানি শোষন করে । শোষিত পানির অতি সামান্য অংশ উদ্ভিদের বিভিন্ন জৈবিক কার্যাবলীর জন্য ব্যয় হয় ।অবশিষ্ঠ পানি উদ্ভিদের বায়বীয় অংশ দিয়ে বাষ্পাকারে বাইরে বের হয়ে যায়।সাধারণত স্থলজ উদ্ভিদ যে শারীরত্ততীয় প্রক্রিয়ায় তার বায়বীয় অঙ্গের মাধ্যমে বাষ্পাকারে পানি বের করে দেয়, সেটাই প্রস্বেদন বা বাষ্পমোচন প্রক্রিয়া।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275766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C843527F-C133-4C4E-9BE1-9C19B4B832AA}"/>
              </a:ext>
            </a:extLst>
          </p:cNvPr>
          <p:cNvSpPr txBox="1"/>
          <p:nvPr/>
        </p:nvSpPr>
        <p:spPr>
          <a:xfrm>
            <a:off x="4210929" y="393895"/>
            <a:ext cx="377014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5400" dirty="0">
                <a:latin typeface="NikoshBAN" panose="02000000000000000000" pitchFamily="2" charset="0"/>
                <a:cs typeface="NikoshBAN" panose="02000000000000000000" pitchFamily="2" charset="0"/>
              </a:rPr>
              <a:t>প্রস্বেদন সম্পর্কে </a:t>
            </a:r>
            <a:endParaRPr lang="en-US" sz="5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49F56EC9-7C99-4BDC-9E59-72B21904B168}"/>
              </a:ext>
            </a:extLst>
          </p:cNvPr>
          <p:cNvSpPr txBox="1"/>
          <p:nvPr/>
        </p:nvSpPr>
        <p:spPr>
          <a:xfrm>
            <a:off x="1674055" y="2124222"/>
            <a:ext cx="9284677"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bn-BD" sz="3600" dirty="0">
                <a:latin typeface="NikoshBAN" panose="02000000000000000000" pitchFamily="2" charset="0"/>
                <a:cs typeface="NikoshBAN" panose="02000000000000000000" pitchFamily="2" charset="0"/>
              </a:rPr>
              <a:t>এ কাজ টি তার বায়বীয় অঙ্গের মাধ্যমে কোন অংশের মাধ্যমে ঘটে,তার ভিত্তিতে এদেরকে তিন ভাগে ভাগ করা হয়েছে,যথা-পত্ররন্ধ্রীয় প্রস্বেদন,কিউটিকুলার প্রস্বেদন,এবং লেন্টিকুলার প্রস্বেদন।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2258778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C843527F-C133-4C4E-9BE1-9C19B4B832AA}"/>
              </a:ext>
            </a:extLst>
          </p:cNvPr>
          <p:cNvSpPr txBox="1"/>
          <p:nvPr/>
        </p:nvSpPr>
        <p:spPr>
          <a:xfrm>
            <a:off x="4210929" y="393895"/>
            <a:ext cx="377014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5400" dirty="0">
                <a:latin typeface="NikoshBAN" panose="02000000000000000000" pitchFamily="2" charset="0"/>
                <a:cs typeface="NikoshBAN" panose="02000000000000000000" pitchFamily="2" charset="0"/>
              </a:rPr>
              <a:t>পত্ররন্ধ্রীয় প্রস্বেদন  </a:t>
            </a:r>
            <a:endParaRPr lang="en-US" sz="5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49F56EC9-7C99-4BDC-9E59-72B21904B168}"/>
              </a:ext>
            </a:extLst>
          </p:cNvPr>
          <p:cNvSpPr txBox="1"/>
          <p:nvPr/>
        </p:nvSpPr>
        <p:spPr>
          <a:xfrm>
            <a:off x="4417255" y="2124222"/>
            <a:ext cx="6541477"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bn-BD" sz="3600" dirty="0">
                <a:latin typeface="NikoshBAN" panose="02000000000000000000" pitchFamily="2" charset="0"/>
                <a:cs typeface="NikoshBAN" panose="02000000000000000000" pitchFamily="2" charset="0"/>
              </a:rPr>
              <a:t>পাতায়,কচিকান্ডে, ফুলের বৃতি ও পাপড়িতে দুটি রক্ষীকোষ বেষ্টিত এক ধরনের রন্ধ্র থাকে। এদেরকে পত্ররন্ধ্র বলে। কোন উদ্ভিদের মোট প্রস্বেদনের ৯০-৯৫% হয় পত্ররন্ধ্রের মাধ্যমে। </a:t>
            </a: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6992ACC5-9958-4294-91E2-4368565C5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88" y="1533378"/>
            <a:ext cx="3770142" cy="28991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4152E918-A838-4801-84D8-3DDCF6CD5A5C}"/>
              </a:ext>
            </a:extLst>
          </p:cNvPr>
          <p:cNvSpPr txBox="1"/>
          <p:nvPr/>
        </p:nvSpPr>
        <p:spPr>
          <a:xfrm>
            <a:off x="872197" y="4726745"/>
            <a:ext cx="3235569"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400" dirty="0">
                <a:latin typeface="NikoshBAN" panose="02000000000000000000" pitchFamily="2" charset="0"/>
                <a:cs typeface="NikoshBAN" panose="02000000000000000000" pitchFamily="2" charset="0"/>
              </a:rPr>
              <a:t>পত্ররন্ধীয় প্রস্বেদন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4785909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Decision 2">
            <a:extLst>
              <a:ext uri="{FF2B5EF4-FFF2-40B4-BE49-F238E27FC236}">
                <a16:creationId xmlns:a16="http://schemas.microsoft.com/office/drawing/2014/main" id="{F366F8DC-1E0A-4B84-AA1A-B70D14EDF182}"/>
              </a:ext>
            </a:extLst>
          </p:cNvPr>
          <p:cNvSpPr/>
          <p:nvPr/>
        </p:nvSpPr>
        <p:spPr>
          <a:xfrm>
            <a:off x="4459457" y="323557"/>
            <a:ext cx="3981157" cy="1209822"/>
          </a:xfrm>
          <a:prstGeom prst="flowChartDecision">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dirty="0">
                <a:latin typeface="NikoshBAN" panose="02000000000000000000" pitchFamily="2" charset="0"/>
                <a:cs typeface="NikoshBAN" panose="02000000000000000000" pitchFamily="2" charset="0"/>
              </a:rPr>
              <a:t>শিক্ষক পরিচিতি </a:t>
            </a:r>
            <a:endParaRPr lang="en-US" sz="4000" dirty="0">
              <a:latin typeface="NikoshBAN" panose="02000000000000000000" pitchFamily="2" charset="0"/>
              <a:cs typeface="NikoshBAN" panose="02000000000000000000" pitchFamily="2" charset="0"/>
            </a:endParaRPr>
          </a:p>
        </p:txBody>
      </p:sp>
      <p:sp>
        <p:nvSpPr>
          <p:cNvPr id="4" name="Flowchart: Decision 3">
            <a:extLst>
              <a:ext uri="{FF2B5EF4-FFF2-40B4-BE49-F238E27FC236}">
                <a16:creationId xmlns:a16="http://schemas.microsoft.com/office/drawing/2014/main" id="{0DBD93E3-29D5-4E53-8C38-DE1B4780E3BD}"/>
              </a:ext>
            </a:extLst>
          </p:cNvPr>
          <p:cNvSpPr/>
          <p:nvPr/>
        </p:nvSpPr>
        <p:spPr>
          <a:xfrm>
            <a:off x="6274191" y="1800665"/>
            <a:ext cx="267286" cy="4733778"/>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E701BB9-1B1C-4166-A27D-032BBBAFC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00" y="323557"/>
            <a:ext cx="2800057" cy="29756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19DB1F12-D7EB-4BE6-A3EE-AD09325B353C}"/>
              </a:ext>
            </a:extLst>
          </p:cNvPr>
          <p:cNvSpPr txBox="1"/>
          <p:nvPr/>
        </p:nvSpPr>
        <p:spPr>
          <a:xfrm>
            <a:off x="618978" y="3429000"/>
            <a:ext cx="5477022"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3600" dirty="0">
                <a:latin typeface="NikoshBAN" panose="02000000000000000000" pitchFamily="2" charset="0"/>
                <a:cs typeface="NikoshBAN" panose="02000000000000000000" pitchFamily="2" charset="0"/>
              </a:rPr>
              <a:t>মোঃমেহেদুল ইসলাম</a:t>
            </a:r>
          </a:p>
          <a:p>
            <a:r>
              <a:rPr lang="bn-BD" sz="2800" dirty="0">
                <a:solidFill>
                  <a:srgbClr val="7030A0"/>
                </a:solidFill>
                <a:latin typeface="NikoshBAN" panose="02000000000000000000" pitchFamily="2" charset="0"/>
                <a:cs typeface="NikoshBAN" panose="02000000000000000000" pitchFamily="2" charset="0"/>
              </a:rPr>
              <a:t>শারীরিক শিক্ষক</a:t>
            </a:r>
          </a:p>
          <a:p>
            <a:r>
              <a:rPr lang="bn-BD" sz="2800" dirty="0">
                <a:solidFill>
                  <a:srgbClr val="7030A0"/>
                </a:solidFill>
                <a:latin typeface="NikoshBAN" panose="02000000000000000000" pitchFamily="2" charset="0"/>
                <a:cs typeface="NikoshBAN" panose="02000000000000000000" pitchFamily="2" charset="0"/>
              </a:rPr>
              <a:t>মাহমুদপুর উচ্চ বিদ্যালয় </a:t>
            </a:r>
          </a:p>
          <a:p>
            <a:r>
              <a:rPr lang="bn-BD" sz="2800" dirty="0">
                <a:solidFill>
                  <a:srgbClr val="7030A0"/>
                </a:solidFill>
                <a:latin typeface="NikoshBAN" panose="02000000000000000000" pitchFamily="2" charset="0"/>
                <a:cs typeface="NikoshBAN" panose="02000000000000000000" pitchFamily="2" charset="0"/>
              </a:rPr>
              <a:t>ক্ষেতলাল,জয়পুরহাট</a:t>
            </a:r>
          </a:p>
          <a:p>
            <a:r>
              <a:rPr lang="bn-BD" sz="2400" dirty="0">
                <a:solidFill>
                  <a:srgbClr val="7030A0"/>
                </a:solidFill>
                <a:latin typeface="NikoshBAN" panose="02000000000000000000" pitchFamily="2" charset="0"/>
                <a:cs typeface="NikoshBAN" panose="02000000000000000000" pitchFamily="2" charset="0"/>
              </a:rPr>
              <a:t>mehedulislam190179@gmail.com</a:t>
            </a:r>
            <a:endParaRPr lang="en-US" sz="2400" dirty="0">
              <a:solidFill>
                <a:srgbClr val="7030A0"/>
              </a:solidFill>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FE550BEA-29CA-4FFF-8330-B9A9C7F2E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879" y="1310054"/>
            <a:ext cx="3360421" cy="2857500"/>
          </a:xfrm>
          <a:prstGeom prst="rect">
            <a:avLst/>
          </a:prstGeom>
        </p:spPr>
      </p:pic>
      <p:sp>
        <p:nvSpPr>
          <p:cNvPr id="13" name="TextBox 12">
            <a:extLst>
              <a:ext uri="{FF2B5EF4-FFF2-40B4-BE49-F238E27FC236}">
                <a16:creationId xmlns:a16="http://schemas.microsoft.com/office/drawing/2014/main" id="{7BDFD685-BCBB-4A6F-BB95-02EE98C1CF63}"/>
              </a:ext>
            </a:extLst>
          </p:cNvPr>
          <p:cNvSpPr txBox="1"/>
          <p:nvPr/>
        </p:nvSpPr>
        <p:spPr>
          <a:xfrm>
            <a:off x="7775038" y="4583162"/>
            <a:ext cx="358726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শ্রেণী-নবম/দশম</a:t>
            </a:r>
          </a:p>
          <a:p>
            <a:r>
              <a:rPr lang="bn-BD" sz="2400" dirty="0">
                <a:latin typeface="NikoshBAN" panose="02000000000000000000" pitchFamily="2" charset="0"/>
                <a:cs typeface="NikoshBAN" panose="02000000000000000000" pitchFamily="2" charset="0"/>
              </a:rPr>
              <a:t>বিষয়-জীববিঞ্জান </a:t>
            </a:r>
          </a:p>
          <a:p>
            <a:r>
              <a:rPr lang="bn-BD" sz="2400" dirty="0">
                <a:latin typeface="NikoshBAN" panose="02000000000000000000" pitchFamily="2" charset="0"/>
                <a:cs typeface="NikoshBAN" panose="02000000000000000000" pitchFamily="2" charset="0"/>
              </a:rPr>
              <a:t>অধ্যায়-৬</a:t>
            </a:r>
          </a:p>
          <a:p>
            <a:r>
              <a:rPr lang="bn-BD" sz="2400" dirty="0">
                <a:latin typeface="NikoshBAN" panose="02000000000000000000" pitchFamily="2" charset="0"/>
                <a:cs typeface="NikoshBAN" panose="02000000000000000000" pitchFamily="2" charset="0"/>
              </a:rPr>
              <a:t>পাঠ-জীবের পরিবহন </a:t>
            </a:r>
          </a:p>
          <a:p>
            <a:r>
              <a:rPr lang="bn-BD" sz="2400" dirty="0">
                <a:latin typeface="NikoshBAN" panose="02000000000000000000" pitchFamily="2" charset="0"/>
                <a:cs typeface="NikoshBAN" panose="02000000000000000000" pitchFamily="2" charset="0"/>
              </a:rPr>
              <a:t>তারিখ-</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957092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EB3ED7E6-EE7A-46C5-B792-B497B2986F53}"/>
              </a:ext>
            </a:extLst>
          </p:cNvPr>
          <p:cNvSpPr txBox="1"/>
          <p:nvPr/>
        </p:nvSpPr>
        <p:spPr>
          <a:xfrm>
            <a:off x="2278967" y="520505"/>
            <a:ext cx="7835704"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কিউটিকুলার প্রস্বেদন Cutikular Transpiration: </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AEDD6480-3255-441A-BF1D-9C7C422F78DA}"/>
              </a:ext>
            </a:extLst>
          </p:cNvPr>
          <p:cNvSpPr txBox="1"/>
          <p:nvPr/>
        </p:nvSpPr>
        <p:spPr>
          <a:xfrm>
            <a:off x="5556738" y="1828800"/>
            <a:ext cx="6133514"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bn-BD" sz="4000" dirty="0">
                <a:latin typeface="NikoshBAN" panose="02000000000000000000" pitchFamily="2" charset="0"/>
                <a:cs typeface="NikoshBAN" panose="02000000000000000000" pitchFamily="2" charset="0"/>
              </a:rPr>
              <a:t>উদ্ভিদের বহিঃত্বকে বিশেষ করে পাতার উপড়ে এবং নিচে কিউটিকেনের আবরণ থাকে। এই আবরণকে কিউটিকল বলে। কিউটিকল ভেদ করে কিছু পানি বাষ্পাকারে বাইরে বের হয় । এ প্রক্রিয়াকে কিয়টিকুলার প্রস্বেদন বলে । </a:t>
            </a:r>
            <a:endParaRPr lang="en-US" sz="40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8A6F561F-4A53-48EC-9C78-313314B2E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82" y="1828800"/>
            <a:ext cx="4600135" cy="3559125"/>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8174BA77-D572-4B20-9E88-1CE501584FDA}"/>
              </a:ext>
            </a:extLst>
          </p:cNvPr>
          <p:cNvSpPr txBox="1"/>
          <p:nvPr/>
        </p:nvSpPr>
        <p:spPr>
          <a:xfrm>
            <a:off x="2011680" y="5769019"/>
            <a:ext cx="2250831"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4000" dirty="0">
                <a:latin typeface="NikoshBAN" panose="02000000000000000000" pitchFamily="2" charset="0"/>
                <a:cs typeface="NikoshBAN" panose="02000000000000000000" pitchFamily="2" charset="0"/>
              </a:rPr>
              <a:t>কিউটিকুলার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249382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04EE98AF-8E97-4CD6-A52A-35DBC2430B56}"/>
              </a:ext>
            </a:extLst>
          </p:cNvPr>
          <p:cNvSpPr txBox="1"/>
          <p:nvPr/>
        </p:nvSpPr>
        <p:spPr>
          <a:xfrm>
            <a:off x="2152357" y="548640"/>
            <a:ext cx="860942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লেন্টিকুলার প্রস্বেদন Lentikular Transpiration: </a:t>
            </a:r>
            <a:endParaRPr lang="en-US" sz="32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C8605755-F780-47C2-B60B-943E5945B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31" y="1561514"/>
            <a:ext cx="4445391" cy="3390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838BA30F-87FF-48F9-9D23-F343DD9010AC}"/>
              </a:ext>
            </a:extLst>
          </p:cNvPr>
          <p:cNvSpPr txBox="1"/>
          <p:nvPr/>
        </p:nvSpPr>
        <p:spPr>
          <a:xfrm>
            <a:off x="5176911" y="1758462"/>
            <a:ext cx="6593058"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bn-BD" sz="4000" dirty="0">
                <a:latin typeface="NikoshBAN" panose="02000000000000000000" pitchFamily="2" charset="0"/>
                <a:cs typeface="NikoshBAN" panose="02000000000000000000" pitchFamily="2" charset="0"/>
              </a:rPr>
              <a:t>উদ্ভিদ গৌণ বৃদ্ধি হলে কান্ডের বাকল ফেটে লেন্টিসেল নামক ছিদ্র সৃষ্টি হয়। ভিতরের কোষগূলো আলাদাভাবে সজ্জিত থাকে এবং এর মাধ্যমে কিছু পানি বাইরে বেরিয়ে যায়। একে লেন্টিকুলার বলে </a:t>
            </a:r>
            <a:endParaRPr lang="en-US" sz="40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819CB895-1DED-4EAB-BE16-C4E4D1E195FA}"/>
              </a:ext>
            </a:extLst>
          </p:cNvPr>
          <p:cNvSpPr txBox="1"/>
          <p:nvPr/>
        </p:nvSpPr>
        <p:spPr>
          <a:xfrm>
            <a:off x="900332" y="5303520"/>
            <a:ext cx="3277773"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BD" sz="3600" dirty="0">
                <a:latin typeface="NikoshBAN" panose="02000000000000000000" pitchFamily="2" charset="0"/>
                <a:cs typeface="NikoshBAN" panose="02000000000000000000" pitchFamily="2" charset="0"/>
              </a:rPr>
              <a:t>লেন্টিকুলার প্রস্বেদন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1418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4FB20D62-D9E3-4F86-AE21-FDD6068AC691}"/>
              </a:ext>
            </a:extLst>
          </p:cNvPr>
          <p:cNvSpPr txBox="1"/>
          <p:nvPr/>
        </p:nvSpPr>
        <p:spPr>
          <a:xfrm>
            <a:off x="4389121" y="196947"/>
            <a:ext cx="2926080" cy="1200329"/>
          </a:xfrm>
          <a:prstGeom prst="rect">
            <a:avLst/>
          </a:prstGeom>
          <a:blipFill>
            <a:blip r:embed="rId2"/>
            <a:tile tx="0" ty="0" sx="100000" sy="100000" flip="none" algn="tl"/>
          </a:blipFill>
        </p:spPr>
        <p:txBody>
          <a:bodyPr wrap="square" rtlCol="0">
            <a:spAutoFit/>
          </a:bodyPr>
          <a:lstStyle/>
          <a:p>
            <a:r>
              <a:rPr lang="bn-BD" sz="7200" dirty="0">
                <a:latin typeface="NikoshBAN" panose="02000000000000000000" pitchFamily="2" charset="0"/>
                <a:cs typeface="NikoshBAN" panose="02000000000000000000" pitchFamily="2" charset="0"/>
              </a:rPr>
              <a:t> মূল্যায়ন </a:t>
            </a:r>
            <a:endParaRPr lang="en-US" sz="7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78383D7C-54CD-4B47-BC2D-19C5313536C0}"/>
              </a:ext>
            </a:extLst>
          </p:cNvPr>
          <p:cNvSpPr txBox="1"/>
          <p:nvPr/>
        </p:nvSpPr>
        <p:spPr>
          <a:xfrm>
            <a:off x="1772529" y="1842868"/>
            <a:ext cx="7005711" cy="769441"/>
          </a:xfrm>
          <a:prstGeom prst="rect">
            <a:avLst/>
          </a:prstGeom>
          <a:noFill/>
        </p:spPr>
        <p:txBody>
          <a:bodyPr wrap="square" rtlCol="0">
            <a:spAutoFit/>
          </a:bodyPr>
          <a:lstStyle/>
          <a:p>
            <a:r>
              <a:rPr lang="bn-BD" dirty="0">
                <a:latin typeface="NikoshBAN" panose="02000000000000000000" pitchFamily="2" charset="0"/>
                <a:cs typeface="NikoshBAN" panose="02000000000000000000" pitchFamily="2" charset="0"/>
              </a:rPr>
              <a:t>=</a:t>
            </a:r>
            <a:r>
              <a:rPr lang="bn-BD" sz="4400" dirty="0">
                <a:latin typeface="NikoshBAN" panose="02000000000000000000" pitchFamily="2" charset="0"/>
                <a:cs typeface="NikoshBAN" panose="02000000000000000000" pitchFamily="2" charset="0"/>
              </a:rPr>
              <a:t>কিউটিকল কি ? </a:t>
            </a:r>
            <a:endParaRPr lang="en-US" sz="44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6B458CE7-36D3-4472-8BD3-926876738149}"/>
              </a:ext>
            </a:extLst>
          </p:cNvPr>
          <p:cNvSpPr txBox="1"/>
          <p:nvPr/>
        </p:nvSpPr>
        <p:spPr>
          <a:xfrm>
            <a:off x="1805354" y="2470703"/>
            <a:ext cx="7005711" cy="769441"/>
          </a:xfrm>
          <a:prstGeom prst="rect">
            <a:avLst/>
          </a:prstGeom>
          <a:noFill/>
        </p:spPr>
        <p:txBody>
          <a:bodyPr wrap="square" rtlCol="0">
            <a:spAutoFit/>
          </a:bodyPr>
          <a:lstStyle/>
          <a:p>
            <a:r>
              <a:rPr lang="bn-BD" dirty="0">
                <a:latin typeface="NikoshBAN" panose="02000000000000000000" pitchFamily="2" charset="0"/>
                <a:cs typeface="NikoshBAN" panose="02000000000000000000" pitchFamily="2" charset="0"/>
              </a:rPr>
              <a:t>=</a:t>
            </a:r>
            <a:r>
              <a:rPr lang="bn-BD" sz="4400" dirty="0">
                <a:latin typeface="NikoshBAN" panose="02000000000000000000" pitchFamily="2" charset="0"/>
                <a:cs typeface="NikoshBAN" panose="02000000000000000000" pitchFamily="2" charset="0"/>
              </a:rPr>
              <a:t>লসিকা কি  ? </a:t>
            </a:r>
            <a:endParaRPr lang="en-US" sz="44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2147203-C388-4D1E-A119-2E5668FA7C0F}"/>
              </a:ext>
            </a:extLst>
          </p:cNvPr>
          <p:cNvSpPr txBox="1"/>
          <p:nvPr/>
        </p:nvSpPr>
        <p:spPr>
          <a:xfrm>
            <a:off x="1805354" y="3182350"/>
            <a:ext cx="7005711" cy="769441"/>
          </a:xfrm>
          <a:prstGeom prst="rect">
            <a:avLst/>
          </a:prstGeom>
          <a:noFill/>
        </p:spPr>
        <p:txBody>
          <a:bodyPr wrap="square" rtlCol="0">
            <a:spAutoFit/>
          </a:bodyPr>
          <a:lstStyle/>
          <a:p>
            <a:r>
              <a:rPr lang="bn-BD" sz="4400" dirty="0">
                <a:latin typeface="NikoshBAN" panose="02000000000000000000" pitchFamily="2" charset="0"/>
                <a:cs typeface="NikoshBAN" panose="02000000000000000000" pitchFamily="2" charset="0"/>
              </a:rPr>
              <a:t>=লিউকোসাইট কি   ? </a:t>
            </a:r>
            <a:endParaRPr lang="en-US" sz="44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7E7E66B2-C8A3-4DBA-B399-62CCEEB79049}"/>
              </a:ext>
            </a:extLst>
          </p:cNvPr>
          <p:cNvSpPr txBox="1"/>
          <p:nvPr/>
        </p:nvSpPr>
        <p:spPr>
          <a:xfrm>
            <a:off x="1805354" y="3810185"/>
            <a:ext cx="7005711" cy="769441"/>
          </a:xfrm>
          <a:prstGeom prst="rect">
            <a:avLst/>
          </a:prstGeom>
          <a:noFill/>
        </p:spPr>
        <p:txBody>
          <a:bodyPr wrap="square" rtlCol="0">
            <a:spAutoFit/>
          </a:bodyPr>
          <a:lstStyle/>
          <a:p>
            <a:r>
              <a:rPr lang="bn-BD" sz="4400" dirty="0">
                <a:latin typeface="NikoshBAN" panose="02000000000000000000" pitchFamily="2" charset="0"/>
                <a:cs typeface="NikoshBAN" panose="02000000000000000000" pitchFamily="2" charset="0"/>
              </a:rPr>
              <a:t>=ইমবাবিশন  কি   ? </a:t>
            </a:r>
            <a:endParaRPr lang="en-US" sz="44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758DC1F2-0A92-4A20-B256-D1B19BDC35F9}"/>
              </a:ext>
            </a:extLst>
          </p:cNvPr>
          <p:cNvSpPr txBox="1"/>
          <p:nvPr/>
        </p:nvSpPr>
        <p:spPr>
          <a:xfrm>
            <a:off x="1805354" y="4404080"/>
            <a:ext cx="7005711" cy="769441"/>
          </a:xfrm>
          <a:prstGeom prst="rect">
            <a:avLst/>
          </a:prstGeom>
          <a:noFill/>
        </p:spPr>
        <p:txBody>
          <a:bodyPr wrap="square" rtlCol="0">
            <a:spAutoFit/>
          </a:bodyPr>
          <a:lstStyle/>
          <a:p>
            <a:r>
              <a:rPr lang="bn-BD" sz="4400" dirty="0">
                <a:latin typeface="NikoshBAN" panose="02000000000000000000" pitchFamily="2" charset="0"/>
                <a:cs typeface="NikoshBAN" panose="02000000000000000000" pitchFamily="2" charset="0"/>
              </a:rPr>
              <a:t>=হিমোগ্লোবিন   কি   ? </a:t>
            </a:r>
            <a:endParaRPr lang="en-US" sz="4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A8805813-3374-4432-B99E-AA293951AD32}"/>
              </a:ext>
            </a:extLst>
          </p:cNvPr>
          <p:cNvSpPr txBox="1"/>
          <p:nvPr/>
        </p:nvSpPr>
        <p:spPr>
          <a:xfrm>
            <a:off x="1805354" y="5149667"/>
            <a:ext cx="7005711" cy="769441"/>
          </a:xfrm>
          <a:prstGeom prst="rect">
            <a:avLst/>
          </a:prstGeom>
          <a:noFill/>
        </p:spPr>
        <p:txBody>
          <a:bodyPr wrap="square" rtlCol="0">
            <a:spAutoFit/>
          </a:bodyPr>
          <a:lstStyle/>
          <a:p>
            <a:r>
              <a:rPr lang="bn-BD" sz="4400" dirty="0">
                <a:latin typeface="NikoshBAN" panose="02000000000000000000" pitchFamily="2" charset="0"/>
                <a:cs typeface="NikoshBAN" panose="02000000000000000000" pitchFamily="2" charset="0"/>
              </a:rPr>
              <a:t>=কোষরস  কি   ?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1042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E9378880-3788-40B8-9DA0-0168896EEF6C}"/>
              </a:ext>
            </a:extLst>
          </p:cNvPr>
          <p:cNvSpPr txBox="1"/>
          <p:nvPr/>
        </p:nvSpPr>
        <p:spPr>
          <a:xfrm>
            <a:off x="3137094" y="295421"/>
            <a:ext cx="5528603" cy="1323439"/>
          </a:xfrm>
          <a:prstGeom prst="rect">
            <a:avLst/>
          </a:prstGeom>
          <a:blipFill>
            <a:blip r:embed="rId2"/>
            <a:tile tx="0" ty="0" sx="100000" sy="100000" flip="none" algn="tl"/>
          </a:blipFill>
        </p:spPr>
        <p:txBody>
          <a:bodyPr wrap="square" rtlCol="0">
            <a:spAutoFit/>
          </a:bodyPr>
          <a:lstStyle/>
          <a:p>
            <a:r>
              <a:rPr lang="bn-BD" sz="8000" dirty="0">
                <a:latin typeface="NikoshBAN" panose="02000000000000000000" pitchFamily="2" charset="0"/>
                <a:cs typeface="NikoshBAN" panose="02000000000000000000" pitchFamily="2" charset="0"/>
              </a:rPr>
              <a:t>  বাড়ির কাজ </a:t>
            </a:r>
            <a:endParaRPr lang="en-US" sz="80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EB1D57CF-873C-4BFB-96B5-C74B41E58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403" y="1914281"/>
            <a:ext cx="6231988" cy="32626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01D208E2-15C7-463D-8694-9D5F633F2E2C}"/>
              </a:ext>
            </a:extLst>
          </p:cNvPr>
          <p:cNvSpPr txBox="1"/>
          <p:nvPr/>
        </p:nvSpPr>
        <p:spPr>
          <a:xfrm>
            <a:off x="1280160" y="5430129"/>
            <a:ext cx="9551963" cy="830997"/>
          </a:xfrm>
          <a:prstGeom prst="rect">
            <a:avLst/>
          </a:prstGeom>
          <a:noFill/>
        </p:spPr>
        <p:txBody>
          <a:bodyPr wrap="square" rtlCol="0">
            <a:spAutoFit/>
          </a:bodyPr>
          <a:lstStyle/>
          <a:p>
            <a:r>
              <a:rPr lang="bn-BD" sz="4800" dirty="0">
                <a:latin typeface="NikoshBAN" panose="02000000000000000000" pitchFamily="2" charset="0"/>
                <a:cs typeface="NikoshBAN" panose="02000000000000000000" pitchFamily="2" charset="0"/>
              </a:rPr>
              <a:t>প্রস্বেদনকে  প্রয়োজনীয় অমঙ্গল বলা হয় কেন ?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6265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B93FD563-9446-4074-8751-A18175A80C47}"/>
              </a:ext>
            </a:extLst>
          </p:cNvPr>
          <p:cNvSpPr txBox="1"/>
          <p:nvPr/>
        </p:nvSpPr>
        <p:spPr>
          <a:xfrm>
            <a:off x="2546252" y="253219"/>
            <a:ext cx="7793502" cy="830997"/>
          </a:xfrm>
          <a:prstGeom prst="rect">
            <a:avLst/>
          </a:prstGeom>
          <a:noFill/>
          <a:scene3d>
            <a:camera prst="orthographicFront"/>
            <a:lightRig rig="threePt" dir="t"/>
          </a:scene3d>
          <a:sp3d>
            <a:bevelT prst="angle"/>
          </a:sp3d>
        </p:spPr>
        <p:txBody>
          <a:bodyPr wrap="square" rtlCol="0">
            <a:spAutoFit/>
          </a:bodyPr>
          <a:lstStyle/>
          <a:p>
            <a:r>
              <a:rPr lang="bn-BD" sz="4800" u="sng" dirty="0">
                <a:latin typeface="NikoshBAN" panose="02000000000000000000" pitchFamily="2" charset="0"/>
                <a:cs typeface="NikoshBAN" panose="02000000000000000000" pitchFamily="2" charset="0"/>
              </a:rPr>
              <a:t>মাল্টিমিডিয়া ক্লাস শেষে সবাইকে ধন্যবাদ </a:t>
            </a:r>
            <a:endParaRPr lang="en-US" sz="4800" u="sng"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43E5ADA5-8FEF-4E00-AE99-042735FE3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274" y="1337436"/>
            <a:ext cx="8412479" cy="4782010"/>
          </a:xfrm>
          <a:prstGeom prst="ellipse">
            <a:avLst/>
          </a:prstGeom>
          <a:ln>
            <a:noFill/>
          </a:ln>
          <a:effectLst>
            <a:softEdge rad="112500"/>
          </a:effectLst>
        </p:spPr>
      </p:pic>
    </p:spTree>
    <p:extLst>
      <p:ext uri="{BB962C8B-B14F-4D97-AF65-F5344CB8AC3E}">
        <p14:creationId xmlns:p14="http://schemas.microsoft.com/office/powerpoint/2010/main" val="273721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D77679B3-EE42-444A-B3C6-33D8AE1C118C}"/>
              </a:ext>
            </a:extLst>
          </p:cNvPr>
          <p:cNvSpPr txBox="1"/>
          <p:nvPr/>
        </p:nvSpPr>
        <p:spPr>
          <a:xfrm>
            <a:off x="3657600" y="450166"/>
            <a:ext cx="519097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a:solidFill>
                  <a:srgbClr val="7030A0"/>
                </a:solidFill>
                <a:latin typeface="NikoshBAN" panose="02000000000000000000" pitchFamily="2" charset="0"/>
                <a:cs typeface="NikoshBAN" panose="02000000000000000000" pitchFamily="2" charset="0"/>
              </a:rPr>
              <a:t>নিচের ছবিগুলো দেখো এবং চিন্তা কর </a:t>
            </a:r>
            <a:endParaRPr lang="en-US" sz="3200" dirty="0">
              <a:solidFill>
                <a:srgbClr val="7030A0"/>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D7CEBC47-E2A3-4312-B70E-A4EFDFF79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403" y="1260024"/>
            <a:ext cx="3573194" cy="3480787"/>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35DEA457-00A2-4100-93DE-5FCC57AD6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574" y="1260024"/>
            <a:ext cx="3573194" cy="3480787"/>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569E9B9C-EBA1-4307-9683-6844B7356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233" y="1260024"/>
            <a:ext cx="3573194" cy="3480787"/>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a:extLst>
              <a:ext uri="{FF2B5EF4-FFF2-40B4-BE49-F238E27FC236}">
                <a16:creationId xmlns:a16="http://schemas.microsoft.com/office/drawing/2014/main" id="{110D8E06-B4D3-4806-BCC6-FCF754AC3F38}"/>
              </a:ext>
            </a:extLst>
          </p:cNvPr>
          <p:cNvSpPr txBox="1"/>
          <p:nvPr/>
        </p:nvSpPr>
        <p:spPr>
          <a:xfrm>
            <a:off x="731520" y="5064369"/>
            <a:ext cx="1955409" cy="1107996"/>
          </a:xfrm>
          <a:prstGeom prst="rect">
            <a:avLst/>
          </a:prstGeom>
          <a:noFill/>
        </p:spPr>
        <p:txBody>
          <a:bodyPr wrap="square" rtlCol="0">
            <a:spAutoFit/>
          </a:bodyPr>
          <a:lstStyle/>
          <a:p>
            <a:r>
              <a:rPr lang="bn-BD" sz="6600" dirty="0">
                <a:solidFill>
                  <a:srgbClr val="00B0F0"/>
                </a:solidFill>
                <a:latin typeface="NikoshBAN" panose="02000000000000000000" pitchFamily="2" charset="0"/>
                <a:cs typeface="NikoshBAN" panose="02000000000000000000" pitchFamily="2" charset="0"/>
              </a:rPr>
              <a:t>উদ্ভিদ </a:t>
            </a:r>
            <a:endParaRPr lang="en-US" sz="6600" dirty="0">
              <a:solidFill>
                <a:srgbClr val="00B0F0"/>
              </a:solidFill>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F7677401-661A-4D05-8D13-19989F15BF64}"/>
              </a:ext>
            </a:extLst>
          </p:cNvPr>
          <p:cNvSpPr txBox="1"/>
          <p:nvPr/>
        </p:nvSpPr>
        <p:spPr>
          <a:xfrm>
            <a:off x="4670474" y="5119674"/>
            <a:ext cx="1955409" cy="1107996"/>
          </a:xfrm>
          <a:prstGeom prst="rect">
            <a:avLst/>
          </a:prstGeom>
          <a:noFill/>
        </p:spPr>
        <p:txBody>
          <a:bodyPr wrap="square" rtlCol="0">
            <a:spAutoFit/>
          </a:bodyPr>
          <a:lstStyle/>
          <a:p>
            <a:r>
              <a:rPr lang="bn-BD" sz="6600" dirty="0">
                <a:solidFill>
                  <a:srgbClr val="00B0F0"/>
                </a:solidFill>
                <a:latin typeface="NikoshBAN" panose="02000000000000000000" pitchFamily="2" charset="0"/>
                <a:cs typeface="NikoshBAN" panose="02000000000000000000" pitchFamily="2" charset="0"/>
              </a:rPr>
              <a:t>খনিজ  </a:t>
            </a:r>
            <a:endParaRPr lang="en-US" sz="6600" dirty="0">
              <a:solidFill>
                <a:srgbClr val="00B0F0"/>
              </a:solidFill>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F4537A6F-3FE4-4331-827F-8A8452022DC6}"/>
              </a:ext>
            </a:extLst>
          </p:cNvPr>
          <p:cNvSpPr txBox="1"/>
          <p:nvPr/>
        </p:nvSpPr>
        <p:spPr>
          <a:xfrm>
            <a:off x="8963466" y="5119674"/>
            <a:ext cx="1955409" cy="1107996"/>
          </a:xfrm>
          <a:prstGeom prst="rect">
            <a:avLst/>
          </a:prstGeom>
          <a:noFill/>
        </p:spPr>
        <p:txBody>
          <a:bodyPr wrap="square" rtlCol="0">
            <a:spAutoFit/>
          </a:bodyPr>
          <a:lstStyle/>
          <a:p>
            <a:r>
              <a:rPr lang="bn-BD" sz="6600" dirty="0">
                <a:solidFill>
                  <a:srgbClr val="00B0F0"/>
                </a:solidFill>
                <a:latin typeface="NikoshBAN" panose="02000000000000000000" pitchFamily="2" charset="0"/>
                <a:cs typeface="NikoshBAN" panose="02000000000000000000" pitchFamily="2" charset="0"/>
              </a:rPr>
              <a:t>পানি   </a:t>
            </a:r>
            <a:endParaRPr lang="en-US" sz="66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659498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3BAD4498-E36F-4201-BE48-AE8339316D19}"/>
              </a:ext>
            </a:extLst>
          </p:cNvPr>
          <p:cNvSpPr txBox="1"/>
          <p:nvPr/>
        </p:nvSpPr>
        <p:spPr>
          <a:xfrm>
            <a:off x="4220306" y="281354"/>
            <a:ext cx="3995225" cy="1107996"/>
          </a:xfrm>
          <a:prstGeom prst="rect">
            <a:avLst/>
          </a:prstGeom>
          <a:noFill/>
        </p:spPr>
        <p:txBody>
          <a:bodyPr wrap="square" rtlCol="0">
            <a:spAutoFit/>
          </a:bodyPr>
          <a:lstStyle/>
          <a:p>
            <a:r>
              <a:rPr lang="bn-BD" sz="6600" i="1" u="sng" dirty="0">
                <a:solidFill>
                  <a:srgbClr val="002060"/>
                </a:solidFill>
                <a:latin typeface="NikoshBAN" panose="02000000000000000000" pitchFamily="2" charset="0"/>
                <a:cs typeface="NikoshBAN" panose="02000000000000000000" pitchFamily="2" charset="0"/>
              </a:rPr>
              <a:t>আজকের পাঠ </a:t>
            </a:r>
            <a:endParaRPr lang="en-US" sz="6600" i="1" u="sng" dirty="0">
              <a:solidFill>
                <a:srgbClr val="00206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22AEE9A1-9812-434E-A0D9-2ABA49248002}"/>
              </a:ext>
            </a:extLst>
          </p:cNvPr>
          <p:cNvSpPr txBox="1"/>
          <p:nvPr/>
        </p:nvSpPr>
        <p:spPr>
          <a:xfrm>
            <a:off x="3277772" y="2180492"/>
            <a:ext cx="6358597"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5400" dirty="0">
                <a:latin typeface="NikoshBAN" panose="02000000000000000000" pitchFamily="2" charset="0"/>
                <a:cs typeface="NikoshBAN" panose="02000000000000000000" pitchFamily="2" charset="0"/>
              </a:rPr>
              <a:t>জীবের পরিবহন </a:t>
            </a:r>
            <a:endParaRPr lang="en-US" sz="5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7BE64942-DBEE-42B4-AD5D-93622E777A19}"/>
              </a:ext>
            </a:extLst>
          </p:cNvPr>
          <p:cNvSpPr txBox="1"/>
          <p:nvPr/>
        </p:nvSpPr>
        <p:spPr>
          <a:xfrm>
            <a:off x="3108960" y="3615397"/>
            <a:ext cx="6527409" cy="707886"/>
          </a:xfrm>
          <a:prstGeom prst="rect">
            <a:avLst/>
          </a:prstGeom>
          <a:solidFill>
            <a:srgbClr val="FFC000"/>
          </a:solidFill>
        </p:spPr>
        <p:txBody>
          <a:bodyPr wrap="square" rtlCol="0">
            <a:spAutoFit/>
          </a:bodyPr>
          <a:lstStyle/>
          <a:p>
            <a:r>
              <a:rPr lang="bn-BD" sz="4000" dirty="0">
                <a:latin typeface="NikoshBAN" panose="02000000000000000000" pitchFamily="2" charset="0"/>
                <a:cs typeface="NikoshBAN" panose="02000000000000000000" pitchFamily="2" charset="0"/>
              </a:rPr>
              <a:t>উদ্ভিদ, পানি ও খনিজ লবণ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2421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4313FC54-F4FA-4D96-BD7C-EFB079A3A363}"/>
              </a:ext>
            </a:extLst>
          </p:cNvPr>
          <p:cNvSpPr txBox="1"/>
          <p:nvPr/>
        </p:nvSpPr>
        <p:spPr>
          <a:xfrm>
            <a:off x="3699803" y="492369"/>
            <a:ext cx="4375052" cy="1200329"/>
          </a:xfrm>
          <a:prstGeom prst="rect">
            <a:avLst/>
          </a:prstGeom>
          <a:blipFill>
            <a:blip r:embed="rId2"/>
            <a:tile tx="0" ty="0" sx="100000" sy="100000" flip="none" algn="tl"/>
          </a:blipFill>
        </p:spPr>
        <p:txBody>
          <a:bodyPr wrap="square" rtlCol="0">
            <a:spAutoFit/>
          </a:bodyPr>
          <a:lstStyle/>
          <a:p>
            <a:r>
              <a:rPr lang="bn-BD" sz="7200" dirty="0">
                <a:solidFill>
                  <a:srgbClr val="7030A0"/>
                </a:solidFill>
                <a:latin typeface="NikoshBAN" panose="02000000000000000000" pitchFamily="2" charset="0"/>
                <a:cs typeface="NikoshBAN" panose="02000000000000000000" pitchFamily="2" charset="0"/>
              </a:rPr>
              <a:t>   </a:t>
            </a:r>
            <a:r>
              <a:rPr lang="bn-BD" sz="7200" u="sng" dirty="0">
                <a:solidFill>
                  <a:srgbClr val="7030A0"/>
                </a:solidFill>
                <a:latin typeface="NikoshBAN" panose="02000000000000000000" pitchFamily="2" charset="0"/>
                <a:cs typeface="NikoshBAN" panose="02000000000000000000" pitchFamily="2" charset="0"/>
              </a:rPr>
              <a:t>শিখনফল</a:t>
            </a:r>
            <a:r>
              <a:rPr lang="bn-BD" sz="7200" dirty="0">
                <a:solidFill>
                  <a:srgbClr val="7030A0"/>
                </a:solidFill>
                <a:latin typeface="NikoshBAN" panose="02000000000000000000" pitchFamily="2" charset="0"/>
                <a:cs typeface="NikoshBAN" panose="02000000000000000000" pitchFamily="2" charset="0"/>
              </a:rPr>
              <a:t> </a:t>
            </a:r>
            <a:endParaRPr lang="en-US" sz="7200" dirty="0">
              <a:solidFill>
                <a:srgbClr val="7030A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4E82B0EA-139A-4470-9DC3-E3ED5DB7BF62}"/>
              </a:ext>
            </a:extLst>
          </p:cNvPr>
          <p:cNvSpPr txBox="1"/>
          <p:nvPr/>
        </p:nvSpPr>
        <p:spPr>
          <a:xfrm>
            <a:off x="1617785" y="2419643"/>
            <a:ext cx="9734843" cy="830997"/>
          </a:xfrm>
          <a:prstGeom prst="rect">
            <a:avLst/>
          </a:prstGeom>
          <a:noFill/>
        </p:spPr>
        <p:txBody>
          <a:bodyPr wrap="square" rtlCol="0">
            <a:spAutoFit/>
          </a:bodyPr>
          <a:lstStyle/>
          <a:p>
            <a:r>
              <a:rPr lang="bn-BD" sz="4800" dirty="0">
                <a:solidFill>
                  <a:srgbClr val="00B0F0"/>
                </a:solidFill>
                <a:latin typeface="NikoshBAN" panose="02000000000000000000" pitchFamily="2" charset="0"/>
                <a:cs typeface="NikoshBAN" panose="02000000000000000000" pitchFamily="2" charset="0"/>
              </a:rPr>
              <a:t>১-উদ্ভিদ ও পানি সম্পর্কে বলতে পারবে। </a:t>
            </a:r>
            <a:endParaRPr lang="en-US" sz="4800" dirty="0">
              <a:solidFill>
                <a:srgbClr val="00B0F0"/>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F27B7712-4DE8-4C61-94DD-524B27E1DB22}"/>
              </a:ext>
            </a:extLst>
          </p:cNvPr>
          <p:cNvSpPr txBox="1"/>
          <p:nvPr/>
        </p:nvSpPr>
        <p:spPr>
          <a:xfrm>
            <a:off x="1617785" y="3573194"/>
            <a:ext cx="10030264" cy="830997"/>
          </a:xfrm>
          <a:prstGeom prst="rect">
            <a:avLst/>
          </a:prstGeom>
          <a:noFill/>
        </p:spPr>
        <p:txBody>
          <a:bodyPr wrap="square" rtlCol="0">
            <a:spAutoFit/>
          </a:bodyPr>
          <a:lstStyle/>
          <a:p>
            <a:r>
              <a:rPr lang="bn-BD" sz="3200" dirty="0">
                <a:solidFill>
                  <a:schemeClr val="accent2">
                    <a:lumMod val="75000"/>
                  </a:schemeClr>
                </a:solidFill>
                <a:latin typeface="NikoshBAN" panose="02000000000000000000" pitchFamily="2" charset="0"/>
                <a:cs typeface="NikoshBAN" panose="02000000000000000000" pitchFamily="2" charset="0"/>
              </a:rPr>
              <a:t>২- </a:t>
            </a:r>
            <a:r>
              <a:rPr lang="bn-BD" sz="4800" dirty="0">
                <a:solidFill>
                  <a:schemeClr val="accent2">
                    <a:lumMod val="75000"/>
                  </a:schemeClr>
                </a:solidFill>
                <a:latin typeface="NikoshBAN" panose="02000000000000000000" pitchFamily="2" charset="0"/>
                <a:cs typeface="NikoshBAN" panose="02000000000000000000" pitchFamily="2" charset="0"/>
              </a:rPr>
              <a:t>পানি ও খনিজ লবন সম্পর্কে ব্যাখ্যা করতে পারবে </a:t>
            </a:r>
            <a:r>
              <a:rPr lang="bn-BD" sz="3200" dirty="0">
                <a:solidFill>
                  <a:schemeClr val="accent2">
                    <a:lumMod val="75000"/>
                  </a:schemeClr>
                </a:solidFill>
                <a:latin typeface="NikoshBAN" panose="02000000000000000000" pitchFamily="2" charset="0"/>
                <a:cs typeface="NikoshBAN" panose="02000000000000000000" pitchFamily="2" charset="0"/>
              </a:rPr>
              <a:t>। </a:t>
            </a:r>
            <a:endParaRPr lang="en-US" sz="3200" dirty="0">
              <a:solidFill>
                <a:schemeClr val="accent2">
                  <a:lumMod val="75000"/>
                </a:schemeClr>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961D0CFD-53B0-4C0A-8B07-CF504BE74151}"/>
              </a:ext>
            </a:extLst>
          </p:cNvPr>
          <p:cNvSpPr txBox="1"/>
          <p:nvPr/>
        </p:nvSpPr>
        <p:spPr>
          <a:xfrm>
            <a:off x="1617785" y="4642338"/>
            <a:ext cx="9411286" cy="830997"/>
          </a:xfrm>
          <a:prstGeom prst="rect">
            <a:avLst/>
          </a:prstGeom>
          <a:noFill/>
        </p:spPr>
        <p:txBody>
          <a:bodyPr wrap="square" rtlCol="0">
            <a:spAutoFit/>
          </a:bodyPr>
          <a:lstStyle/>
          <a:p>
            <a:r>
              <a:rPr lang="bn-BD" sz="4800" dirty="0">
                <a:solidFill>
                  <a:srgbClr val="002060"/>
                </a:solidFill>
                <a:latin typeface="NikoshBAN" panose="02000000000000000000" pitchFamily="2" charset="0"/>
                <a:cs typeface="NikoshBAN" panose="02000000000000000000" pitchFamily="2" charset="0"/>
              </a:rPr>
              <a:t>3-প্রস্বেদন সম্পর্কে  বিশ্লেষন করতে পারবে</a:t>
            </a:r>
            <a:r>
              <a:rPr lang="bn-BD" sz="3200" dirty="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02460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F36BA30A-EBA7-4144-AD28-DC9F445710E0}"/>
              </a:ext>
            </a:extLst>
          </p:cNvPr>
          <p:cNvSpPr txBox="1"/>
          <p:nvPr/>
        </p:nvSpPr>
        <p:spPr>
          <a:xfrm>
            <a:off x="4445391" y="407964"/>
            <a:ext cx="353099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5400" dirty="0">
                <a:latin typeface="NikoshBAN" panose="02000000000000000000" pitchFamily="2" charset="0"/>
                <a:cs typeface="NikoshBAN" panose="02000000000000000000" pitchFamily="2" charset="0"/>
              </a:rPr>
              <a:t>উদ্ভিদ ও পানি </a:t>
            </a:r>
            <a:endParaRPr lang="en-US" sz="54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1686E122-C03B-4687-9E7E-62F62DE60260}"/>
              </a:ext>
            </a:extLst>
          </p:cNvPr>
          <p:cNvSpPr txBox="1"/>
          <p:nvPr/>
        </p:nvSpPr>
        <p:spPr>
          <a:xfrm>
            <a:off x="886265" y="1997612"/>
            <a:ext cx="1041947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bn-BD" sz="3200" dirty="0">
                <a:latin typeface="NikoshBAN" panose="02000000000000000000" pitchFamily="2" charset="0"/>
                <a:cs typeface="NikoshBAN" panose="02000000000000000000" pitchFamily="2" charset="0"/>
              </a:rPr>
              <a:t>পানির অপর নাম জীবন। পানি ছাড়া  জীব বাঁচতে পারে না। আমরা জানি, প্রোটোপ্লাজম জীবদেহের ভৌত ,এই প্রোটোপ্লাজমের শতকরা ৯০ ভাগি পানি ।</a:t>
            </a:r>
          </a:p>
          <a:p>
            <a:pPr algn="just"/>
            <a:r>
              <a:rPr lang="bn-BD" sz="3200" dirty="0">
                <a:latin typeface="NikoshBAN" panose="02000000000000000000" pitchFamily="2" charset="0"/>
                <a:cs typeface="NikoshBAN" panose="02000000000000000000" pitchFamily="2" charset="0"/>
              </a:rPr>
              <a:t>এ কাওণেই পানিকে ফ্লুইড অফ বলা হয়ে থাকে । পানির পরিমান কমে গেলে প্রোটোপ্লাজম সংকোচিত হয়ে মরে যেতে পারে। তাছারা উদ্ভিদের দেহএ যত বিপাকীয় বিক্রিয়া চলে ,পানির অভাব হলে সেগুলো বন্ধ হয়ে যাবে। উদ্ভিদের দেহে পানির </a:t>
            </a:r>
            <a:r>
              <a:rPr lang="bn-BD" sz="3200" u="sng" dirty="0">
                <a:solidFill>
                  <a:srgbClr val="7030A0"/>
                </a:solidFill>
                <a:latin typeface="NikoshBAN" panose="02000000000000000000" pitchFamily="2" charset="0"/>
                <a:cs typeface="NikoshBAN" panose="02000000000000000000" pitchFamily="2" charset="0"/>
              </a:rPr>
              <a:t>প্রোয়োজনীয় মধ্য উল্লেখযোগ্য হলোঃ </a:t>
            </a:r>
          </a:p>
          <a:p>
            <a:pPr algn="just"/>
            <a:r>
              <a:rPr lang="bn-BD" sz="3200" dirty="0">
                <a:latin typeface="NikoshBAN" panose="02000000000000000000" pitchFamily="2" charset="0"/>
                <a:cs typeface="NikoshBAN" panose="02000000000000000000" pitchFamily="2" charset="0"/>
              </a:rPr>
              <a:t>(a) প্রটোপ্লাজম সজীব রাখতে পানির বিকল্প নেই । একটি সংকোচিত প্রোটোপ্লাজমযুক্ত কোষ্কে বাঁচাতে চাইলে দেরি না করে পানি সরবরাহের ব্যস্থা করতে হবে। </a:t>
            </a:r>
          </a:p>
        </p:txBody>
      </p:sp>
      <p:pic>
        <p:nvPicPr>
          <p:cNvPr id="11" name="Picture 10">
            <a:extLst>
              <a:ext uri="{FF2B5EF4-FFF2-40B4-BE49-F238E27FC236}">
                <a16:creationId xmlns:a16="http://schemas.microsoft.com/office/drawing/2014/main" id="{975FCED6-DBA1-44C2-878B-1FD0985FA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431" y="336073"/>
            <a:ext cx="2952750" cy="1552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CE441FF2-9971-41CC-922D-05E463459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092" y="312260"/>
            <a:ext cx="28575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6732003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F36BA30A-EBA7-4144-AD28-DC9F445710E0}"/>
              </a:ext>
            </a:extLst>
          </p:cNvPr>
          <p:cNvSpPr txBox="1"/>
          <p:nvPr/>
        </p:nvSpPr>
        <p:spPr>
          <a:xfrm>
            <a:off x="4445391" y="407964"/>
            <a:ext cx="353099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5400" dirty="0">
                <a:latin typeface="NikoshBAN" panose="02000000000000000000" pitchFamily="2" charset="0"/>
                <a:cs typeface="NikoshBAN" panose="02000000000000000000" pitchFamily="2" charset="0"/>
              </a:rPr>
              <a:t>উদ্ভিদ ও পানি </a:t>
            </a:r>
            <a:endParaRPr lang="en-US" sz="5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26449EC8-942C-4FCD-B876-7BC49EA3E930}"/>
              </a:ext>
            </a:extLst>
          </p:cNvPr>
          <p:cNvSpPr txBox="1"/>
          <p:nvPr/>
        </p:nvSpPr>
        <p:spPr>
          <a:xfrm>
            <a:off x="1294228" y="1969477"/>
            <a:ext cx="9889587" cy="4524315"/>
          </a:xfrm>
          <a:prstGeom prst="rect">
            <a:avLst/>
          </a:prstGeom>
          <a:noFill/>
        </p:spPr>
        <p:txBody>
          <a:bodyPr wrap="square" rtlCol="0">
            <a:spAutoFit/>
          </a:bodyPr>
          <a:lstStyle/>
          <a:p>
            <a:pPr algn="just"/>
            <a:r>
              <a:rPr lang="bn-BD" sz="3200" dirty="0">
                <a:latin typeface="NikoshBAN" panose="02000000000000000000" pitchFamily="2" charset="0"/>
                <a:cs typeface="NikoshBAN" panose="02000000000000000000" pitchFamily="2" charset="0"/>
              </a:rPr>
              <a:t>(</a:t>
            </a:r>
            <a:r>
              <a:rPr lang="bn-BD" sz="3200" dirty="0">
                <a:solidFill>
                  <a:srgbClr val="7030A0"/>
                </a:solidFill>
                <a:latin typeface="NikoshBAN" panose="02000000000000000000" pitchFamily="2" charset="0"/>
                <a:cs typeface="NikoshBAN" panose="02000000000000000000" pitchFamily="2" charset="0"/>
              </a:rPr>
              <a:t>b)</a:t>
            </a:r>
            <a:r>
              <a:rPr lang="bn-BD" sz="3200" dirty="0">
                <a:latin typeface="NikoshBAN" panose="02000000000000000000" pitchFamily="2" charset="0"/>
                <a:cs typeface="NikoshBAN" panose="02000000000000000000" pitchFamily="2" charset="0"/>
              </a:rPr>
              <a:t> প্রস্বেদন সালোকসংশ্লেষন প্রক্রিয়া চালু রাখতে  পরিমাণ মতো  পানি সরবরাহের নিশ্চিত করতে হবে।</a:t>
            </a:r>
          </a:p>
          <a:p>
            <a:pPr algn="just"/>
            <a:r>
              <a:rPr lang="bn-BD" sz="3200" dirty="0">
                <a:solidFill>
                  <a:srgbClr val="7030A0"/>
                </a:solidFill>
                <a:latin typeface="NikoshBAN" panose="02000000000000000000" pitchFamily="2" charset="0"/>
                <a:cs typeface="NikoshBAN" panose="02000000000000000000" pitchFamily="2" charset="0"/>
              </a:rPr>
              <a:t>(c)</a:t>
            </a:r>
            <a:r>
              <a:rPr lang="bn-BD" sz="3200" dirty="0">
                <a:latin typeface="NikoshBAN" panose="02000000000000000000" pitchFamily="2" charset="0"/>
                <a:cs typeface="NikoshBAN" panose="02000000000000000000" pitchFamily="2" charset="0"/>
              </a:rPr>
              <a:t> পানি একটি গুরুত্ব পুর্ন দ্রাবক । বিপাকীয় অনেক বিক্রিয়ায় পানির গুরুতব অপরীসিম। </a:t>
            </a:r>
          </a:p>
          <a:p>
            <a:pPr algn="just"/>
            <a:r>
              <a:rPr lang="bn-BD" sz="3200" dirty="0">
                <a:solidFill>
                  <a:srgbClr val="7030A0"/>
                </a:solidFill>
                <a:latin typeface="NikoshBAN" panose="02000000000000000000" pitchFamily="2" charset="0"/>
                <a:cs typeface="NikoshBAN" panose="02000000000000000000" pitchFamily="2" charset="0"/>
              </a:rPr>
              <a:t>(d)</a:t>
            </a:r>
            <a:r>
              <a:rPr lang="bn-BD" sz="3200" dirty="0">
                <a:latin typeface="NikoshBAN" panose="02000000000000000000" pitchFamily="2" charset="0"/>
                <a:cs typeface="NikoshBAN" panose="02000000000000000000" pitchFamily="2" charset="0"/>
              </a:rPr>
              <a:t> উদ্ভিদের কোশ বৃদ্ধি ও চলনে পানির ভুমিকা র‍্যেছে। এখন প্রশ্ন হচ্ছে, উভিদ জীবনের জন্য প্রয়োজনীয় পানি কোথায় এবং কিভাবে পায়? উদ্ভিদ প্রধানত মূলের মাধ্যমে মাটি থেকে পানি শোষন করে । উদ্ভিদ ৩টি প্রক্রিয়া সম্মিলিতভাবে শোষন কাজ সম্পাদন করে । প্রক্রিয়া ৩টি হলো </a:t>
            </a:r>
          </a:p>
          <a:p>
            <a:pPr algn="just"/>
            <a:r>
              <a:rPr lang="bn-BD" sz="3200" dirty="0">
                <a:latin typeface="NikoshBAN" panose="02000000000000000000" pitchFamily="2" charset="0"/>
                <a:cs typeface="NikoshBAN" panose="02000000000000000000" pitchFamily="2" charset="0"/>
              </a:rPr>
              <a:t>ইম্বাইবিশন, ব্যাপন,এবং অভিস্রবন।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681665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F36BA30A-EBA7-4144-AD28-DC9F445710E0}"/>
              </a:ext>
            </a:extLst>
          </p:cNvPr>
          <p:cNvSpPr txBox="1"/>
          <p:nvPr/>
        </p:nvSpPr>
        <p:spPr>
          <a:xfrm>
            <a:off x="4445391" y="407964"/>
            <a:ext cx="353099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5400" dirty="0">
                <a:latin typeface="NikoshBAN" panose="02000000000000000000" pitchFamily="2" charset="0"/>
                <a:cs typeface="NikoshBAN" panose="02000000000000000000" pitchFamily="2" charset="0"/>
              </a:rPr>
              <a:t>উদ্ভিদ ও পানি </a:t>
            </a:r>
            <a:endParaRPr lang="en-US" sz="5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26449EC8-942C-4FCD-B876-7BC49EA3E930}"/>
              </a:ext>
            </a:extLst>
          </p:cNvPr>
          <p:cNvSpPr txBox="1"/>
          <p:nvPr/>
        </p:nvSpPr>
        <p:spPr>
          <a:xfrm>
            <a:off x="1294228" y="1969477"/>
            <a:ext cx="9889587" cy="4031873"/>
          </a:xfrm>
          <a:prstGeom prst="rect">
            <a:avLst/>
          </a:prstGeom>
          <a:noFill/>
        </p:spPr>
        <p:txBody>
          <a:bodyPr wrap="square" rtlCol="0">
            <a:spAutoFit/>
          </a:bodyPr>
          <a:lstStyle/>
          <a:p>
            <a:pPr algn="just"/>
            <a:r>
              <a:rPr lang="bn-BD" sz="3200" dirty="0">
                <a:solidFill>
                  <a:srgbClr val="7030A0"/>
                </a:solidFill>
                <a:latin typeface="NikoshBAN" panose="02000000000000000000" pitchFamily="2" charset="0"/>
                <a:cs typeface="NikoshBAN" panose="02000000000000000000" pitchFamily="2" charset="0"/>
              </a:rPr>
              <a:t>১- ইমবাইবিশনঃ </a:t>
            </a:r>
            <a:r>
              <a:rPr lang="bn-BD" sz="3200" dirty="0">
                <a:latin typeface="NikoshBAN" panose="02000000000000000000" pitchFamily="2" charset="0"/>
                <a:cs typeface="NikoshBAN" panose="02000000000000000000" pitchFamily="2" charset="0"/>
              </a:rPr>
              <a:t>এক খন্ড শুকনো কাঠের এক প্রান্ত পানিতে ডুবালে ঐ কাঠের খন্ডটি কিছু পানি টেনে নিবে । আমরা জানি, কলয়েড জাতীয় শুকনা পদার্থ তরল পদার্থে শুষে নেয় । এ জন্যি কাঠের খন্ডটি পানি টেনে নিয়েছে ।এ প্রক্রিয়ায়কে ইমবাইবিশন বলে। সেলুলোজ, স্টার্চ, জিলাটিন-এগুলো হাইড্রোফিলিক পদার্থ । এরা তরল পদার্থের সংস্পর্শে এলে তা শুষে নেয়, আবার তরল পদার্থের অভাবে সংকোচিত হয়ে যায়। কোষপ্রাচীর ও প্রোটোপ্লাজম কলয়েডধর্মী হওয়ায় ইম্বিওবাইশন প্রক্রিয়ায় পানি শোষন করে স্ফীত হয়ে উঠে ।পানি শোষনের এটি এটি অন্যতম প্রক্রিয়া,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19820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9BDE2F3-E9D6-40CD-81BB-4BBF35EAE7F6}"/>
              </a:ext>
            </a:extLst>
          </p:cNvPr>
          <p:cNvSpPr/>
          <p:nvPr/>
        </p:nvSpPr>
        <p:spPr>
          <a:xfrm>
            <a:off x="0" y="0"/>
            <a:ext cx="12192000" cy="6858000"/>
          </a:xfrm>
          <a:prstGeom prst="frame">
            <a:avLst>
              <a:gd name="adj1" fmla="val 20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F36BA30A-EBA7-4144-AD28-DC9F445710E0}"/>
              </a:ext>
            </a:extLst>
          </p:cNvPr>
          <p:cNvSpPr txBox="1"/>
          <p:nvPr/>
        </p:nvSpPr>
        <p:spPr>
          <a:xfrm>
            <a:off x="4445391" y="407964"/>
            <a:ext cx="353099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5400" dirty="0">
                <a:latin typeface="NikoshBAN" panose="02000000000000000000" pitchFamily="2" charset="0"/>
                <a:cs typeface="NikoshBAN" panose="02000000000000000000" pitchFamily="2" charset="0"/>
              </a:rPr>
              <a:t>উদ্ভিদ ও পানি </a:t>
            </a:r>
            <a:endParaRPr lang="en-US" sz="5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9C09DCF-3951-45D1-8DF0-BB0F89696F9E}"/>
              </a:ext>
            </a:extLst>
          </p:cNvPr>
          <p:cNvSpPr txBox="1"/>
          <p:nvPr/>
        </p:nvSpPr>
        <p:spPr>
          <a:xfrm>
            <a:off x="858129" y="2138289"/>
            <a:ext cx="10114671" cy="3785652"/>
          </a:xfrm>
          <a:prstGeom prst="rect">
            <a:avLst/>
          </a:prstGeom>
          <a:noFill/>
        </p:spPr>
        <p:txBody>
          <a:bodyPr wrap="square" rtlCol="0">
            <a:spAutoFit/>
          </a:bodyPr>
          <a:lstStyle/>
          <a:p>
            <a:r>
              <a:rPr lang="bn-BD" sz="4000" dirty="0">
                <a:solidFill>
                  <a:srgbClr val="0070C0"/>
                </a:solidFill>
                <a:latin typeface="NikoshBAN" panose="02000000000000000000" pitchFamily="2" charset="0"/>
                <a:cs typeface="NikoshBAN" panose="02000000000000000000" pitchFamily="2" charset="0"/>
              </a:rPr>
              <a:t>২- ব্যাপন(Diffusion</a:t>
            </a:r>
            <a:r>
              <a:rPr lang="bn-BD" sz="4000" dirty="0">
                <a:latin typeface="NikoshBAN" panose="02000000000000000000" pitchFamily="2" charset="0"/>
                <a:cs typeface="NikoshBAN" panose="02000000000000000000" pitchFamily="2" charset="0"/>
              </a:rPr>
              <a:t>): ঘ্রের এক কোনে কিছু সুগন্ধি ঢেলে দিলে তার সুগন্ধ সারা ঘরে ছরিয়ে যায়। কারণ এর ক্ষুদ্র কণা বাতাসে ছরিয়ে পড়ে। এক গ্লাস পানিতে কিছু চিনি ছেরে দিলে কিছুওক্ষনের মধ্যে গ্লাসের পানি মিষ্টি অয়ে যায়। এক্ষেত্রে চিনির অনু পানিতে ছড়িয়ে পুরো পানিকে মিষ্টি স্বাদযুক্ত করে তোলে। এই প্রক্রিয়াকে ব্যাপন বলে।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34068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977</Words>
  <Application>Microsoft Office PowerPoint</Application>
  <PresentationFormat>Widescreen</PresentationFormat>
  <Paragraphs>76</Paragraphs>
  <Slides>24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User</dc:creator>
  <cp:lastModifiedBy>Hp User</cp:lastModifiedBy>
  <cp:revision>31</cp:revision>
  <dcterms:created xsi:type="dcterms:W3CDTF">2020-12-01T15:01:17Z</dcterms:created>
  <dcterms:modified xsi:type="dcterms:W3CDTF">2020-12-03T14:34:22Z</dcterms:modified>
</cp:coreProperties>
</file>