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9D9A3"/>
    <a:srgbClr val="99FF33"/>
    <a:srgbClr val="03060C"/>
    <a:srgbClr val="0C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71B7-C5F2-4C81-83D5-C569A1C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4F1CC-5DF0-45B5-AD44-36DD7284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300A-34A1-41B8-8558-FBCD5D7D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771E-E4F9-4F3B-9DA3-671AD71A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BD70-AACB-46C5-98C2-4E8E0CDD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4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80394-27EB-4DBC-8E7E-BF72A91E0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977C2-2EA7-4BDD-89B2-A3AC442AC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8237-4882-446F-A0EA-21F40C98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9BEA9-3E2D-4FEB-A31B-69760C2A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71ED-F789-4FB1-AB43-676E24D6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4E5D-B267-42C4-A43A-350214B4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8680-40AF-4942-A691-E9C72E25D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7672E-1A34-416E-BED9-88DF0166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75D1-86D9-4D4F-ACD5-F59B6473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45F2D-E53A-47A4-BEAF-C78DC778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8ABF-86B5-422B-9457-3A9E0E12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E938D-F32A-4009-9185-E875885B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79745-2794-4479-8E4C-7E36BAE2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CAF73-D1E9-47E0-8113-5C4E4251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AFBE-CDD7-41A7-BC40-9EA6BC7F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4542-1A36-4824-B909-DB1F3100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64D9-9B09-4C76-84BF-1DD124732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87673-80A4-47CD-8014-860C9CD3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D28F-FEC0-4B18-AE52-E2EF1956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4BEB4-B138-4D60-9BAF-2549D57A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1217B-CD61-4397-AEDB-72EC0374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B1AF-7D86-4F40-AEB8-355548A0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678E3-A40F-4973-AEDE-162ECE19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8EC29-0530-4B0A-BD7B-D26844C23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FFE3F-8F82-4927-95C3-53FC1D85A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D35E8-E958-49AE-AE1C-D528EE742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49AB6-7E9D-440F-9F7C-C23ED88D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D6205-7B5C-4C40-A268-022C6BEB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82A15-A4D6-4AA5-A367-22B51B90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4F09-5380-4BF0-8E74-32FC03A9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885C8-56FC-4175-912D-15887BD3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6857A-F413-4898-9153-F01CDB4C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0CBC8-E623-4B98-B268-02158848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5E172-5413-4A2C-A7C6-0C5F5E54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14E84-6D77-4A8A-B8A8-27C13D53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2B80D-6419-42E1-A30F-C68E8C28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602D-3183-4B8A-9ED3-401F5F7C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76CB-EE24-430C-903E-2D799092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6C82-E1D9-465E-987F-B7E0E3F78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7437B-BFFA-4A55-ACE5-82CB5464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21F23-E7C5-4EA2-A772-21B10DE0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BA2C8-8273-4C63-B667-C75B10DA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0C47-717E-49FC-924D-B7AEBB87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B4072-73E2-486D-ABC2-36CD481D4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EAED9-B032-4BF1-9B8A-D588459E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21AA0-7BC4-4155-A431-D9C89D8F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B5D90-D302-42F8-8559-D4F96EF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35D8E-69B4-48AC-B170-A43204E3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DE3E8-AD47-46B3-8ADC-FED6F340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C629B-51B3-40FA-8A44-BF821BAB4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F0A60-5DA1-4D98-B6C7-B0E89D806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B40C-9F02-4A0A-B0E0-178A167D204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B836-63D4-463B-A446-530EB18E4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0442-BC07-4FE2-ADD7-C576AB02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0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1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D0617-EB8C-45A8-B7F6-0B9213B362F9}"/>
              </a:ext>
            </a:extLst>
          </p:cNvPr>
          <p:cNvSpPr txBox="1"/>
          <p:nvPr/>
        </p:nvSpPr>
        <p:spPr>
          <a:xfrm>
            <a:off x="2663687" y="591736"/>
            <a:ext cx="707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স্বাগত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53CA1-6C39-4D51-85C5-8F7A6416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5" y="1687842"/>
            <a:ext cx="5950783" cy="40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-106017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F7A38-6B4E-499C-9DAE-46B38C861DE6}"/>
              </a:ext>
            </a:extLst>
          </p:cNvPr>
          <p:cNvSpPr/>
          <p:nvPr/>
        </p:nvSpPr>
        <p:spPr>
          <a:xfrm>
            <a:off x="2703444" y="601239"/>
            <a:ext cx="6573078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নেই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94C4BE-9E7D-4D53-A0B9-8F030F0E0B4C}"/>
              </a:ext>
            </a:extLst>
          </p:cNvPr>
          <p:cNvSpPr/>
          <p:nvPr/>
        </p:nvSpPr>
        <p:spPr>
          <a:xfrm>
            <a:off x="916301" y="1519975"/>
            <a:ext cx="2534150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165031-26A9-433C-AA70-B805A5A2CFE9}"/>
              </a:ext>
            </a:extLst>
          </p:cNvPr>
          <p:cNvSpPr/>
          <p:nvPr/>
        </p:nvSpPr>
        <p:spPr>
          <a:xfrm>
            <a:off x="916301" y="3289114"/>
            <a:ext cx="2534150" cy="113007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শঙখচিল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641CC-D654-44A2-870D-1A5B52384595}"/>
              </a:ext>
            </a:extLst>
          </p:cNvPr>
          <p:cNvSpPr/>
          <p:nvPr/>
        </p:nvSpPr>
        <p:spPr>
          <a:xfrm>
            <a:off x="916301" y="4964477"/>
            <a:ext cx="2534150" cy="1130078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8D3C49-40E6-433F-AB36-E9D80EE7310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4" y="1519975"/>
            <a:ext cx="2707005" cy="11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EF0182-69F9-4E4A-B969-C87E9A02C29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4" y="3137943"/>
            <a:ext cx="2686930" cy="143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E4EA6-C797-4904-8F6C-3A41DA23CD3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10" y="4908982"/>
            <a:ext cx="2762719" cy="124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D05EA7D-4891-4BBA-B018-C95FAEC073D6}"/>
              </a:ext>
            </a:extLst>
          </p:cNvPr>
          <p:cNvSpPr/>
          <p:nvPr/>
        </p:nvSpPr>
        <p:spPr>
          <a:xfrm>
            <a:off x="7090974" y="1530138"/>
            <a:ext cx="4184725" cy="105359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 জেলায় ধানসিঁড়ি নামে একটা নদী ছিল ।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49F170-E835-4F04-A8C5-EE072E20659A}"/>
              </a:ext>
            </a:extLst>
          </p:cNvPr>
          <p:cNvSpPr/>
          <p:nvPr/>
        </p:nvSpPr>
        <p:spPr>
          <a:xfrm>
            <a:off x="7090974" y="3137944"/>
            <a:ext cx="4184725" cy="117018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চিল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1DA7E8-A892-45EB-AFB7-3590E7E3EE07}"/>
              </a:ext>
            </a:extLst>
          </p:cNvPr>
          <p:cNvSpPr/>
          <p:nvPr/>
        </p:nvSpPr>
        <p:spPr>
          <a:xfrm>
            <a:off x="7090974" y="4785685"/>
            <a:ext cx="4184725" cy="124106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এ উৎসব 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2" grpId="0" animBg="1"/>
      <p:bldP spid="8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01C2A-4E1E-4D4F-A2AE-95118616F367}"/>
              </a:ext>
            </a:extLst>
          </p:cNvPr>
          <p:cNvSpPr/>
          <p:nvPr/>
        </p:nvSpPr>
        <p:spPr>
          <a:xfrm>
            <a:off x="2703444" y="601239"/>
            <a:ext cx="6573078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নেই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5BC6B-B130-4278-A0A1-BBAAB52F982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1630337"/>
            <a:ext cx="2618754" cy="111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9AC94-7B6B-425F-AA8A-1AB9050A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6" y="5054217"/>
            <a:ext cx="2618754" cy="108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85488E-3934-4DDC-86CF-D50C86C05C68}"/>
              </a:ext>
            </a:extLst>
          </p:cNvPr>
          <p:cNvSpPr/>
          <p:nvPr/>
        </p:nvSpPr>
        <p:spPr>
          <a:xfrm>
            <a:off x="730770" y="1702024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B346B-961F-4618-A0BD-3521A493A87F}"/>
              </a:ext>
            </a:extLst>
          </p:cNvPr>
          <p:cNvSpPr/>
          <p:nvPr/>
        </p:nvSpPr>
        <p:spPr>
          <a:xfrm>
            <a:off x="730770" y="3373019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B5748B-D0AB-4AFA-9C00-210FB6818EDB}"/>
              </a:ext>
            </a:extLst>
          </p:cNvPr>
          <p:cNvSpPr/>
          <p:nvPr/>
        </p:nvSpPr>
        <p:spPr>
          <a:xfrm>
            <a:off x="730770" y="5054218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E17BD0-9F2C-4F82-873B-7FBCCCC72FBE}"/>
              </a:ext>
            </a:extLst>
          </p:cNvPr>
          <p:cNvSpPr/>
          <p:nvPr/>
        </p:nvSpPr>
        <p:spPr>
          <a:xfrm>
            <a:off x="6686773" y="1683392"/>
            <a:ext cx="4487699" cy="9370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নুপুর, পায়ের অলংকার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B9D803-1F28-496D-8EBA-F002768A3A6B}"/>
              </a:ext>
            </a:extLst>
          </p:cNvPr>
          <p:cNvSpPr/>
          <p:nvPr/>
        </p:nvSpPr>
        <p:spPr>
          <a:xfrm>
            <a:off x="6736989" y="3353346"/>
            <a:ext cx="4487699" cy="9370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জায়গা, স্থলভূমি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3ECA5-FA24-42D4-93E8-E3BD05E89D39}"/>
              </a:ext>
            </a:extLst>
          </p:cNvPr>
          <p:cNvSpPr/>
          <p:nvPr/>
        </p:nvSpPr>
        <p:spPr>
          <a:xfrm>
            <a:off x="6744617" y="4910069"/>
            <a:ext cx="4436287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30BBEC-9C8D-4527-AA8D-26A1947B6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3132911"/>
            <a:ext cx="2618754" cy="152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4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7DCFE-84D7-4DC7-84AB-A209FAEAAC10}"/>
              </a:ext>
            </a:extLst>
          </p:cNvPr>
          <p:cNvSpPr/>
          <p:nvPr/>
        </p:nvSpPr>
        <p:spPr>
          <a:xfrm>
            <a:off x="4558748" y="622851"/>
            <a:ext cx="3569539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D0961-5441-4065-A5CE-804024A6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8" y="1966699"/>
            <a:ext cx="3569539" cy="281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2F7958-86E1-4E3C-8873-10AFD42FD38C}"/>
              </a:ext>
            </a:extLst>
          </p:cNvPr>
          <p:cNvSpPr/>
          <p:nvPr/>
        </p:nvSpPr>
        <p:spPr>
          <a:xfrm>
            <a:off x="583097" y="5122201"/>
            <a:ext cx="11105320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ধানসিঁড়ি, শঙখচিল, নবান্ন, ডাঙগা, এসব শব্দগুলোর অর্থ খাতায়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728CE-2C95-4C9E-9DAD-F34EF2C41B46}"/>
              </a:ext>
            </a:extLst>
          </p:cNvPr>
          <p:cNvSpPr txBox="1"/>
          <p:nvPr/>
        </p:nvSpPr>
        <p:spPr>
          <a:xfrm>
            <a:off x="384313" y="588746"/>
            <a:ext cx="7592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তীরে-এই 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6505E-AC73-4053-BA78-5AD554D336ED}"/>
              </a:ext>
            </a:extLst>
          </p:cNvPr>
          <p:cNvSpPr txBox="1"/>
          <p:nvPr/>
        </p:nvSpPr>
        <p:spPr>
          <a:xfrm>
            <a:off x="384313" y="2427131"/>
            <a:ext cx="755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মানুষ নয়- হয়তো বা শঙখচিল শালিকের বেশে;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56CD65-D2FF-43D5-917B-CC1EDE9370CA}"/>
              </a:ext>
            </a:extLst>
          </p:cNvPr>
          <p:cNvSpPr txBox="1"/>
          <p:nvPr/>
        </p:nvSpPr>
        <p:spPr>
          <a:xfrm>
            <a:off x="384314" y="3830719"/>
            <a:ext cx="755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5324B-B524-4FFF-8EB5-7F80BE59BC1A}"/>
              </a:ext>
            </a:extLst>
          </p:cNvPr>
          <p:cNvGrpSpPr/>
          <p:nvPr/>
        </p:nvGrpSpPr>
        <p:grpSpPr>
          <a:xfrm>
            <a:off x="7991503" y="433320"/>
            <a:ext cx="4092646" cy="5991359"/>
            <a:chOff x="7991503" y="433320"/>
            <a:chExt cx="4092646" cy="59913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BCF34E-13B2-492C-95C0-860B88E7C834}"/>
                </a:ext>
              </a:extLst>
            </p:cNvPr>
            <p:cNvGrpSpPr/>
            <p:nvPr/>
          </p:nvGrpSpPr>
          <p:grpSpPr>
            <a:xfrm>
              <a:off x="7991503" y="5018479"/>
              <a:ext cx="4092646" cy="1406200"/>
              <a:chOff x="1478437" y="155849"/>
              <a:chExt cx="7228240" cy="670215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EFA5B-6C4E-4EF7-A230-84B1BEE9DD80}"/>
                  </a:ext>
                </a:extLst>
              </p:cNvPr>
              <p:cNvSpPr txBox="1"/>
              <p:nvPr/>
            </p:nvSpPr>
            <p:spPr>
              <a:xfrm>
                <a:off x="4996070" y="6488668"/>
                <a:ext cx="3710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sheuli1978.bd@gmail.com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0615C1-5A44-4619-AADF-55F9016FBFA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7384" y="985732"/>
                <a:ext cx="3657600" cy="2743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B9F2429-0B28-4D54-985F-8CC3C8C56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95" y="3539904"/>
                <a:ext cx="3657600" cy="20197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F3E017-ED4C-4CCF-A9FF-53B8DD906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8437" y="155849"/>
                <a:ext cx="6538608" cy="60552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1D52208-F105-4BD6-BEC9-15968110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164" y="210532"/>
                <a:ext cx="2839888" cy="60005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B09D72-6B3A-4803-B98B-E1BC9168404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858" y="433320"/>
              <a:ext cx="3600727" cy="1724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54C24B-9AF8-4C8E-9126-4EF647E2FBB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857" y="2157635"/>
              <a:ext cx="3600727" cy="1725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FAB603-D314-4893-A912-4AAB873AACF1}"/>
                </a:ext>
              </a:extLst>
            </p:cNvPr>
            <p:cNvGrpSpPr/>
            <p:nvPr/>
          </p:nvGrpSpPr>
          <p:grpSpPr>
            <a:xfrm>
              <a:off x="7991503" y="3932468"/>
              <a:ext cx="3619435" cy="1036921"/>
              <a:chOff x="2931497" y="2356453"/>
              <a:chExt cx="3657600" cy="278823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B6B28D3-51FE-4C10-B495-ED5E08D9C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497" y="2356453"/>
                <a:ext cx="3657600" cy="27882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26CB6D6-4937-4045-A2D7-64B98FD39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625" y="2356453"/>
                <a:ext cx="1679472" cy="27882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35F5B0-7321-4F9C-981A-75BD3BC691BF}"/>
              </a:ext>
            </a:extLst>
          </p:cNvPr>
          <p:cNvSpPr txBox="1"/>
          <p:nvPr/>
        </p:nvSpPr>
        <p:spPr>
          <a:xfrm>
            <a:off x="369652" y="5103641"/>
            <a:ext cx="755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কাঁঠাল-ছায়ায়;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7B1C3-34BD-49C2-BA38-B9D57DF3B4CC}"/>
              </a:ext>
            </a:extLst>
          </p:cNvPr>
          <p:cNvGrpSpPr/>
          <p:nvPr/>
        </p:nvGrpSpPr>
        <p:grpSpPr>
          <a:xfrm>
            <a:off x="8642458" y="399605"/>
            <a:ext cx="3118134" cy="6089063"/>
            <a:chOff x="8842890" y="399604"/>
            <a:chExt cx="2917700" cy="60890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BC65DF-75EA-4B4F-A247-2152D1F82F0E}"/>
                </a:ext>
              </a:extLst>
            </p:cNvPr>
            <p:cNvGrpSpPr/>
            <p:nvPr/>
          </p:nvGrpSpPr>
          <p:grpSpPr>
            <a:xfrm>
              <a:off x="8866515" y="399604"/>
              <a:ext cx="2894075" cy="1304436"/>
              <a:chOff x="5383893" y="928944"/>
              <a:chExt cx="5964802" cy="250005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1738339-9A8E-4386-891F-EA72F62D8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3893" y="928945"/>
                <a:ext cx="3169263" cy="25000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06CCA11-F34C-4AA5-AF5B-6674E6F92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156" y="928944"/>
                <a:ext cx="2795539" cy="25000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897C17-DD2B-4E81-867B-C0A35242D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515" y="1776308"/>
              <a:ext cx="2894075" cy="1652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C4457B-C9CA-4139-AEC6-8B12D2DC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514" y="3429000"/>
              <a:ext cx="2894076" cy="1601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87220D-9A5F-4CF0-B9AF-F75C4C189B53}"/>
                </a:ext>
              </a:extLst>
            </p:cNvPr>
            <p:cNvGrpSpPr/>
            <p:nvPr/>
          </p:nvGrpSpPr>
          <p:grpSpPr>
            <a:xfrm>
              <a:off x="8842890" y="5030346"/>
              <a:ext cx="2917700" cy="1458321"/>
              <a:chOff x="2540049" y="2240904"/>
              <a:chExt cx="4657958" cy="189350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0997EBB-DD8E-456C-94A6-36CD319B5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049" y="2240904"/>
                <a:ext cx="1985284" cy="189350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13D396-DFC8-4AFD-B824-8B18982B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332" y="2302137"/>
                <a:ext cx="2672675" cy="18322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47A568-E7F8-4D08-A838-09D434E24429}"/>
              </a:ext>
            </a:extLst>
          </p:cNvPr>
          <p:cNvSpPr txBox="1"/>
          <p:nvPr/>
        </p:nvSpPr>
        <p:spPr>
          <a:xfrm>
            <a:off x="431410" y="452870"/>
            <a:ext cx="821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 কিশোরীর ঘুঙুর রহিবে লাল পায়,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9D606-B50A-49D5-902D-0DE76EEB963B}"/>
              </a:ext>
            </a:extLst>
          </p:cNvPr>
          <p:cNvSpPr txBox="1"/>
          <p:nvPr/>
        </p:nvSpPr>
        <p:spPr>
          <a:xfrm>
            <a:off x="740669" y="1911191"/>
            <a:ext cx="7592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0289A-61C6-4FF2-B5F3-44E5ED7EF13D}"/>
              </a:ext>
            </a:extLst>
          </p:cNvPr>
          <p:cNvSpPr txBox="1"/>
          <p:nvPr/>
        </p:nvSpPr>
        <p:spPr>
          <a:xfrm>
            <a:off x="431409" y="3511738"/>
            <a:ext cx="806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ভালোবেসে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1324F-BC32-4738-95D3-155210FAAF25}"/>
              </a:ext>
            </a:extLst>
          </p:cNvPr>
          <p:cNvSpPr txBox="1"/>
          <p:nvPr/>
        </p:nvSpPr>
        <p:spPr>
          <a:xfrm>
            <a:off x="667884" y="5081691"/>
            <a:ext cx="7592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জলাঙগীর ঢেউয়ে ভেজা বাংলার এই সবুজ করুন ডাঙায়;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425D50-412A-449F-B204-DE22421969D8}"/>
              </a:ext>
            </a:extLst>
          </p:cNvPr>
          <p:cNvSpPr txBox="1"/>
          <p:nvPr/>
        </p:nvSpPr>
        <p:spPr>
          <a:xfrm>
            <a:off x="1991890" y="2312356"/>
            <a:ext cx="860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দেখিবে চেয়ে সুদর্শন উড়িতেছে সন্ধ্যার বাতাসে;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10876-C449-4D5A-9231-98578AFD0933}"/>
              </a:ext>
            </a:extLst>
          </p:cNvPr>
          <p:cNvSpPr txBox="1"/>
          <p:nvPr/>
        </p:nvSpPr>
        <p:spPr>
          <a:xfrm>
            <a:off x="1991888" y="2938690"/>
            <a:ext cx="880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লক্ষীপেঁচা ডাকিতেছে শিমুলের ডালে;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61EAE-F135-4930-997B-941175039FFF}"/>
              </a:ext>
            </a:extLst>
          </p:cNvPr>
          <p:cNvGrpSpPr/>
          <p:nvPr/>
        </p:nvGrpSpPr>
        <p:grpSpPr>
          <a:xfrm>
            <a:off x="369977" y="297213"/>
            <a:ext cx="11331015" cy="1905279"/>
            <a:chOff x="369977" y="297213"/>
            <a:chExt cx="11331015" cy="19052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D607A9-574D-44CB-BDA9-9FD1ADF5A402}"/>
                </a:ext>
              </a:extLst>
            </p:cNvPr>
            <p:cNvGrpSpPr/>
            <p:nvPr/>
          </p:nvGrpSpPr>
          <p:grpSpPr>
            <a:xfrm>
              <a:off x="2325594" y="297213"/>
              <a:ext cx="2229739" cy="1731342"/>
              <a:chOff x="3380647" y="1328471"/>
              <a:chExt cx="3657600" cy="42010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155BE4D-DAC5-4E52-A366-B63115F56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647" y="1328471"/>
                <a:ext cx="3657600" cy="420105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5803E1D-30DC-4E19-A23C-0D5B357A2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8984" y="1850494"/>
                <a:ext cx="1482389" cy="1314737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97622A-5789-47C8-ABF5-DF3F64B83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77" y="372608"/>
              <a:ext cx="1991353" cy="1655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50BF4F-251F-4BAC-8D2C-3755A0EA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485" y="500069"/>
              <a:ext cx="2361330" cy="1626742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2350AF-288F-463E-89C1-495BA70F3831}"/>
                </a:ext>
              </a:extLst>
            </p:cNvPr>
            <p:cNvGrpSpPr/>
            <p:nvPr/>
          </p:nvGrpSpPr>
          <p:grpSpPr>
            <a:xfrm>
              <a:off x="6914375" y="447768"/>
              <a:ext cx="2578297" cy="1731343"/>
              <a:chOff x="7049851" y="2604603"/>
              <a:chExt cx="4302777" cy="177940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E590A4-73E0-4ADA-962E-54B27404E3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1181" y="2604603"/>
                <a:ext cx="1941447" cy="177940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6508DC2-7485-44B4-9E05-7DF1A20A83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851" y="2652665"/>
                <a:ext cx="2361330" cy="1731342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2E27F5-32EC-4979-BFA8-A0F2E09DABB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672" y="471149"/>
              <a:ext cx="2208320" cy="1731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76D3E5-E6C9-4BFC-A1FC-81C9D00493B0}"/>
              </a:ext>
            </a:extLst>
          </p:cNvPr>
          <p:cNvSpPr txBox="1"/>
          <p:nvPr/>
        </p:nvSpPr>
        <p:spPr>
          <a:xfrm>
            <a:off x="1991888" y="3558476"/>
            <a:ext cx="880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খইয়ের ধান ছড়াতেছে শিশু এক উঠানের ঘাসে 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38CE89-C970-4273-8B4F-1839DBBF1F04}"/>
              </a:ext>
            </a:extLst>
          </p:cNvPr>
          <p:cNvSpPr txBox="1"/>
          <p:nvPr/>
        </p:nvSpPr>
        <p:spPr>
          <a:xfrm>
            <a:off x="1670160" y="4227192"/>
            <a:ext cx="944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ছেঁড়া পালে;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2C217-3473-4AB5-B027-23F78AD46011}"/>
              </a:ext>
            </a:extLst>
          </p:cNvPr>
          <p:cNvSpPr txBox="1"/>
          <p:nvPr/>
        </p:nvSpPr>
        <p:spPr>
          <a:xfrm>
            <a:off x="1398425" y="4872762"/>
            <a:ext cx="971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ডিঙগা বায়;-রাঙগা মেঘ সাঁতরায়ে অন্ধকারে আসিতেছে নীড়ে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C9AA59-903A-4E7E-AD3C-A2AE03928674}"/>
              </a:ext>
            </a:extLst>
          </p:cNvPr>
          <p:cNvSpPr txBox="1"/>
          <p:nvPr/>
        </p:nvSpPr>
        <p:spPr>
          <a:xfrm>
            <a:off x="1991889" y="5560704"/>
            <a:ext cx="880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 আমারেই পাবে তুমি ইহাদের ভিড়ে-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9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AC6CF-25C5-4F76-BA8F-CEC573013478}"/>
              </a:ext>
            </a:extLst>
          </p:cNvPr>
          <p:cNvSpPr/>
          <p:nvPr/>
        </p:nvSpPr>
        <p:spPr>
          <a:xfrm>
            <a:off x="4545496" y="715617"/>
            <a:ext cx="3626821" cy="72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63E76-1106-4E34-9ECA-0C755485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2" y="1978457"/>
            <a:ext cx="4174126" cy="249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BC3535-1CCC-40EB-8EC3-BA23A33BDA0A}"/>
              </a:ext>
            </a:extLst>
          </p:cNvPr>
          <p:cNvSpPr/>
          <p:nvPr/>
        </p:nvSpPr>
        <p:spPr>
          <a:xfrm>
            <a:off x="653435" y="4969660"/>
            <a:ext cx="11105320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‘আবার আসিব ফিরে’ কবিতায় কবি জীবনানন্দ দাশ বাংলার প্রকৃতির রূপবৈচিত্রের প্রতি যে আকর্ষন অনুভব করেছেন তা ব্যখ্যা করে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334EC-C3AB-4A3E-B575-048C5DE656DE}"/>
              </a:ext>
            </a:extLst>
          </p:cNvPr>
          <p:cNvSpPr/>
          <p:nvPr/>
        </p:nvSpPr>
        <p:spPr>
          <a:xfrm>
            <a:off x="4106068" y="430555"/>
            <a:ext cx="3626821" cy="7267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A70C3-AF6B-4BF8-B7E1-2BDD49112DF5}"/>
              </a:ext>
            </a:extLst>
          </p:cNvPr>
          <p:cNvSpPr/>
          <p:nvPr/>
        </p:nvSpPr>
        <p:spPr>
          <a:xfrm>
            <a:off x="1410285" y="1345982"/>
            <a:ext cx="3790122" cy="529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ধানসিঁড়ি কিসের নাম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827624-125F-4348-9134-510714C1B569}"/>
              </a:ext>
            </a:extLst>
          </p:cNvPr>
          <p:cNvSpPr/>
          <p:nvPr/>
        </p:nvSpPr>
        <p:spPr>
          <a:xfrm>
            <a:off x="868823" y="1930248"/>
            <a:ext cx="1735574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নদীর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22D4D-9140-42D3-89B7-CC56A52FDC99}"/>
              </a:ext>
            </a:extLst>
          </p:cNvPr>
          <p:cNvSpPr/>
          <p:nvPr/>
        </p:nvSpPr>
        <p:spPr>
          <a:xfrm>
            <a:off x="2486213" y="1963766"/>
            <a:ext cx="1973556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শহরের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3C57E-A0AB-4200-BDFD-BF4FDBC5E187}"/>
              </a:ext>
            </a:extLst>
          </p:cNvPr>
          <p:cNvSpPr/>
          <p:nvPr/>
        </p:nvSpPr>
        <p:spPr>
          <a:xfrm>
            <a:off x="4541529" y="1743087"/>
            <a:ext cx="1972437" cy="12823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ধানের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BE4F4-58AC-40FD-9D0D-C8FC84C6B440}"/>
              </a:ext>
            </a:extLst>
          </p:cNvPr>
          <p:cNvSpPr/>
          <p:nvPr/>
        </p:nvSpPr>
        <p:spPr>
          <a:xfrm>
            <a:off x="6595726" y="1610868"/>
            <a:ext cx="2578468" cy="14792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গ্রামের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5C64E-DDD8-4C9E-8F88-53379389739A}"/>
              </a:ext>
            </a:extLst>
          </p:cNvPr>
          <p:cNvSpPr/>
          <p:nvPr/>
        </p:nvSpPr>
        <p:spPr>
          <a:xfrm>
            <a:off x="875456" y="2900809"/>
            <a:ext cx="8649902" cy="571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আবার আসিব ফিরে কবিতাটি কোন কাব্যগ্রন্থ থেকে নেয়া হয়েছে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C61DD-371E-4FAB-AD1A-A478F51DD650}"/>
              </a:ext>
            </a:extLst>
          </p:cNvPr>
          <p:cNvSpPr/>
          <p:nvPr/>
        </p:nvSpPr>
        <p:spPr>
          <a:xfrm>
            <a:off x="435932" y="3508637"/>
            <a:ext cx="3189552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ধূসর পান্ডুলিপি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3AD16-14B4-41BC-B320-EE4631AA9686}"/>
              </a:ext>
            </a:extLst>
          </p:cNvPr>
          <p:cNvSpPr/>
          <p:nvPr/>
        </p:nvSpPr>
        <p:spPr>
          <a:xfrm>
            <a:off x="3305346" y="3508637"/>
            <a:ext cx="2992935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রূপসী বাংলা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BACCF0-0027-40F7-8A79-CEDC120BDA30}"/>
              </a:ext>
            </a:extLst>
          </p:cNvPr>
          <p:cNvSpPr/>
          <p:nvPr/>
        </p:nvSpPr>
        <p:spPr>
          <a:xfrm>
            <a:off x="6190097" y="3508637"/>
            <a:ext cx="2730044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ঝরা পালক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73EE38-0F94-404B-B4CD-C1CD5B326804}"/>
              </a:ext>
            </a:extLst>
          </p:cNvPr>
          <p:cNvSpPr/>
          <p:nvPr/>
        </p:nvSpPr>
        <p:spPr>
          <a:xfrm>
            <a:off x="9174194" y="3517813"/>
            <a:ext cx="2214075" cy="9397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বনলতা সেন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86847D-94A5-45FD-B440-232838FF209B}"/>
              </a:ext>
            </a:extLst>
          </p:cNvPr>
          <p:cNvSpPr/>
          <p:nvPr/>
        </p:nvSpPr>
        <p:spPr>
          <a:xfrm>
            <a:off x="0" y="4409099"/>
            <a:ext cx="12192000" cy="986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সারাদিন কেটে যাবে কলমীর গন্ধভরা জলে ভেসে ভেসে’- এখানে  সারাদিন কেটে যাবে কার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FB1E1-1147-41D3-8EC1-D7B0DF592DD3}"/>
              </a:ext>
            </a:extLst>
          </p:cNvPr>
          <p:cNvSpPr/>
          <p:nvPr/>
        </p:nvSpPr>
        <p:spPr>
          <a:xfrm>
            <a:off x="640821" y="5471252"/>
            <a:ext cx="1634306" cy="571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হাঁসের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DE905-461A-4530-8F23-6534BDFD228A}"/>
              </a:ext>
            </a:extLst>
          </p:cNvPr>
          <p:cNvSpPr/>
          <p:nvPr/>
        </p:nvSpPr>
        <p:spPr>
          <a:xfrm>
            <a:off x="3334045" y="5573855"/>
            <a:ext cx="2009632" cy="571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কিশোরীর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B37FEF-7D6C-4973-B129-84EA06A5C25B}"/>
              </a:ext>
            </a:extLst>
          </p:cNvPr>
          <p:cNvSpPr/>
          <p:nvPr/>
        </p:nvSpPr>
        <p:spPr>
          <a:xfrm>
            <a:off x="6025495" y="5573855"/>
            <a:ext cx="2416137" cy="571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কাকের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571D8B-F9A3-46C7-BBAF-D3CA1FB17D96}"/>
              </a:ext>
            </a:extLst>
          </p:cNvPr>
          <p:cNvSpPr/>
          <p:nvPr/>
        </p:nvSpPr>
        <p:spPr>
          <a:xfrm>
            <a:off x="8920141" y="5555575"/>
            <a:ext cx="2319035" cy="571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কবির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9A81B1-2D8B-4B40-93A7-828AD37C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33" y="2069035"/>
            <a:ext cx="636779" cy="584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CABC9A-FE6B-4459-9905-24ADFD51D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60" y="3567265"/>
            <a:ext cx="636779" cy="58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C2F7C7-044F-4EAD-8F31-086E4E438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95" y="5457725"/>
            <a:ext cx="636779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91551-15F7-487E-A978-FF397700DB00}"/>
              </a:ext>
            </a:extLst>
          </p:cNvPr>
          <p:cNvSpPr/>
          <p:nvPr/>
        </p:nvSpPr>
        <p:spPr>
          <a:xfrm>
            <a:off x="3657600" y="828608"/>
            <a:ext cx="3611463" cy="6801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B8A493-4921-4DDE-906E-38E84E558D96}"/>
              </a:ext>
            </a:extLst>
          </p:cNvPr>
          <p:cNvSpPr/>
          <p:nvPr/>
        </p:nvSpPr>
        <p:spPr>
          <a:xfrm>
            <a:off x="753029" y="1963093"/>
            <a:ext cx="6098344" cy="986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ধান ছড়ায় কে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20FEDA-FE39-4907-B650-55E195AEF97D}"/>
              </a:ext>
            </a:extLst>
          </p:cNvPr>
          <p:cNvSpPr/>
          <p:nvPr/>
        </p:nvSpPr>
        <p:spPr>
          <a:xfrm>
            <a:off x="424068" y="3479754"/>
            <a:ext cx="11069237" cy="98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মানুষ না হয়ে শঙকচিল , শালিকের বেশে জীবনানন্দ দাশ এদেশে ফিরতে চান কেন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B5E42-7991-4F35-A762-F07D8C86742C}"/>
              </a:ext>
            </a:extLst>
          </p:cNvPr>
          <p:cNvSpPr/>
          <p:nvPr/>
        </p:nvSpPr>
        <p:spPr>
          <a:xfrm>
            <a:off x="424068" y="4985211"/>
            <a:ext cx="10541713" cy="738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‘বাংলার সবুজ করূণ ডাঙগা’ বলতে কী বোঝানো হয়েছে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D86-A55A-43D3-80AE-744D492A4E73}"/>
              </a:ext>
            </a:extLst>
          </p:cNvPr>
          <p:cNvSpPr/>
          <p:nvPr/>
        </p:nvSpPr>
        <p:spPr>
          <a:xfrm>
            <a:off x="3077234" y="756202"/>
            <a:ext cx="4923692" cy="6801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91AAC-49F4-4AD1-9A93-878070EF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61" y="1848216"/>
            <a:ext cx="4607365" cy="2889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234B7-851B-4AB3-A8A5-C27C06B952E1}"/>
              </a:ext>
            </a:extLst>
          </p:cNvPr>
          <p:cNvSpPr/>
          <p:nvPr/>
        </p:nvSpPr>
        <p:spPr>
          <a:xfrm>
            <a:off x="464234" y="5260624"/>
            <a:ext cx="11268221" cy="10775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পাঠ করে তোমরা কীসের প্রতি আকর্ষন অনুভব করবে তা লিখে আনবে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337774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86C900-CC6A-4777-9EF9-65E9692D5E48}"/>
              </a:ext>
            </a:extLst>
          </p:cNvPr>
          <p:cNvGrpSpPr/>
          <p:nvPr/>
        </p:nvGrpSpPr>
        <p:grpSpPr>
          <a:xfrm>
            <a:off x="683192" y="375693"/>
            <a:ext cx="10428349" cy="6482307"/>
            <a:chOff x="325383" y="375693"/>
            <a:chExt cx="10428349" cy="64823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EFA5B-6C4E-4EF7-A230-84B1BEE9DD80}"/>
                </a:ext>
              </a:extLst>
            </p:cNvPr>
            <p:cNvSpPr txBox="1"/>
            <p:nvPr/>
          </p:nvSpPr>
          <p:spPr>
            <a:xfrm>
              <a:off x="4996070" y="6488668"/>
              <a:ext cx="37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sheuli1978.bd@gmail.com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7CBF87-9AEF-4635-9092-E5F28D84929F}"/>
                </a:ext>
              </a:extLst>
            </p:cNvPr>
            <p:cNvSpPr/>
            <p:nvPr/>
          </p:nvSpPr>
          <p:spPr>
            <a:xfrm>
              <a:off x="325383" y="3802175"/>
              <a:ext cx="515368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মোছাঃ শিউলি বেগম</a:t>
              </a:r>
            </a:p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আরজিদেবীপুর শিয়ালকোট আলিম মাদ্রাসা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পার্বতীপুর, দিনাজপুর।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161AEF-BB5D-492E-B5D5-8A0DDCA9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319" y="1058231"/>
              <a:ext cx="2084769" cy="24352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E2BB76B5-1605-45E8-8D29-D023D28FAA54}"/>
                </a:ext>
              </a:extLst>
            </p:cNvPr>
            <p:cNvSpPr txBox="1"/>
            <p:nvPr/>
          </p:nvSpPr>
          <p:spPr>
            <a:xfrm>
              <a:off x="5381089" y="375693"/>
              <a:ext cx="192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9A5A0B-657B-4D25-B5BE-4106A860A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04749"/>
              <a:ext cx="249423" cy="48002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746C5B-158E-4759-BD6F-E1043DEB1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889" y="1073700"/>
              <a:ext cx="1963738" cy="2179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06713A-897A-46E2-A461-58F6F94D8423}"/>
                </a:ext>
              </a:extLst>
            </p:cNvPr>
            <p:cNvSpPr/>
            <p:nvPr/>
          </p:nvSpPr>
          <p:spPr>
            <a:xfrm>
              <a:off x="7191636" y="3604866"/>
              <a:ext cx="356209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অষ্টম</a:t>
              </a:r>
            </a:p>
            <a:p>
              <a:pPr algn="ctr"/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বিষয়: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 কণিকা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সময়: ৫০ মিনিট</a:t>
              </a:r>
            </a:p>
            <a:p>
              <a:pPr algn="ctr"/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০8</a:t>
              </a:r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.3.২০২০ ইং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73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8C6C9-522C-4CFE-8549-0D653FAEFA60}"/>
              </a:ext>
            </a:extLst>
          </p:cNvPr>
          <p:cNvSpPr txBox="1"/>
          <p:nvPr/>
        </p:nvSpPr>
        <p:spPr>
          <a:xfrm>
            <a:off x="2532746" y="71625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D6930-4E7E-4F0A-A458-2FFA74FA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68" y="2121382"/>
            <a:ext cx="4837664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0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9A728-2964-4B8E-BFB4-9F4B4A4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1" y="1947856"/>
            <a:ext cx="4028662" cy="267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173440-7290-462C-A5E8-0071999F84B4}"/>
              </a:ext>
            </a:extLst>
          </p:cNvPr>
          <p:cNvSpPr txBox="1"/>
          <p:nvPr/>
        </p:nvSpPr>
        <p:spPr>
          <a:xfrm>
            <a:off x="3233530" y="693796"/>
            <a:ext cx="553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E9102-DD7D-4572-8404-5102ABBDF023}"/>
              </a:ext>
            </a:extLst>
          </p:cNvPr>
          <p:cNvSpPr txBox="1"/>
          <p:nvPr/>
        </p:nvSpPr>
        <p:spPr>
          <a:xfrm>
            <a:off x="1179444" y="5104954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, ও ধানসিঁড়ি নদীর ছবি । </a:t>
            </a:r>
          </a:p>
        </p:txBody>
      </p:sp>
    </p:spTree>
    <p:extLst>
      <p:ext uri="{BB962C8B-B14F-4D97-AF65-F5344CB8AC3E}">
        <p14:creationId xmlns:p14="http://schemas.microsoft.com/office/powerpoint/2010/main" val="18891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CC2BF-B812-40A6-AC20-D5FD245DBD02}"/>
              </a:ext>
            </a:extLst>
          </p:cNvPr>
          <p:cNvSpPr txBox="1"/>
          <p:nvPr/>
        </p:nvSpPr>
        <p:spPr>
          <a:xfrm>
            <a:off x="2319131" y="688991"/>
            <a:ext cx="7262191" cy="77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A47FB-022E-448B-9764-B9B51538B5A1}"/>
              </a:ext>
            </a:extLst>
          </p:cNvPr>
          <p:cNvGrpSpPr/>
          <p:nvPr/>
        </p:nvGrpSpPr>
        <p:grpSpPr>
          <a:xfrm>
            <a:off x="3829878" y="1842053"/>
            <a:ext cx="4532243" cy="3890754"/>
            <a:chOff x="3829878" y="1842053"/>
            <a:chExt cx="4532243" cy="38907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5963B9-AA62-4A55-9829-3DEF81F15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878" y="1842053"/>
              <a:ext cx="4532243" cy="38907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D53990-B129-425A-9A61-83B3BF3E19CD}"/>
                </a:ext>
              </a:extLst>
            </p:cNvPr>
            <p:cNvSpPr txBox="1"/>
            <p:nvPr/>
          </p:nvSpPr>
          <p:spPr>
            <a:xfrm>
              <a:off x="4625007" y="3997709"/>
              <a:ext cx="2663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জীবনানন্দ দাশ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3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48CFB-7431-45D2-BDC2-66B68AC854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74BC4D3-910B-481A-BED8-614E685AD7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96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EFA5B-6C4E-4EF7-A230-84B1BEE9DD80}"/>
                </a:ext>
              </a:extLst>
            </p:cNvPr>
            <p:cNvSpPr txBox="1"/>
            <p:nvPr/>
          </p:nvSpPr>
          <p:spPr>
            <a:xfrm>
              <a:off x="4996070" y="6488668"/>
              <a:ext cx="37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sheuli1978.bd@gmail.com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C33F35-6617-448B-9EAC-7332CDF2A5DF}"/>
                </a:ext>
              </a:extLst>
            </p:cNvPr>
            <p:cNvSpPr txBox="1"/>
            <p:nvPr/>
          </p:nvSpPr>
          <p:spPr>
            <a:xfrm>
              <a:off x="3405804" y="560887"/>
              <a:ext cx="25179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CBEB3C-C572-4767-B2FA-5AC600DAD4B3}"/>
                </a:ext>
              </a:extLst>
            </p:cNvPr>
            <p:cNvSpPr txBox="1"/>
            <p:nvPr/>
          </p:nvSpPr>
          <p:spPr>
            <a:xfrm>
              <a:off x="2796209" y="1435020"/>
              <a:ext cx="61490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শিক্ষার্থীরা….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A5CA9-F732-4871-8165-672131961D97}"/>
                </a:ext>
              </a:extLst>
            </p:cNvPr>
            <p:cNvSpPr txBox="1"/>
            <p:nvPr/>
          </p:nvSpPr>
          <p:spPr>
            <a:xfrm>
              <a:off x="2199857" y="2135830"/>
              <a:ext cx="7752522" cy="77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1. কবি পরিচিতি উল্লেখ করতে পারবে;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F5645-33EE-4345-852E-F13BA621EF88}"/>
                </a:ext>
              </a:extLst>
            </p:cNvPr>
            <p:cNvSpPr txBox="1"/>
            <p:nvPr/>
          </p:nvSpPr>
          <p:spPr>
            <a:xfrm>
              <a:off x="2160098" y="2946220"/>
              <a:ext cx="7527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২. কবিতাটি শুদ্ধ উচ্চারণে পড়তে পারবে;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49F6CA-431B-4B98-88EE-F4C158F1ABA7}"/>
                </a:ext>
              </a:extLst>
            </p:cNvPr>
            <p:cNvSpPr txBox="1"/>
            <p:nvPr/>
          </p:nvSpPr>
          <p:spPr>
            <a:xfrm>
              <a:off x="2133597" y="3570850"/>
              <a:ext cx="90644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৩. নতুন শব্দগুলোর অর্থ  লিখতে পারবে;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50E5A8-3E31-4D7E-B829-F88DD96247DF}"/>
                </a:ext>
              </a:extLst>
            </p:cNvPr>
            <p:cNvSpPr txBox="1"/>
            <p:nvPr/>
          </p:nvSpPr>
          <p:spPr>
            <a:xfrm>
              <a:off x="2133597" y="4278736"/>
              <a:ext cx="9422295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৪. ‘আবার আসিব ফিরে’ কবিতায় কবি জীবনান্দ দাশ বাংলার প্রকৃতির রূপ বৈচিত্রের প্রতি যে আকর্ষন অনুভব করেছেন তা ব্যখ্যা করতে পারবে ।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1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62506-0310-4AAC-B0C8-75F7B324438B}"/>
              </a:ext>
            </a:extLst>
          </p:cNvPr>
          <p:cNvSpPr/>
          <p:nvPr/>
        </p:nvSpPr>
        <p:spPr>
          <a:xfrm>
            <a:off x="1908313" y="611893"/>
            <a:ext cx="8534400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4BF27-CA9E-4EA2-A6D7-7A340040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03" y="1709486"/>
            <a:ext cx="2287248" cy="198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FD9418-1874-4A39-A4CA-B3A5AFACA7C4}"/>
              </a:ext>
            </a:extLst>
          </p:cNvPr>
          <p:cNvSpPr/>
          <p:nvPr/>
        </p:nvSpPr>
        <p:spPr>
          <a:xfrm>
            <a:off x="4677070" y="4393593"/>
            <a:ext cx="2655314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36C305-9982-4C3C-89B6-18090CDB26DC}"/>
              </a:ext>
            </a:extLst>
          </p:cNvPr>
          <p:cNvGrpSpPr/>
          <p:nvPr/>
        </p:nvGrpSpPr>
        <p:grpSpPr>
          <a:xfrm>
            <a:off x="562708" y="1754777"/>
            <a:ext cx="3804603" cy="3559126"/>
            <a:chOff x="436097" y="2250831"/>
            <a:chExt cx="3761529" cy="29823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0BC321-3F6B-4826-97DE-E9673F9D04B2}"/>
                </a:ext>
              </a:extLst>
            </p:cNvPr>
            <p:cNvSpPr/>
            <p:nvPr/>
          </p:nvSpPr>
          <p:spPr>
            <a:xfrm>
              <a:off x="436097" y="2250831"/>
              <a:ext cx="3761529" cy="298235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4130E4-4E79-44D8-8EA1-2DA9198199B6}"/>
                </a:ext>
              </a:extLst>
            </p:cNvPr>
            <p:cNvSpPr txBox="1"/>
            <p:nvPr/>
          </p:nvSpPr>
          <p:spPr>
            <a:xfrm>
              <a:off x="860492" y="2788545"/>
              <a:ext cx="2859818" cy="127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তিনি ১৯২১ সালে কলকাতা বিশ্ববিদ্যালয় থেকে ইংরেজি সাহিত্যে এম. এ. পাশ করেন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63379-D005-4121-B31C-A7D1947319EB}"/>
              </a:ext>
            </a:extLst>
          </p:cNvPr>
          <p:cNvGrpSpPr/>
          <p:nvPr/>
        </p:nvGrpSpPr>
        <p:grpSpPr>
          <a:xfrm>
            <a:off x="7865184" y="1709486"/>
            <a:ext cx="3516923" cy="3559126"/>
            <a:chOff x="436097" y="2250831"/>
            <a:chExt cx="4220103" cy="34075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84E6CF-F54A-4C08-ACB7-EF14C4BCFFDF}"/>
                </a:ext>
              </a:extLst>
            </p:cNvPr>
            <p:cNvSpPr/>
            <p:nvPr/>
          </p:nvSpPr>
          <p:spPr>
            <a:xfrm>
              <a:off x="436097" y="2250831"/>
              <a:ext cx="4220103" cy="340753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1495AA-0B47-417D-B8A6-A805F9860FD7}"/>
                </a:ext>
              </a:extLst>
            </p:cNvPr>
            <p:cNvSpPr txBox="1"/>
            <p:nvPr/>
          </p:nvSpPr>
          <p:spPr>
            <a:xfrm>
              <a:off x="1026836" y="2627755"/>
              <a:ext cx="3038625" cy="274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 জীবনানন্দ দাশ ১৮৯৯ খ্রিষ্টাব্দে বরিশাল শহরে জন্মগ্রহণ করেন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8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62506-0310-4AAC-B0C8-75F7B324438B}"/>
              </a:ext>
            </a:extLst>
          </p:cNvPr>
          <p:cNvSpPr/>
          <p:nvPr/>
        </p:nvSpPr>
        <p:spPr>
          <a:xfrm>
            <a:off x="1864713" y="549172"/>
            <a:ext cx="8534400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4BF27-CA9E-4EA2-A6D7-7A340040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76" y="1897626"/>
            <a:ext cx="2287248" cy="198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FD9418-1874-4A39-A4CA-B3A5AFACA7C4}"/>
              </a:ext>
            </a:extLst>
          </p:cNvPr>
          <p:cNvSpPr/>
          <p:nvPr/>
        </p:nvSpPr>
        <p:spPr>
          <a:xfrm>
            <a:off x="4804256" y="4809133"/>
            <a:ext cx="2655314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36C305-9982-4C3C-89B6-18090CDB26DC}"/>
              </a:ext>
            </a:extLst>
          </p:cNvPr>
          <p:cNvGrpSpPr/>
          <p:nvPr/>
        </p:nvGrpSpPr>
        <p:grpSpPr>
          <a:xfrm>
            <a:off x="420733" y="1497489"/>
            <a:ext cx="4328863" cy="4748618"/>
            <a:chOff x="427735" y="2399786"/>
            <a:chExt cx="3761529" cy="29632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0BC321-3F6B-4826-97DE-E9673F9D04B2}"/>
                </a:ext>
              </a:extLst>
            </p:cNvPr>
            <p:cNvSpPr/>
            <p:nvPr/>
          </p:nvSpPr>
          <p:spPr>
            <a:xfrm>
              <a:off x="427735" y="2399786"/>
              <a:ext cx="3761529" cy="2963278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4130E4-4E79-44D8-8EA1-2DA9198199B6}"/>
                </a:ext>
              </a:extLst>
            </p:cNvPr>
            <p:cNvSpPr txBox="1"/>
            <p:nvPr/>
          </p:nvSpPr>
          <p:spPr>
            <a:xfrm>
              <a:off x="901660" y="2781625"/>
              <a:ext cx="2859818" cy="258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ইংরেজি সাহিত্যের অধ্যাপক হিসেবে তার কর্মজীবনের শুরু হয়। এবং তিনি বিভিন্ন সময়ে কলকাতা সিটি কলেজ, দিল্লি রামযশ কলেজ, বরিশাল ব্রজমোহন কলেজ, খড়কগ পুর কলেজ,বরিষা কলেজ ও হাওড়া কলেজে অধ্যাপনা করেন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63379-D005-4121-B31C-A7D1947319EB}"/>
              </a:ext>
            </a:extLst>
          </p:cNvPr>
          <p:cNvGrpSpPr/>
          <p:nvPr/>
        </p:nvGrpSpPr>
        <p:grpSpPr>
          <a:xfrm>
            <a:off x="7568890" y="1709486"/>
            <a:ext cx="4060859" cy="4420097"/>
            <a:chOff x="436097" y="2250831"/>
            <a:chExt cx="4220103" cy="34075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84E6CF-F54A-4C08-ACB7-EF14C4BCFFDF}"/>
                </a:ext>
              </a:extLst>
            </p:cNvPr>
            <p:cNvSpPr/>
            <p:nvPr/>
          </p:nvSpPr>
          <p:spPr>
            <a:xfrm>
              <a:off x="436097" y="2250831"/>
              <a:ext cx="4220103" cy="340753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1495AA-0B47-417D-B8A6-A805F9860FD7}"/>
                </a:ext>
              </a:extLst>
            </p:cNvPr>
            <p:cNvSpPr txBox="1"/>
            <p:nvPr/>
          </p:nvSpPr>
          <p:spPr>
            <a:xfrm>
              <a:off x="1026836" y="2644842"/>
              <a:ext cx="3038625" cy="272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 ছাড়া ও তিনি গল্প, উপন্যাস ও প্রবন্ধ রচনা করেছেন । তিনি ১৯৫৪ সালে কলকাতায় এক ট্রাম দুর্ঘটনায় মৃত্যু বরণ করেন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9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FA5B-6C4E-4EF7-A230-84B1BEE9DD80}"/>
              </a:ext>
            </a:extLst>
          </p:cNvPr>
          <p:cNvSpPr txBox="1"/>
          <p:nvPr/>
        </p:nvSpPr>
        <p:spPr>
          <a:xfrm>
            <a:off x="4996070" y="6488668"/>
            <a:ext cx="37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sheuli1978.bd@gmail.com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70189-3EAE-471C-9E47-CD2F6A9E7AF4}"/>
              </a:ext>
            </a:extLst>
          </p:cNvPr>
          <p:cNvSpPr/>
          <p:nvPr/>
        </p:nvSpPr>
        <p:spPr>
          <a:xfrm>
            <a:off x="4691271" y="675861"/>
            <a:ext cx="3556286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6D851-363D-4FA7-BBDF-58AF0FDB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859873"/>
            <a:ext cx="3556286" cy="2831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DB8EB3-8543-49A3-B817-F29EC75306B3}"/>
              </a:ext>
            </a:extLst>
          </p:cNvPr>
          <p:cNvSpPr/>
          <p:nvPr/>
        </p:nvSpPr>
        <p:spPr>
          <a:xfrm>
            <a:off x="410817" y="5154858"/>
            <a:ext cx="11363739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কত খ্রীষ্টাব্দে কোথায় জন্মগ্রহণ করেন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F3F089-7AA7-451C-84D5-F6D2E854611B}"/>
              </a:ext>
            </a:extLst>
          </p:cNvPr>
          <p:cNvGrpSpPr/>
          <p:nvPr/>
        </p:nvGrpSpPr>
        <p:grpSpPr>
          <a:xfrm>
            <a:off x="0" y="0"/>
            <a:ext cx="12192000" cy="7142149"/>
            <a:chOff x="0" y="0"/>
            <a:chExt cx="12192000" cy="7142149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74BC4D3-910B-481A-BED8-614E685AD7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96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EFA5B-6C4E-4EF7-A230-84B1BEE9DD80}"/>
                </a:ext>
              </a:extLst>
            </p:cNvPr>
            <p:cNvSpPr txBox="1"/>
            <p:nvPr/>
          </p:nvSpPr>
          <p:spPr>
            <a:xfrm>
              <a:off x="4996070" y="6488668"/>
              <a:ext cx="371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sheuli1978.bd@gmail.com</a:t>
              </a:r>
            </a:p>
          </p:txBody>
        </p:sp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id="{B093621B-3EB3-4680-A251-2C43CC917D0D}"/>
                </a:ext>
              </a:extLst>
            </p:cNvPr>
            <p:cNvSpPr/>
            <p:nvPr/>
          </p:nvSpPr>
          <p:spPr>
            <a:xfrm>
              <a:off x="1504688" y="536711"/>
              <a:ext cx="2703444" cy="1815548"/>
            </a:xfrm>
            <a:prstGeom prst="star6">
              <a:avLst/>
            </a:prstGeom>
            <a:solidFill>
              <a:schemeClr val="bg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আর্দশ পাঠ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B14C64-39D8-4704-AA28-867955AEC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373" y="1816313"/>
              <a:ext cx="1501411" cy="19692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8683A6-D51B-40DF-90C6-C4D0BDA9B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666" y="4688854"/>
              <a:ext cx="1577118" cy="24532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84C9E8-EF2C-40BB-8E32-2362E8477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007" y="3127918"/>
              <a:ext cx="1433744" cy="22302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3CD473-3F22-43CB-91AB-D1846F4A9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040" y="329351"/>
              <a:ext cx="1433744" cy="2230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4DDEB7F-439A-41A9-9E8B-BD997CB00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67" y="834887"/>
            <a:ext cx="5000625" cy="528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Voice 005_sd">
            <a:hlinkClick r:id="" action="ppaction://media"/>
            <a:extLst>
              <a:ext uri="{FF2B5EF4-FFF2-40B4-BE49-F238E27FC236}">
                <a16:creationId xmlns:a16="http://schemas.microsoft.com/office/drawing/2014/main" id="{D1554724-32DB-49D6-9428-BA08EC62E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8644" y="301818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E2C5BE-DF6B-4274-8F42-22AF1A480CA3}"/>
              </a:ext>
            </a:extLst>
          </p:cNvPr>
          <p:cNvSpPr/>
          <p:nvPr/>
        </p:nvSpPr>
        <p:spPr>
          <a:xfrm>
            <a:off x="1528223" y="4518997"/>
            <a:ext cx="2020390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</a:p>
        </p:txBody>
      </p:sp>
    </p:spTree>
    <p:extLst>
      <p:ext uri="{BB962C8B-B14F-4D97-AF65-F5344CB8AC3E}">
        <p14:creationId xmlns:p14="http://schemas.microsoft.com/office/powerpoint/2010/main" val="118224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709</Words>
  <Application>Microsoft Office PowerPoint</Application>
  <PresentationFormat>Widescreen</PresentationFormat>
  <Paragraphs>107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19</cp:revision>
  <dcterms:created xsi:type="dcterms:W3CDTF">2020-11-28T02:22:26Z</dcterms:created>
  <dcterms:modified xsi:type="dcterms:W3CDTF">2020-12-04T20:45:35Z</dcterms:modified>
</cp:coreProperties>
</file>