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58" r:id="rId6"/>
    <p:sldId id="259" r:id="rId7"/>
    <p:sldId id="294" r:id="rId8"/>
    <p:sldId id="296" r:id="rId9"/>
    <p:sldId id="256" r:id="rId10"/>
    <p:sldId id="297" r:id="rId11"/>
    <p:sldId id="298" r:id="rId12"/>
    <p:sldId id="299" r:id="rId13"/>
    <p:sldId id="300" r:id="rId14"/>
    <p:sldId id="301" r:id="rId15"/>
    <p:sldId id="302" r:id="rId16"/>
    <p:sldId id="305" r:id="rId17"/>
    <p:sldId id="304" r:id="rId18"/>
    <p:sldId id="291" r:id="rId19"/>
    <p:sldId id="289" r:id="rId20"/>
    <p:sldId id="290" r:id="rId21"/>
  </p:sldIdLst>
  <p:sldSz cx="11247438" cy="5486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006" autoAdjust="0"/>
    <p:restoredTop sz="94145" autoAdjust="0"/>
  </p:normalViewPr>
  <p:slideViewPr>
    <p:cSldViewPr snapToGrid="0">
      <p:cViewPr>
        <p:scale>
          <a:sx n="84" d="100"/>
          <a:sy n="84" d="100"/>
        </p:scale>
        <p:origin x="-582" y="-114"/>
      </p:cViewPr>
      <p:guideLst>
        <p:guide orient="horz" pos="1728"/>
        <p:guide pos="35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5930" y="897890"/>
            <a:ext cx="8435579" cy="191008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5930" y="2881630"/>
            <a:ext cx="8435579" cy="132461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B537-BC2A-4AD3-8BBE-FE3F20561D7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230D-1B9A-4706-AACC-04E49048C6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3246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B537-BC2A-4AD3-8BBE-FE3F20561D7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230D-1B9A-4706-AACC-04E49048C6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87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48948" y="292100"/>
            <a:ext cx="2425228" cy="46494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3262" y="292100"/>
            <a:ext cx="7135093" cy="46494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B537-BC2A-4AD3-8BBE-FE3F20561D7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230D-1B9A-4706-AACC-04E49048C6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3172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558" y="897890"/>
            <a:ext cx="9560322" cy="191008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5930" y="2881630"/>
            <a:ext cx="8435579" cy="132461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07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04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7" y="1367794"/>
            <a:ext cx="9700915" cy="228219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407" y="3671574"/>
            <a:ext cx="9700915" cy="12001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47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3262" y="1460500"/>
            <a:ext cx="4780161" cy="34810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4016" y="1460500"/>
            <a:ext cx="4780161" cy="34810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95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28" y="292104"/>
            <a:ext cx="9700915" cy="106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730" y="1344930"/>
            <a:ext cx="4758193" cy="6591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730" y="2004060"/>
            <a:ext cx="4758193" cy="294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94018" y="1344930"/>
            <a:ext cx="4781626" cy="6591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94018" y="2004060"/>
            <a:ext cx="4781626" cy="294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85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029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944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27" y="365760"/>
            <a:ext cx="3627591" cy="12801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1627" y="789944"/>
            <a:ext cx="5694015" cy="3898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4727" y="1645920"/>
            <a:ext cx="3627591" cy="30492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863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B537-BC2A-4AD3-8BBE-FE3F20561D7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230D-1B9A-4706-AACC-04E49048C6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1886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27" y="365760"/>
            <a:ext cx="3627591" cy="12801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81627" y="789944"/>
            <a:ext cx="5694015" cy="38989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4727" y="1645920"/>
            <a:ext cx="3627591" cy="30492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2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24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48949" y="292100"/>
            <a:ext cx="2425228" cy="46494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3264" y="292100"/>
            <a:ext cx="7135093" cy="46494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710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558" y="1704343"/>
            <a:ext cx="9560322" cy="1176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7116" y="3108960"/>
            <a:ext cx="7873207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309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415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70" y="3525523"/>
            <a:ext cx="9560322" cy="10896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8470" y="2325371"/>
            <a:ext cx="9560322" cy="12001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857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2372" y="1280163"/>
            <a:ext cx="4967618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7448" y="1280163"/>
            <a:ext cx="4967618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77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373" y="1228090"/>
            <a:ext cx="4969571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373" y="1739900"/>
            <a:ext cx="4969571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3546" y="1228090"/>
            <a:ext cx="4971523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3546" y="1739900"/>
            <a:ext cx="4971523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301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749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67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5" y="1367792"/>
            <a:ext cx="9700915" cy="228219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405" y="3671572"/>
            <a:ext cx="9700915" cy="12001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B537-BC2A-4AD3-8BBE-FE3F20561D7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230D-1B9A-4706-AACC-04E49048C6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51745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3" y="218440"/>
            <a:ext cx="3700330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436" y="218443"/>
            <a:ext cx="6287631" cy="46824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2373" y="1148083"/>
            <a:ext cx="3700330" cy="375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905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577" y="3840480"/>
            <a:ext cx="6748463" cy="4533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4577" y="490220"/>
            <a:ext cx="6748463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4577" y="4293870"/>
            <a:ext cx="6748463" cy="6438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955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942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54392" y="219713"/>
            <a:ext cx="2530674" cy="46812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372" y="219713"/>
            <a:ext cx="7404563" cy="46812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5090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558" y="1704343"/>
            <a:ext cx="9560322" cy="1176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7116" y="3108960"/>
            <a:ext cx="7873207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CAFD-4C82-4C1F-BCA2-176011D68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D0289-2ABD-49B3-B13C-B368B6C181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817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CAFD-4C82-4C1F-BCA2-176011D68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D0289-2ABD-49B3-B13C-B368B6C181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6050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70" y="3525523"/>
            <a:ext cx="9560322" cy="10896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8470" y="2325371"/>
            <a:ext cx="9560322" cy="12001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CAFD-4C82-4C1F-BCA2-176011D68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D0289-2ABD-49B3-B13C-B368B6C181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0349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2372" y="1280163"/>
            <a:ext cx="4967618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7448" y="1280163"/>
            <a:ext cx="4967618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CAFD-4C82-4C1F-BCA2-176011D68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D0289-2ABD-49B3-B13C-B368B6C181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4538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373" y="1228090"/>
            <a:ext cx="4969571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373" y="1739900"/>
            <a:ext cx="4969571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3546" y="1228090"/>
            <a:ext cx="4971523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3546" y="1739900"/>
            <a:ext cx="4971523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CAFD-4C82-4C1F-BCA2-176011D68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D0289-2ABD-49B3-B13C-B368B6C181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665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CAFD-4C82-4C1F-BCA2-176011D68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D0289-2ABD-49B3-B13C-B368B6C181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40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3262" y="1460500"/>
            <a:ext cx="4780161" cy="34810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4016" y="1460500"/>
            <a:ext cx="4780161" cy="34810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B537-BC2A-4AD3-8BBE-FE3F20561D7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230D-1B9A-4706-AACC-04E49048C6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75983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CAFD-4C82-4C1F-BCA2-176011D68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D0289-2ABD-49B3-B13C-B368B6C181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18228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3" y="218440"/>
            <a:ext cx="3700330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436" y="218443"/>
            <a:ext cx="6287631" cy="46824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2373" y="1148083"/>
            <a:ext cx="3700330" cy="375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CAFD-4C82-4C1F-BCA2-176011D68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D0289-2ABD-49B3-B13C-B368B6C181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7699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577" y="3840480"/>
            <a:ext cx="6748463" cy="4533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4577" y="490220"/>
            <a:ext cx="6748463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4577" y="4293870"/>
            <a:ext cx="6748463" cy="6438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CAFD-4C82-4C1F-BCA2-176011D68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D0289-2ABD-49B3-B13C-B368B6C181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9896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CAFD-4C82-4C1F-BCA2-176011D68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D0289-2ABD-49B3-B13C-B368B6C181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39714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54392" y="219713"/>
            <a:ext cx="2530674" cy="46812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372" y="219713"/>
            <a:ext cx="7404563" cy="46812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CAFD-4C82-4C1F-BCA2-176011D68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D0289-2ABD-49B3-B13C-B368B6C181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42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28" y="292102"/>
            <a:ext cx="9700915" cy="106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729" y="1344930"/>
            <a:ext cx="4758193" cy="6591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729" y="2004060"/>
            <a:ext cx="4758193" cy="294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94016" y="1344930"/>
            <a:ext cx="4781626" cy="6591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94016" y="2004060"/>
            <a:ext cx="4781626" cy="294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B537-BC2A-4AD3-8BBE-FE3F20561D7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230D-1B9A-4706-AACC-04E49048C6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837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B537-BC2A-4AD3-8BBE-FE3F20561D7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230D-1B9A-4706-AACC-04E49048C6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692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B537-BC2A-4AD3-8BBE-FE3F20561D7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230D-1B9A-4706-AACC-04E49048C6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609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27" y="365760"/>
            <a:ext cx="3627591" cy="12801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1627" y="789942"/>
            <a:ext cx="5694015" cy="3898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4727" y="1645920"/>
            <a:ext cx="3627591" cy="30492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B537-BC2A-4AD3-8BBE-FE3F20561D7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230D-1B9A-4706-AACC-04E49048C6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41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27" y="365760"/>
            <a:ext cx="3627591" cy="12801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1627" y="789942"/>
            <a:ext cx="5694015" cy="3898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4727" y="1645920"/>
            <a:ext cx="3627591" cy="30492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B537-BC2A-4AD3-8BBE-FE3F20561D7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230D-1B9A-4706-AACC-04E49048C6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750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3262" y="292102"/>
            <a:ext cx="9700915" cy="106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262" y="1460500"/>
            <a:ext cx="9700915" cy="3481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3261" y="5085082"/>
            <a:ext cx="2530674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BB537-BC2A-4AD3-8BBE-FE3F20561D7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5715" y="5085082"/>
            <a:ext cx="379601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3503" y="5085082"/>
            <a:ext cx="2530674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C230D-1B9A-4706-AACC-04E49048C6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006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3262" y="292104"/>
            <a:ext cx="9700915" cy="106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262" y="1460500"/>
            <a:ext cx="9700915" cy="3481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3261" y="5085084"/>
            <a:ext cx="2530674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2C5CD-A86F-4B17-8EC8-B40B538F08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5715" y="5085084"/>
            <a:ext cx="379601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3503" y="5085084"/>
            <a:ext cx="2530674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0FF52-1B80-4996-92F7-09B3D34E8F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69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2372" y="219710"/>
            <a:ext cx="1012269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372" y="1280163"/>
            <a:ext cx="10122694" cy="36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372" y="5085083"/>
            <a:ext cx="2624402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2875" y="5085083"/>
            <a:ext cx="3561689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0664" y="5085083"/>
            <a:ext cx="2624402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7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2372" y="219710"/>
            <a:ext cx="1012269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372" y="1280163"/>
            <a:ext cx="10122694" cy="36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372" y="5085083"/>
            <a:ext cx="2624402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ECAFD-4C82-4C1F-BCA2-176011D68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2875" y="5085083"/>
            <a:ext cx="3561689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0664" y="5085083"/>
            <a:ext cx="2624402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D0289-2ABD-49B3-B13C-B368B6C181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75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1875" y="1517226"/>
            <a:ext cx="5748691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ক্লাসে সবাইকে স্বাগতম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84C29752-7F56-45F5-B7F0-68A6DC7E3819}"/>
              </a:ext>
            </a:extLst>
          </p:cNvPr>
          <p:cNvGrpSpPr/>
          <p:nvPr/>
        </p:nvGrpSpPr>
        <p:grpSpPr>
          <a:xfrm>
            <a:off x="-1" y="0"/>
            <a:ext cx="11247439" cy="5486400"/>
            <a:chOff x="76200" y="0"/>
            <a:chExt cx="9067800" cy="6858000"/>
          </a:xfrm>
        </p:grpSpPr>
        <p:sp>
          <p:nvSpPr>
            <p:cNvPr id="5" name="Rectangle 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148832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854" y="1036320"/>
            <a:ext cx="86120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GB" sz="96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1682" y="2560320"/>
            <a:ext cx="9637283" cy="1551194"/>
          </a:xfrm>
          <a:prstGeom prst="rect">
            <a:avLst/>
          </a:prstGeom>
          <a:blipFill rotWithShape="1">
            <a:blip r:embed="rId2"/>
            <a:stretch>
              <a:fillRect l="-1022" t="-2830" r="-192" b="-6289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4" name="Picture 3" descr="G 3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386" y="767646"/>
            <a:ext cx="11164123" cy="429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19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1499659" y="1097280"/>
            <a:ext cx="2624402" cy="2804160"/>
          </a:xfrm>
          <a:prstGeom prst="ellipse">
            <a:avLst/>
          </a:prstGeom>
          <a:solidFill>
            <a:srgbClr val="00FF00"/>
          </a:solidFill>
          <a:ln w="57150">
            <a:solidFill>
              <a:srgbClr val="CC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9" name="Oval 4"/>
          <p:cNvSpPr>
            <a:spLocks noChangeArrowheads="1"/>
          </p:cNvSpPr>
          <p:nvPr/>
        </p:nvSpPr>
        <p:spPr bwMode="auto">
          <a:xfrm>
            <a:off x="6748463" y="1097280"/>
            <a:ext cx="2624402" cy="2804160"/>
          </a:xfrm>
          <a:prstGeom prst="ellipse">
            <a:avLst/>
          </a:prstGeom>
          <a:solidFill>
            <a:srgbClr val="66CCFF"/>
          </a:solidFill>
          <a:ln w="57150">
            <a:solidFill>
              <a:srgbClr val="CC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2530675" y="1402080"/>
            <a:ext cx="4686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2530675" y="1828801"/>
            <a:ext cx="4686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530675" y="2255521"/>
            <a:ext cx="4686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2530675" y="2743201"/>
            <a:ext cx="4686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107" name="Text Box 13"/>
          <p:cNvSpPr txBox="1">
            <a:spLocks noChangeArrowheads="1"/>
          </p:cNvSpPr>
          <p:nvPr/>
        </p:nvSpPr>
        <p:spPr bwMode="auto">
          <a:xfrm>
            <a:off x="7779478" y="1343378"/>
            <a:ext cx="4686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09" name="Text Box 15"/>
          <p:cNvSpPr txBox="1">
            <a:spLocks noChangeArrowheads="1"/>
          </p:cNvSpPr>
          <p:nvPr/>
        </p:nvSpPr>
        <p:spPr bwMode="auto">
          <a:xfrm>
            <a:off x="7826342" y="2880361"/>
            <a:ext cx="4686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110" name="Text Box 16"/>
          <p:cNvSpPr txBox="1">
            <a:spLocks noChangeArrowheads="1"/>
          </p:cNvSpPr>
          <p:nvPr/>
        </p:nvSpPr>
        <p:spPr bwMode="auto">
          <a:xfrm>
            <a:off x="7779478" y="2438401"/>
            <a:ext cx="4686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111" name="Text Box 17"/>
          <p:cNvSpPr txBox="1">
            <a:spLocks noChangeArrowheads="1"/>
          </p:cNvSpPr>
          <p:nvPr/>
        </p:nvSpPr>
        <p:spPr bwMode="auto">
          <a:xfrm>
            <a:off x="7685749" y="1828801"/>
            <a:ext cx="4686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2999317" y="1493520"/>
            <a:ext cx="4686433" cy="0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>
            <a:off x="2905588" y="2499361"/>
            <a:ext cx="4780161" cy="136037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 flipV="1">
            <a:off x="2999318" y="2011679"/>
            <a:ext cx="4780161" cy="0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2833564" y="3017520"/>
            <a:ext cx="4852185" cy="91440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Block Arc 22"/>
          <p:cNvSpPr/>
          <p:nvPr/>
        </p:nvSpPr>
        <p:spPr>
          <a:xfrm>
            <a:off x="2833566" y="1036320"/>
            <a:ext cx="4945913" cy="60960"/>
          </a:xfrm>
          <a:prstGeom prst="blockArc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0112" y="609603"/>
            <a:ext cx="1312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ফাংশন</a:t>
            </a:r>
            <a:endParaRPr lang="en-GB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2921" y="4023360"/>
            <a:ext cx="984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7521726" y="4023360"/>
            <a:ext cx="984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843558" y="4450081"/>
            <a:ext cx="845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X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 একটি মানের জন্য 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y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 মাত্র একটি মান পাওয়া যায় এবং 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x </a:t>
            </a:r>
            <a:r>
              <a:rPr lang="as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y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 সম্পর্ক তৈরি হয়েছে 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y = 2x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দ্বারা।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G 2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16" y="352216"/>
            <a:ext cx="11018323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697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5" grpId="0" animBg="1"/>
      <p:bldP spid="4116" grpId="0" animBg="1"/>
      <p:bldP spid="4117" grpId="0" animBg="1"/>
      <p:bldP spid="4118" grpId="0" animBg="1"/>
      <p:bldP spid="2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5687" y="2307453"/>
            <a:ext cx="8341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দুইটি চলক </a:t>
            </a:r>
            <a:r>
              <a:rPr lang="en-GB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x </a:t>
            </a:r>
            <a:r>
              <a:rPr lang="as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GB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y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এমনভাবে সম্পর্কযুক্ত যেন </a:t>
            </a:r>
            <a:r>
              <a:rPr lang="en-GB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x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 যেকোনো একটি মানের জন্য </a:t>
            </a:r>
            <a:r>
              <a:rPr lang="en-GB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y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 একটি মাত্র মান পাওয়া যায়, তবে </a:t>
            </a:r>
            <a:r>
              <a:rPr lang="en-GB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y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  </a:t>
            </a:r>
            <a:r>
              <a:rPr lang="en-GB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x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 ফাংশন বলা হয়।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1543" y="3289585"/>
            <a:ext cx="8341850" cy="369332"/>
          </a:xfrm>
          <a:prstGeom prst="rect">
            <a:avLst/>
          </a:prstGeom>
          <a:blipFill rotWithShape="1">
            <a:blip r:embed="rId2"/>
            <a:stretch>
              <a:fillRect l="-1011" t="-9333" b="-32000"/>
            </a:stretch>
          </a:blipFill>
        </p:spPr>
        <p:txBody>
          <a:bodyPr/>
          <a:lstStyle/>
          <a:p>
            <a:r>
              <a:rPr lang="en-US">
                <a:noFill/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29922" y="708943"/>
            <a:ext cx="2101687" cy="478798"/>
          </a:xfrm>
          <a:prstGeom prst="rect">
            <a:avLst/>
          </a:prstGeom>
          <a:blipFill rotWithShape="1">
            <a:blip r:embed="rId3"/>
            <a:stretch>
              <a:fillRect t="-13131" r="-9893" b="-33333"/>
            </a:stretch>
          </a:blipFill>
        </p:spPr>
        <p:txBody>
          <a:bodyPr/>
          <a:lstStyle/>
          <a:p>
            <a:pPr algn="ctr"/>
            <a:r>
              <a:rPr lang="en-US">
                <a:noFill/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pic>
        <p:nvPicPr>
          <p:cNvPr id="5" name="Picture 4" descr="G 3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34809"/>
            <a:ext cx="10997495" cy="495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214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 noRot="1" noChangeAspect="1" noMove="1" noResize="1" noEditPoints="1" noAdjustHandles="1" noChangeArrowheads="1" noChangeShapeType="1" noTextEdit="1"/>
          </p:cNvSpPr>
          <p:nvPr>
            <p:ph type="subTitle" idx="1"/>
          </p:nvPr>
        </p:nvSpPr>
        <p:spPr>
          <a:xfrm>
            <a:off x="0" y="930371"/>
            <a:ext cx="11247438" cy="4470234"/>
          </a:xfrm>
          <a:blipFill rotWithShape="1">
            <a:blip r:embed="rId2"/>
            <a:stretch>
              <a:fillRect l="-2100" t="-2074" b="-4585"/>
            </a:stretch>
          </a:blipFill>
        </p:spPr>
        <p:txBody>
          <a:bodyPr/>
          <a:lstStyle/>
          <a:p>
            <a:r>
              <a:rPr lang="en-US">
                <a:noFill/>
                <a:latin typeface="NikoshBAN" pitchFamily="2" charset="0"/>
                <a:cs typeface="NikoshBAN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41354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5930" y="478651"/>
            <a:ext cx="8435579" cy="656844"/>
          </a:xfrm>
          <a:solidFill>
            <a:srgbClr val="FFFF00"/>
          </a:solidFill>
        </p:spPr>
        <p:txBody>
          <a:bodyPr>
            <a:prstTxWarp prst="textWave1">
              <a:avLst/>
            </a:prstTxWarp>
            <a:normAutofit fontScale="90000"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36477" y="2291853"/>
                <a:ext cx="11586949" cy="1655762"/>
              </a:xfrm>
            </p:spPr>
            <p:txBody>
              <a:bodyPr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bn-BD" sz="28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sz="2800" i="1">
                              <a:latin typeface="Cambria Math"/>
                            </a:rPr>
                            <m:t>6</m:t>
                          </m:r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bn-BD" sz="28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+</m:t>
                      </m:r>
                      <m:r>
                        <a:rPr lang="bn-BD" sz="2800" i="1">
                          <a:latin typeface="Cambria Math"/>
                        </a:rPr>
                        <m:t>11</m:t>
                      </m:r>
                      <m:r>
                        <a:rPr lang="bn-BD" sz="2800" i="1">
                          <a:latin typeface="Cambria Math"/>
                        </a:rPr>
                        <m:t>𝑥</m:t>
                      </m:r>
                      <m:r>
                        <a:rPr lang="bn-BD" sz="2800" i="1">
                          <a:latin typeface="Cambria Math"/>
                        </a:rPr>
                        <m:t>−</m:t>
                      </m:r>
                      <m:r>
                        <a:rPr lang="bn-BD" sz="2800" i="1">
                          <a:latin typeface="Cambria Math"/>
                        </a:rPr>
                        <m:t>6</m:t>
                      </m:r>
                      <m:r>
                        <m:rPr>
                          <m:nor/>
                        </m:rPr>
                        <a:rPr lang="en-GB" sz="2800" dirty="0">
                          <a:latin typeface="SolaimanLipi" pitchFamily="65" charset="0"/>
                          <a:cs typeface="SolaimanLipi" pitchFamily="65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2800" dirty="0">
                          <a:latin typeface="SolaimanLipi" pitchFamily="65" charset="0"/>
                          <a:cs typeface="SolaimanLipi" pitchFamily="65" charset="0"/>
                        </a:rPr>
                        <m:t>হলে</m:t>
                      </m:r>
                      <m:r>
                        <m:rPr>
                          <m:nor/>
                        </m:rPr>
                        <a:rPr lang="bn-BD" sz="2800" dirty="0">
                          <a:latin typeface="SolaimanLipi" pitchFamily="65" charset="0"/>
                          <a:cs typeface="SolaimanLipi" pitchFamily="65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GB" sz="2800" dirty="0">
                          <a:cs typeface="SolaimanLipi" pitchFamily="65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GB" sz="2800" dirty="0">
                          <a:latin typeface="SolaimanLipi" pitchFamily="65" charset="0"/>
                          <a:cs typeface="SolaimanLipi" pitchFamily="65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2800" dirty="0">
                          <a:latin typeface="SolaimanLipi" pitchFamily="65" charset="0"/>
                          <a:cs typeface="SolaimanLipi" pitchFamily="65" charset="0"/>
                        </a:rPr>
                        <m:t>এর কোন মানের জন্য </m:t>
                      </m:r>
                      <m:r>
                        <m:rPr>
                          <m:nor/>
                        </m:rPr>
                        <a:rPr lang="en-GB" sz="2800" dirty="0">
                          <a:cs typeface="SolaimanLipi" pitchFamily="65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GB" sz="2800" dirty="0">
                          <a:cs typeface="SolaimanLipi" pitchFamily="65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en-GB" sz="2800" dirty="0">
                          <a:cs typeface="SolaimanLipi" pitchFamily="65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GB" sz="2800" dirty="0">
                          <a:cs typeface="SolaimanLipi" pitchFamily="65" charset="0"/>
                        </a:rPr>
                        <m:t>) = </m:t>
                      </m:r>
                      <m:r>
                        <m:rPr>
                          <m:nor/>
                        </m:rPr>
                        <a:rPr lang="en-GB" sz="2800" dirty="0">
                          <a:cs typeface="SolaimanLipi" pitchFamily="65" charset="0"/>
                        </a:rPr>
                        <m:t>0 </m:t>
                      </m:r>
                      <m:r>
                        <m:rPr>
                          <m:nor/>
                        </m:rPr>
                        <a:rPr lang="bn-BD" sz="2800" dirty="0">
                          <a:latin typeface="SolaimanLipi" pitchFamily="65" charset="0"/>
                          <a:cs typeface="SolaimanLipi" pitchFamily="65" charset="0"/>
                        </a:rPr>
                        <m:t>হবে</m:t>
                      </m:r>
                      <m:r>
                        <m:rPr>
                          <m:nor/>
                        </m:rPr>
                        <a:rPr lang="bn-BD" sz="2800" dirty="0">
                          <a:latin typeface="SolaimanLipi" pitchFamily="65" charset="0"/>
                          <a:cs typeface="SolaimanLipi" pitchFamily="65" charset="0"/>
                        </a:rPr>
                        <m:t>? </m:t>
                      </m:r>
                    </m:oMath>
                  </m:oMathPara>
                </a14:m>
                <a:endParaRPr lang="en-US" sz="2800" dirty="0">
                  <a:latin typeface="SolaimanLipi" pitchFamily="65" charset="0"/>
                  <a:cs typeface="SolaimanLipi" pitchFamily="65" charset="0"/>
                  <a:sym typeface="Symbol"/>
                </a:endParaRP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25906" y="1833482"/>
                <a:ext cx="10689263" cy="1324610"/>
              </a:xfrm>
              <a:blipFill rotWithShape="1">
                <a:blip r:embed="rId2"/>
                <a:stretch>
                  <a:fillRect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76016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2732" y="174694"/>
            <a:ext cx="9966479" cy="4404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8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bn-BD" sz="3600" dirty="0">
                <a:solidFill>
                  <a:schemeClr val="bg2">
                    <a:lumMod val="25000"/>
                  </a:schemeClr>
                </a:solidFill>
                <a:latin typeface="SolaimanLipi" pitchFamily="65" charset="0"/>
                <a:cs typeface="SolaimanLipi" pitchFamily="65" charset="0"/>
              </a:rPr>
              <a:t>অন্বয় কাকে বলে?</a:t>
            </a:r>
          </a:p>
          <a:p>
            <a:endParaRPr lang="bn-BD" sz="3600" dirty="0">
              <a:solidFill>
                <a:schemeClr val="bg2">
                  <a:lumMod val="25000"/>
                </a:schemeClr>
              </a:solidFill>
              <a:latin typeface="SolaimanLipi" pitchFamily="65" charset="0"/>
              <a:cs typeface="SolaimanLipi" pitchFamily="65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bn-BD" sz="3600" dirty="0">
                <a:solidFill>
                  <a:schemeClr val="bg2">
                    <a:lumMod val="25000"/>
                  </a:schemeClr>
                </a:solidFill>
                <a:latin typeface="SolaimanLipi" pitchFamily="65" charset="0"/>
                <a:cs typeface="SolaimanLipi" pitchFamily="65" charset="0"/>
              </a:rPr>
              <a:t>ফাংশন কাকে বলে?</a:t>
            </a:r>
          </a:p>
          <a:p>
            <a:endParaRPr lang="bn-BD" sz="3600" dirty="0">
              <a:solidFill>
                <a:schemeClr val="bg2">
                  <a:lumMod val="25000"/>
                </a:schemeClr>
              </a:solidFill>
              <a:latin typeface="SolaimanLipi" pitchFamily="65" charset="0"/>
              <a:cs typeface="SolaimanLipi" pitchFamily="65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bn-BD" sz="3600" dirty="0">
                <a:solidFill>
                  <a:schemeClr val="bg2">
                    <a:lumMod val="25000"/>
                  </a:schemeClr>
                </a:solidFill>
                <a:latin typeface="SolaimanLipi" pitchFamily="65" charset="0"/>
                <a:cs typeface="SolaimanLipi" pitchFamily="65" charset="0"/>
              </a:rPr>
              <a:t>অন্বয় ও ফাংশনের মধ্যে কোন </a:t>
            </a:r>
            <a:r>
              <a:rPr lang="bn-BD" sz="3600" dirty="0" smtClean="0">
                <a:solidFill>
                  <a:schemeClr val="bg2">
                    <a:lumMod val="25000"/>
                  </a:schemeClr>
                </a:solidFill>
                <a:latin typeface="SolaimanLipi" pitchFamily="65" charset="0"/>
                <a:cs typeface="SolaimanLipi" pitchFamily="65" charset="0"/>
              </a:rPr>
              <a:t>সম্পর্ক </a:t>
            </a:r>
            <a:r>
              <a:rPr lang="bn-BD" sz="3600" dirty="0">
                <a:solidFill>
                  <a:schemeClr val="bg2">
                    <a:lumMod val="25000"/>
                  </a:schemeClr>
                </a:solidFill>
                <a:latin typeface="SolaimanLipi" pitchFamily="65" charset="0"/>
                <a:cs typeface="SolaimanLipi" pitchFamily="65" charset="0"/>
              </a:rPr>
              <a:t>আছে কী? 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79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5930" y="439326"/>
            <a:ext cx="8435579" cy="696168"/>
          </a:xfrm>
          <a:solidFill>
            <a:srgbClr val="FFFF00"/>
          </a:solidFill>
        </p:spPr>
        <p:txBody>
          <a:bodyPr>
            <a:prstTxWarp prst="textWave1">
              <a:avLst/>
            </a:prstTxWarp>
            <a:normAutofit fontScale="90000"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06" y="1833482"/>
            <a:ext cx="10689263" cy="1324610"/>
          </a:xfrm>
          <a:solidFill>
            <a:srgbClr val="FFFF00"/>
          </a:solidFill>
        </p:spPr>
        <p:txBody>
          <a:bodyPr>
            <a:normAutofit fontScale="32500" lnSpcReduction="20000"/>
          </a:bodyPr>
          <a:lstStyle/>
          <a:p>
            <a:pPr algn="just"/>
            <a:r>
              <a:rPr lang="bn-BD" sz="5400" dirty="0">
                <a:latin typeface="SolaimanLipi" pitchFamily="65" charset="0"/>
                <a:cs typeface="SolaimanLipi" pitchFamily="65" charset="0"/>
              </a:rPr>
              <a:t>১। যদি </a:t>
            </a:r>
            <a:r>
              <a:rPr lang="en-GB" sz="6600" dirty="0">
                <a:cs typeface="SolaimanLipi" pitchFamily="65" charset="0"/>
              </a:rPr>
              <a:t>C = {2, 5}, D = {4, 6} </a:t>
            </a:r>
            <a:r>
              <a:rPr lang="bn-BD" sz="5400" dirty="0">
                <a:latin typeface="SolaimanLipi" pitchFamily="65" charset="0"/>
                <a:cs typeface="SolaimanLipi" pitchFamily="65" charset="0"/>
              </a:rPr>
              <a:t>এবং </a:t>
            </a:r>
            <a:r>
              <a:rPr lang="en-GB" sz="6600" dirty="0">
                <a:cs typeface="SolaimanLipi" pitchFamily="65" charset="0"/>
              </a:rPr>
              <a:t>C</a:t>
            </a:r>
            <a:r>
              <a:rPr lang="en-GB" sz="5400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5400" dirty="0">
                <a:latin typeface="SolaimanLipi" pitchFamily="65" charset="0"/>
                <a:cs typeface="SolaimanLipi" pitchFamily="65" charset="0"/>
              </a:rPr>
              <a:t>ও </a:t>
            </a:r>
            <a:r>
              <a:rPr lang="en-GB" sz="6600" dirty="0">
                <a:cs typeface="SolaimanLipi" pitchFamily="65" charset="0"/>
              </a:rPr>
              <a:t>D</a:t>
            </a:r>
            <a:r>
              <a:rPr lang="bn-BD" sz="5400" dirty="0">
                <a:latin typeface="SolaimanLipi" pitchFamily="65" charset="0"/>
                <a:cs typeface="SolaimanLipi" pitchFamily="65" charset="0"/>
              </a:rPr>
              <a:t> এর উপাদানগুলোর মধ্যে </a:t>
            </a:r>
            <a:r>
              <a:rPr lang="en-GB" sz="6600" dirty="0">
                <a:cs typeface="SolaimanLipi" pitchFamily="65" charset="0"/>
              </a:rPr>
              <a:t>x + 1 &lt; y </a:t>
            </a:r>
            <a:r>
              <a:rPr lang="bn-BD" sz="5400" dirty="0">
                <a:latin typeface="SolaimanLipi" pitchFamily="65" charset="0"/>
                <a:cs typeface="SolaimanLipi" pitchFamily="65" charset="0"/>
              </a:rPr>
              <a:t>সম্পর্কটি বিবেচনায় থাকে, তবে অন্বয়টি বর্ণনা কর। </a:t>
            </a:r>
          </a:p>
          <a:p>
            <a:pPr algn="just"/>
            <a:endParaRPr lang="bn-BD" sz="5400" dirty="0">
              <a:latin typeface="SolaimanLipi" pitchFamily="65" charset="0"/>
              <a:cs typeface="SolaimanLipi" pitchFamily="65" charset="0"/>
            </a:endParaRPr>
          </a:p>
          <a:p>
            <a:pPr algn="just"/>
            <a:r>
              <a:rPr lang="bn-BD" sz="5400" dirty="0">
                <a:latin typeface="SolaimanLipi" pitchFamily="65" charset="0"/>
                <a:cs typeface="SolaimanLipi" pitchFamily="65" charset="0"/>
              </a:rPr>
              <a:t>২। </a:t>
            </a:r>
            <a:r>
              <a:rPr lang="en-GB" sz="6600" dirty="0" smtClean="0">
                <a:cs typeface="SolaimanLipi" pitchFamily="65" charset="0"/>
              </a:rPr>
              <a:t>f(</a:t>
            </a:r>
            <a:r>
              <a:rPr lang="bn-BD" sz="6600" dirty="0" smtClean="0">
                <a:cs typeface="SolaimanLipi" pitchFamily="65" charset="0"/>
              </a:rPr>
              <a:t>y</a:t>
            </a:r>
            <a:r>
              <a:rPr lang="en-GB" sz="6600" dirty="0" smtClean="0">
                <a:cs typeface="SolaimanLipi" pitchFamily="65" charset="0"/>
              </a:rPr>
              <a:t>) </a:t>
            </a:r>
            <a:r>
              <a:rPr lang="en-GB" sz="6600" dirty="0">
                <a:cs typeface="SolaimanLipi" pitchFamily="65" charset="0"/>
              </a:rPr>
              <a:t>= </a:t>
            </a:r>
            <a:r>
              <a:rPr lang="bn-BD" sz="6600" dirty="0" smtClean="0">
                <a:cs typeface="SolaimanLipi" pitchFamily="65" charset="0"/>
              </a:rPr>
              <a:t>y</a:t>
            </a:r>
            <a:r>
              <a:rPr lang="en-GB" sz="6600" baseline="30000" dirty="0" smtClean="0">
                <a:cs typeface="SolaimanLipi" pitchFamily="65" charset="0"/>
              </a:rPr>
              <a:t>3</a:t>
            </a:r>
            <a:r>
              <a:rPr lang="en-GB" sz="6600" dirty="0" smtClean="0">
                <a:cs typeface="SolaimanLipi" pitchFamily="65" charset="0"/>
              </a:rPr>
              <a:t> </a:t>
            </a:r>
            <a:r>
              <a:rPr lang="bn-BD" sz="6600" dirty="0">
                <a:cs typeface="SolaimanLipi" pitchFamily="65" charset="0"/>
              </a:rPr>
              <a:t>+</a:t>
            </a:r>
            <a:r>
              <a:rPr lang="en-GB" sz="6600" dirty="0" smtClean="0">
                <a:cs typeface="SolaimanLipi" pitchFamily="65" charset="0"/>
              </a:rPr>
              <a:t> </a:t>
            </a:r>
            <a:r>
              <a:rPr lang="bn-BD" sz="6600" dirty="0" smtClean="0">
                <a:cs typeface="SolaimanLipi" pitchFamily="65" charset="0"/>
              </a:rPr>
              <a:t>ky</a:t>
            </a:r>
            <a:r>
              <a:rPr lang="en-GB" sz="6600" baseline="30000" dirty="0" smtClean="0">
                <a:cs typeface="SolaimanLipi" pitchFamily="65" charset="0"/>
              </a:rPr>
              <a:t>2</a:t>
            </a:r>
            <a:r>
              <a:rPr lang="en-GB" sz="6600" dirty="0" smtClean="0">
                <a:cs typeface="SolaimanLipi" pitchFamily="65" charset="0"/>
              </a:rPr>
              <a:t> </a:t>
            </a:r>
            <a:r>
              <a:rPr lang="en-GB" sz="6600" dirty="0">
                <a:cs typeface="SolaimanLipi" pitchFamily="65" charset="0"/>
              </a:rPr>
              <a:t>+ </a:t>
            </a:r>
            <a:r>
              <a:rPr lang="bn-BD" sz="6600" dirty="0" smtClean="0">
                <a:cs typeface="SolaimanLipi" pitchFamily="65" charset="0"/>
              </a:rPr>
              <a:t>4</a:t>
            </a:r>
            <a:r>
              <a:rPr lang="bn-BD" sz="6600" dirty="0">
                <a:cs typeface="SolaimanLipi" pitchFamily="65" charset="0"/>
              </a:rPr>
              <a:t>y</a:t>
            </a:r>
            <a:r>
              <a:rPr lang="en-GB" sz="6600" dirty="0" smtClean="0">
                <a:cs typeface="SolaimanLipi" pitchFamily="65" charset="0"/>
              </a:rPr>
              <a:t> </a:t>
            </a:r>
            <a:r>
              <a:rPr lang="en-GB" sz="6600" dirty="0">
                <a:cs typeface="SolaimanLipi" pitchFamily="65" charset="0"/>
              </a:rPr>
              <a:t>- </a:t>
            </a:r>
            <a:r>
              <a:rPr lang="bn-BD" sz="6600" dirty="0" smtClean="0">
                <a:cs typeface="SolaimanLipi" pitchFamily="65" charset="0"/>
              </a:rPr>
              <a:t>8</a:t>
            </a:r>
            <a:r>
              <a:rPr lang="en-GB" sz="6600" dirty="0" smtClean="0">
                <a:cs typeface="SolaimanLipi" pitchFamily="65" charset="0"/>
              </a:rPr>
              <a:t> </a:t>
            </a:r>
            <a:r>
              <a:rPr lang="bn-BD" sz="5400" dirty="0">
                <a:latin typeface="SolaimanLipi" pitchFamily="65" charset="0"/>
                <a:cs typeface="SolaimanLipi" pitchFamily="65" charset="0"/>
              </a:rPr>
              <a:t>হলে, </a:t>
            </a:r>
            <a:r>
              <a:rPr lang="bn-BD" sz="6600" dirty="0">
                <a:cs typeface="SolaimanLipi" pitchFamily="65" charset="0"/>
              </a:rPr>
              <a:t>y</a:t>
            </a:r>
            <a:r>
              <a:rPr lang="en-GB" sz="5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5400" dirty="0">
                <a:latin typeface="SolaimanLipi" pitchFamily="65" charset="0"/>
                <a:cs typeface="SolaimanLipi" pitchFamily="65" charset="0"/>
              </a:rPr>
              <a:t>এর কোন মানের জন্য </a:t>
            </a:r>
            <a:r>
              <a:rPr lang="en-GB" sz="6600" dirty="0" smtClean="0">
                <a:cs typeface="SolaimanLipi" pitchFamily="65" charset="0"/>
              </a:rPr>
              <a:t>f(</a:t>
            </a:r>
            <a:r>
              <a:rPr lang="bn-BD" sz="6600" dirty="0" smtClean="0">
                <a:cs typeface="SolaimanLipi" pitchFamily="65" charset="0"/>
              </a:rPr>
              <a:t>-2</a:t>
            </a:r>
            <a:r>
              <a:rPr lang="en-GB" sz="6600" dirty="0" smtClean="0">
                <a:cs typeface="SolaimanLipi" pitchFamily="65" charset="0"/>
              </a:rPr>
              <a:t>) </a:t>
            </a:r>
            <a:r>
              <a:rPr lang="en-GB" sz="6600" dirty="0">
                <a:cs typeface="SolaimanLipi" pitchFamily="65" charset="0"/>
              </a:rPr>
              <a:t>= 0 </a:t>
            </a:r>
            <a:r>
              <a:rPr lang="bn-BD" sz="5400" dirty="0">
                <a:latin typeface="SolaimanLipi" pitchFamily="65" charset="0"/>
                <a:cs typeface="SolaimanLipi" pitchFamily="65" charset="0"/>
              </a:rPr>
              <a:t>হবে?</a:t>
            </a:r>
            <a:endParaRPr lang="en-GB" sz="5400" dirty="0"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190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02880" y="313612"/>
            <a:ext cx="9467629" cy="4825090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u="sng" dirty="0" err="1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u="sng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7200" b="1" u="sng" dirty="0" err="1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7200" b="1" u="sng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u="sng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2ee9b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851" y="2851434"/>
            <a:ext cx="1318059" cy="2095500"/>
          </a:xfrm>
          <a:prstGeom prst="rect">
            <a:avLst/>
          </a:prstGeom>
        </p:spPr>
      </p:pic>
      <p:pic>
        <p:nvPicPr>
          <p:cNvPr id="5" name="Picture 4" descr="2ee9b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3" y="2995932"/>
            <a:ext cx="1318059" cy="2095500"/>
          </a:xfrm>
          <a:prstGeom prst="rect">
            <a:avLst/>
          </a:prstGeom>
        </p:spPr>
      </p:pic>
      <p:pic>
        <p:nvPicPr>
          <p:cNvPr id="6" name="Picture 5" descr="2ee9b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9380" y="349816"/>
            <a:ext cx="1318059" cy="2095500"/>
          </a:xfrm>
          <a:prstGeom prst="rect">
            <a:avLst/>
          </a:prstGeom>
        </p:spPr>
      </p:pic>
      <p:pic>
        <p:nvPicPr>
          <p:cNvPr id="7" name="Picture 6" descr="2ee9b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"/>
            <a:ext cx="1318059" cy="2095500"/>
          </a:xfrm>
          <a:prstGeom prst="rect">
            <a:avLst/>
          </a:prstGeom>
        </p:spPr>
      </p:pic>
      <p:pic>
        <p:nvPicPr>
          <p:cNvPr id="8" name="Picture 7" descr="2ee9b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509" y="-2646115"/>
            <a:ext cx="1318059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06114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00"/>
                            </p:stCondLst>
                            <p:childTnLst>
                              <p:par>
                                <p:cTn id="20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 3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02" y="284480"/>
            <a:ext cx="10810037" cy="5201920"/>
          </a:xfrm>
          <a:prstGeom prst="rect">
            <a:avLst/>
          </a:prstGeom>
        </p:spPr>
      </p:pic>
      <p:pic>
        <p:nvPicPr>
          <p:cNvPr id="9" name="Picture 8" descr="G 3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247438" cy="52019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36D30F0-F7DE-48CF-82A4-84F67252C4BA}"/>
              </a:ext>
            </a:extLst>
          </p:cNvPr>
          <p:cNvSpPr txBox="1"/>
          <p:nvPr/>
        </p:nvSpPr>
        <p:spPr>
          <a:xfrm>
            <a:off x="4415661" y="975363"/>
            <a:ext cx="3342989" cy="75405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2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100" i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7288" y="3106703"/>
            <a:ext cx="4603118" cy="1815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ওয়াহেদ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নুরপুর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নুরপুর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নাসিরনগর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ব্রাহ্মণবাড়িয়া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luete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935" y="2691272"/>
            <a:ext cx="4603117" cy="2393244"/>
          </a:xfrm>
          <a:prstGeom prst="rect">
            <a:avLst/>
          </a:prstGeom>
        </p:spPr>
      </p:pic>
      <p:pic>
        <p:nvPicPr>
          <p:cNvPr id="11" name="Picture 2" descr="C:\Users\Johirul\Desktop\1830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2822" y="853875"/>
            <a:ext cx="2057400" cy="20612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41594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1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1267" y="243840"/>
            <a:ext cx="5623719" cy="670560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prstTxWarp prst="textWave1">
              <a:avLst/>
            </a:prstTxWarp>
            <a:normAutofit fontScale="90000"/>
          </a:bodyPr>
          <a:lstStyle/>
          <a:p>
            <a:r>
              <a:rPr lang="bn-IN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896" y="1402080"/>
            <a:ext cx="6889056" cy="347472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শ্রেণিঃ নবম</a:t>
            </a:r>
          </a:p>
          <a:p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বিষয়ঃ গণিত </a:t>
            </a:r>
          </a:p>
          <a:p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অধ্যায়ঃ ২ য়</a:t>
            </a:r>
          </a:p>
          <a:p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মিনিট </a:t>
            </a:r>
            <a:endParaRPr lang="bn-BD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5277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Photo\Mehdi\UsU-01925048253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545" y="853084"/>
            <a:ext cx="4103231" cy="443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Photo\Birds\Uzzal computer-01925048253 (5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7677" y="814827"/>
            <a:ext cx="5217562" cy="455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 3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43840"/>
            <a:ext cx="11091224" cy="524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26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941" y="735113"/>
            <a:ext cx="8078656" cy="1074121"/>
          </a:xfrm>
        </p:spPr>
        <p:txBody>
          <a:bodyPr>
            <a:noAutofit/>
          </a:bodyPr>
          <a:lstStyle/>
          <a:p>
            <a:pPr algn="ctr"/>
            <a:r>
              <a:rPr lang="bn-BD" sz="96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96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 3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247438" cy="48587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4724" y="1928942"/>
            <a:ext cx="3667896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অন্বয়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76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1861" y="677337"/>
            <a:ext cx="5405018" cy="1228231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5557" y="2429369"/>
            <a:ext cx="7947376" cy="177687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–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১।অন্বয়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কী তা বলতে 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২।অন্বয়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ও ফাংশনের মধ্যে পার্থক্য নির্ণয় করতে 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৩।অন্বয়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ও ফাংশন সম্পর্কিত সমস্যার সমাধান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79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99548" y="1074705"/>
            <a:ext cx="2145344" cy="30096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থাইল্যান্ড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ভারত</a:t>
            </a: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বাংলাদেশ</a:t>
            </a: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470119" y="1029547"/>
            <a:ext cx="2329961" cy="30547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ব্যাংকক</a:t>
            </a:r>
          </a:p>
          <a:p>
            <a:pPr algn="ctr"/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নতুন দিল্লী</a:t>
            </a:r>
          </a:p>
          <a:p>
            <a:pPr algn="ctr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ঢাকা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685240" y="1706880"/>
            <a:ext cx="3561689" cy="127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685241" y="2313234"/>
            <a:ext cx="3440978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07156" y="2926081"/>
            <a:ext cx="3917858" cy="153529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ck Arc 7"/>
          <p:cNvSpPr/>
          <p:nvPr/>
        </p:nvSpPr>
        <p:spPr>
          <a:xfrm>
            <a:off x="2988905" y="397371"/>
            <a:ext cx="4353175" cy="1607538"/>
          </a:xfrm>
          <a:prstGeom prst="blockArc">
            <a:avLst>
              <a:gd name="adj1" fmla="val 10818739"/>
              <a:gd name="adj2" fmla="val 0"/>
              <a:gd name="adj3" fmla="val 25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5155076" y="670560"/>
            <a:ext cx="281186" cy="24384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3890" y="321377"/>
            <a:ext cx="112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SolaimanLipi" pitchFamily="65" charset="0"/>
                <a:cs typeface="SolaimanLipi" pitchFamily="65" charset="0"/>
              </a:rPr>
              <a:t>অন্বয়</a:t>
            </a:r>
            <a:endParaRPr lang="en-GB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37287" y="3707228"/>
            <a:ext cx="8716764" cy="1587974"/>
          </a:xfrm>
          <a:prstGeom prst="rect">
            <a:avLst/>
          </a:prstGeom>
          <a:blipFill rotWithShape="1">
            <a:blip r:embed="rId2"/>
            <a:stretch>
              <a:fillRect l="-710" b="-4601"/>
            </a:stretch>
          </a:blipFill>
        </p:spPr>
        <p:txBody>
          <a:bodyPr/>
          <a:lstStyle/>
          <a:p>
            <a:r>
              <a:rPr lang="en-US">
                <a:noFill/>
                <a:latin typeface="NikoshBAN" pitchFamily="2" charset="0"/>
                <a:cs typeface="NikoshBAN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30216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1524000" y="1371600"/>
                <a:ext cx="8737600" cy="433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BD" sz="4400" dirty="0">
                    <a:solidFill>
                      <a:srgbClr val="002060"/>
                    </a:solidFill>
                    <a:cs typeface="SolaimanLipi" pitchFamily="65" charset="0"/>
                  </a:rPr>
                  <a:t>অন্বয় বা </a:t>
                </a:r>
                <a:r>
                  <a:rPr lang="bn-BD" sz="4400" dirty="0" smtClean="0">
                    <a:solidFill>
                      <a:srgbClr val="002060"/>
                    </a:solidFill>
                    <a:cs typeface="SolaimanLipi" pitchFamily="65" charset="0"/>
                  </a:rPr>
                  <a:t>সম্পর্কঃ </a:t>
                </a:r>
                <a:endParaRPr lang="bn-BD" sz="4400" dirty="0">
                  <a:solidFill>
                    <a:srgbClr val="002060"/>
                  </a:solidFill>
                  <a:cs typeface="SolaimanLipi" pitchFamily="65" charset="0"/>
                </a:endParaRPr>
              </a:p>
              <a:p>
                <a:pPr algn="just"/>
                <a:endParaRPr lang="bn-BD" sz="3600" dirty="0" smtClean="0">
                  <a:latin typeface="SolaimanLipi" pitchFamily="65" charset="0"/>
                  <a:cs typeface="SolaimanLipi" pitchFamily="65" charset="0"/>
                </a:endParaRPr>
              </a:p>
              <a:p>
                <a:pPr algn="just"/>
                <a:endParaRPr lang="bn-BD" sz="3600" dirty="0" smtClean="0">
                  <a:solidFill>
                    <a:srgbClr val="FF0000"/>
                  </a:solidFill>
                  <a:latin typeface="SolaimanLipi" pitchFamily="65" charset="0"/>
                  <a:cs typeface="SolaimanLipi" pitchFamily="65" charset="0"/>
                </a:endParaRPr>
              </a:p>
              <a:p>
                <a:pPr algn="just"/>
                <a:r>
                  <a:rPr lang="bn-BD" sz="3200" dirty="0" smtClean="0">
                    <a:solidFill>
                      <a:srgbClr val="FF0000"/>
                    </a:solidFill>
                    <a:latin typeface="SolaimanLipi" pitchFamily="65" charset="0"/>
                    <a:cs typeface="SolaimanLipi" pitchFamily="65" charset="0"/>
                  </a:rPr>
                  <a:t>যদি </a:t>
                </a:r>
                <a:r>
                  <a:rPr lang="en-GB" sz="3200" dirty="0" smtClean="0">
                    <a:solidFill>
                      <a:srgbClr val="FF0000"/>
                    </a:solidFill>
                    <a:cs typeface="SolaimanLipi" pitchFamily="65" charset="0"/>
                  </a:rPr>
                  <a:t>A </a:t>
                </a:r>
                <a:r>
                  <a:rPr lang="bn-BD" sz="3200" dirty="0" smtClean="0">
                    <a:solidFill>
                      <a:srgbClr val="FF0000"/>
                    </a:solidFill>
                    <a:latin typeface="SolaimanLipi"/>
                    <a:cs typeface="SolaimanLipi"/>
                  </a:rPr>
                  <a:t>ও</a:t>
                </a:r>
                <a:r>
                  <a:rPr lang="en-GB" sz="3200" dirty="0" smtClean="0">
                    <a:solidFill>
                      <a:srgbClr val="FF0000"/>
                    </a:solidFill>
                    <a:latin typeface="SolaimanLipi"/>
                    <a:cs typeface="SolaimanLipi"/>
                  </a:rPr>
                  <a:t> B </a:t>
                </a:r>
                <a:r>
                  <a:rPr lang="bn-BD" sz="3200" dirty="0" smtClean="0">
                    <a:solidFill>
                      <a:srgbClr val="FF0000"/>
                    </a:solidFill>
                    <a:latin typeface="SolaimanLipi"/>
                    <a:cs typeface="SolaimanLipi"/>
                  </a:rPr>
                  <a:t>দুটি সেট হয় তবে সেটদ্বয়ের কার্তেসীয় গুণজ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/>
                        <a:cs typeface="SolaimanLipi"/>
                      </a:rPr>
                      <m:t>𝐴</m:t>
                    </m:r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/>
                        <a:cs typeface="SolaimanLipi"/>
                      </a:rPr>
                      <m:t> ×</m:t>
                    </m:r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olaimanLipi"/>
                      </a:rPr>
                      <m:t>𝐵</m:t>
                    </m:r>
                  </m:oMath>
                </a14:m>
                <a:r>
                  <a:rPr lang="en-GB" sz="3200" dirty="0" smtClean="0">
                    <a:solidFill>
                      <a:srgbClr val="FF0000"/>
                    </a:solidFill>
                    <a:cs typeface="SolaimanLipi" pitchFamily="65" charset="0"/>
                  </a:rPr>
                  <a:t/>
                </a:r>
                <a:r>
                  <a:rPr lang="bn-BD" sz="3200" dirty="0" smtClean="0">
                    <a:solidFill>
                      <a:srgbClr val="FF0000"/>
                    </a:solidFill>
                    <a:cs typeface="SolaimanLipi" pitchFamily="65" charset="0"/>
                  </a:rPr>
                  <a:t>সেটের অন্তর্গত ক্রমজোড়গুলোর অশূন্য উপসেট </a:t>
                </a:r>
                <a:r>
                  <a:rPr lang="en-GB" sz="3200" dirty="0" smtClean="0">
                    <a:solidFill>
                      <a:srgbClr val="FF0000"/>
                    </a:solidFill>
                    <a:cs typeface="SolaimanLipi" pitchFamily="65" charset="0"/>
                  </a:rPr>
                  <a:t>R </a:t>
                </a:r>
                <a:r>
                  <a:rPr lang="bn-BD" sz="3200" dirty="0" smtClean="0">
                    <a:solidFill>
                      <a:srgbClr val="FF0000"/>
                    </a:solidFill>
                    <a:cs typeface="SolaimanLipi" pitchFamily="65" charset="0"/>
                  </a:rPr>
                  <a:t>কে </a:t>
                </a:r>
                <a:r>
                  <a:rPr lang="en-GB" sz="3200" dirty="0" smtClean="0">
                    <a:solidFill>
                      <a:srgbClr val="FF0000"/>
                    </a:solidFill>
                    <a:cs typeface="SolaimanLipi" pitchFamily="65" charset="0"/>
                  </a:rPr>
                  <a:t>A </a:t>
                </a:r>
                <a:r>
                  <a:rPr lang="bn-BD" sz="3200" dirty="0" smtClean="0">
                    <a:solidFill>
                      <a:srgbClr val="FF0000"/>
                    </a:solidFill>
                    <a:cs typeface="SolaimanLipi" pitchFamily="65" charset="0"/>
                  </a:rPr>
                  <a:t>হতে </a:t>
                </a:r>
                <a:r>
                  <a:rPr lang="en-GB" sz="3200" dirty="0" smtClean="0">
                    <a:solidFill>
                      <a:srgbClr val="FF0000"/>
                    </a:solidFill>
                    <a:cs typeface="SolaimanLipi" pitchFamily="65" charset="0"/>
                  </a:rPr>
                  <a:t>B </a:t>
                </a:r>
                <a:r>
                  <a:rPr lang="bn-BD" sz="3200" dirty="0" smtClean="0">
                    <a:solidFill>
                      <a:srgbClr val="FF0000"/>
                    </a:solidFill>
                    <a:cs typeface="SolaimanLipi" pitchFamily="65" charset="0"/>
                  </a:rPr>
                  <a:t>সেটের একটি অন্বয় বা সম্পর্ক বলা হয়।</a:t>
                </a:r>
              </a:p>
              <a:p>
                <a:pPr algn="just"/>
                <a:r>
                  <a:rPr lang="bn-BD" sz="3200" dirty="0" smtClean="0">
                    <a:solidFill>
                      <a:srgbClr val="FF0000"/>
                    </a:solidFill>
                    <a:latin typeface="SolaimanLipi" pitchFamily="65" charset="0"/>
                    <a:cs typeface="SolaimanLipi" pitchFamily="65" charset="0"/>
                  </a:rPr>
                  <a:t>এখানে </a:t>
                </a:r>
                <a:r>
                  <a:rPr lang="en-GB" sz="3200" dirty="0" smtClean="0">
                    <a:solidFill>
                      <a:srgbClr val="FF0000"/>
                    </a:solidFill>
                    <a:cs typeface="SolaimanLipi" pitchFamily="65" charset="0"/>
                  </a:rPr>
                  <a:t>R </a:t>
                </a:r>
                <a:r>
                  <a:rPr lang="bn-BD" sz="3200" dirty="0" smtClean="0">
                    <a:solidFill>
                      <a:srgbClr val="FF0000"/>
                    </a:solidFill>
                    <a:cs typeface="SolaimanLipi" pitchFamily="65" charset="0"/>
                  </a:rPr>
                  <a:t>সেট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FF0000"/>
                        </a:solidFill>
                        <a:latin typeface="Cambria Math"/>
                        <a:cs typeface="SolaimanLipi"/>
                      </a:rPr>
                      <m:t>𝐴</m:t>
                    </m:r>
                    <m:r>
                      <a:rPr lang="en-GB" sz="3200" i="1">
                        <a:solidFill>
                          <a:srgbClr val="FF0000"/>
                        </a:solidFill>
                        <a:latin typeface="Cambria Math"/>
                        <a:cs typeface="SolaimanLipi"/>
                      </a:rPr>
                      <m:t> ×</m:t>
                    </m:r>
                    <m:r>
                      <a:rPr lang="en-GB" sz="32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olaimanLipi"/>
                      </a:rPr>
                      <m:t>𝐵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cs typeface="SolaimanLipi" pitchFamily="65" charset="0"/>
                  </a:rPr>
                  <a:t/>
                </a:r>
                <a:r>
                  <a:rPr lang="bn-BD" sz="3200" dirty="0">
                    <a:solidFill>
                      <a:srgbClr val="FF0000"/>
                    </a:solidFill>
                    <a:cs typeface="SolaimanLipi" pitchFamily="65" charset="0"/>
                  </a:rPr>
                  <a:t>সেটের </a:t>
                </a:r>
                <a:r>
                  <a:rPr lang="bn-BD" sz="3200" dirty="0" smtClean="0">
                    <a:solidFill>
                      <a:srgbClr val="FF0000"/>
                    </a:solidFill>
                    <a:cs typeface="SolaimanLipi" pitchFamily="65" charset="0"/>
                  </a:rPr>
                  <a:t>একটি উপসেট অর্থাৎ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/>
                        <a:cs typeface="SolaimanLipi" pitchFamily="65" charset="0"/>
                      </a:rPr>
                      <m:t>𝑅</m:t>
                    </m:r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/>
                        <a:cs typeface="SolaimanLipi" pitchFamily="65" charset="0"/>
                        <a:sym typeface="Symbol"/>
                      </a:rPr>
                      <m:t></m:t>
                    </m:r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/>
                        <a:cs typeface="SolaimanLipi" pitchFamily="65" charset="0"/>
                      </a:rPr>
                      <m:t> </m:t>
                    </m:r>
                    <m:r>
                      <a:rPr lang="en-GB" sz="3200" i="1">
                        <a:solidFill>
                          <a:srgbClr val="FF0000"/>
                        </a:solidFill>
                        <a:latin typeface="Cambria Math"/>
                        <a:cs typeface="SolaimanLipi"/>
                      </a:rPr>
                      <m:t>𝐴</m:t>
                    </m:r>
                    <m:r>
                      <a:rPr lang="en-GB" sz="3200" i="1">
                        <a:solidFill>
                          <a:srgbClr val="FF0000"/>
                        </a:solidFill>
                        <a:latin typeface="Cambria Math"/>
                        <a:cs typeface="SolaimanLipi"/>
                      </a:rPr>
                      <m:t> ×</m:t>
                    </m:r>
                    <m:r>
                      <a:rPr lang="en-GB" sz="32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olaimanLipi"/>
                      </a:rPr>
                      <m:t>𝐵</m:t>
                    </m:r>
                  </m:oMath>
                </a14:m>
                <a:endParaRPr lang="en-GB" sz="3200" dirty="0">
                  <a:solidFill>
                    <a:srgbClr val="FF0000"/>
                  </a:solidFill>
                  <a:latin typeface="SolaimanLipi" pitchFamily="65" charset="0"/>
                  <a:cs typeface="SolaimanLipi" pitchFamily="65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930" y="1097280"/>
                <a:ext cx="8060664" cy="3471720"/>
              </a:xfrm>
              <a:prstGeom prst="rect">
                <a:avLst/>
              </a:prstGeom>
              <a:blipFill rotWithShape="1">
                <a:blip r:embed="rId2"/>
                <a:stretch>
                  <a:fillRect l="-2791" t="-2809" r="-3001" b="-3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G 3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1247438" cy="492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311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1117600" y="1567470"/>
                <a:ext cx="98552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FF0000"/>
                    </a:solidFill>
                    <a:latin typeface="+mj-lt"/>
                  </a:rPr>
                  <a:t/>
                </a:r>
                <a:r>
                  <a:rPr lang="en-GB" sz="2800" dirty="0" smtClean="0">
                    <a:solidFill>
                      <a:srgbClr val="FF0000"/>
                    </a:solidFill>
                    <a:latin typeface="+mj-lt"/>
                  </a:rPr>
                  <a:t>P = {2, 3, 4},</a:t>
                </a:r>
                <a:r>
                  <a:rPr lang="bn-BD" sz="2800" dirty="0" smtClean="0">
                    <a:solidFill>
                      <a:srgbClr val="FF0000"/>
                    </a:solidFill>
                    <a:latin typeface="+mj-lt"/>
                  </a:rPr>
                  <a:t/>
                </a:r>
                <a:r>
                  <a:rPr lang="en-GB" sz="2800" dirty="0" smtClean="0">
                    <a:solidFill>
                      <a:srgbClr val="002060"/>
                    </a:solidFill>
                    <a:latin typeface="+mj-lt"/>
                  </a:rPr>
                  <a:t> Q = {4, 5}</a:t>
                </a:r>
              </a:p>
              <a:p>
                <a:endParaRPr lang="en-GB" sz="2800" dirty="0" smtClean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               </m:t>
                    </m:r>
                    <m:r>
                      <a:rPr lang="en-GB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𝑃</m:t>
                    </m:r>
                    <m:r>
                      <a:rPr lang="en-GB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GB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GB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𝑄</m:t>
                    </m:r>
                    <m:r>
                      <a:rPr lang="en-GB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e>
                    </m:d>
                    <m:r>
                      <a:rPr lang="en-GB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× </m:t>
                    </m:r>
                    <m:d>
                      <m:dPr>
                        <m:begChr m:val="{"/>
                        <m:endChr m:val="}"/>
                        <m:ctrlP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e>
                    </m:d>
                  </m:oMath>
                </a14:m>
                <a:r>
                  <a:rPr lang="en-GB" sz="2800" dirty="0" smtClean="0">
                    <a:solidFill>
                      <a:srgbClr val="7030A0"/>
                    </a:solidFill>
                    <a:latin typeface="+mj-lt"/>
                  </a:rPr>
                  <a:t/>
                </a:r>
              </a:p>
              <a:p>
                <a:endParaRPr lang="en-GB" sz="2800" dirty="0">
                  <a:solidFill>
                    <a:srgbClr val="7030A0"/>
                  </a:solidFill>
                  <a:latin typeface="+mj-lt"/>
                </a:endParaRPr>
              </a:p>
              <a:p>
                <a:pPr>
                  <a:tabLst>
                    <a:tab pos="722313" algn="l"/>
                  </a:tabLst>
                </a:pPr>
                <a:r>
                  <a:rPr lang="en-GB" sz="2800" dirty="0" smtClean="0">
                    <a:solidFill>
                      <a:srgbClr val="7030A0"/>
                    </a:solidFill>
                    <a:latin typeface="+mj-lt"/>
                  </a:rPr>
                  <a:t/>
                </a:r>
                <a14:m>
                  <m:oMath xmlns:m="http://schemas.openxmlformats.org/officeDocument/2006/math">
                    <m:r>
                      <a:rPr lang="bn-BD" sz="2800" b="0" i="0" smtClean="0">
                        <a:solidFill>
                          <a:srgbClr val="7030A0"/>
                        </a:solidFill>
                        <a:latin typeface="Cambria Math"/>
                      </a:rPr>
                      <m:t>                    </m:t>
                    </m:r>
                    <m:r>
                      <a:rPr lang="en-GB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GB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GB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4</m:t>
                            </m:r>
                          </m:e>
                        </m:d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GB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GB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5</m:t>
                            </m:r>
                          </m:e>
                        </m:d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GB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GB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4</m:t>
                            </m:r>
                          </m:e>
                        </m:d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GB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GB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5</m:t>
                            </m:r>
                          </m:e>
                        </m:d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en-GB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GB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4</m:t>
                            </m:r>
                          </m:e>
                        </m:d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en-GB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GB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5</m:t>
                            </m:r>
                          </m:e>
                        </m:d>
                      </m:e>
                    </m:d>
                  </m:oMath>
                </a14:m>
                <a:endParaRPr lang="en-GB" sz="2800" b="0" dirty="0" smtClean="0">
                  <a:solidFill>
                    <a:srgbClr val="7030A0"/>
                  </a:solidFill>
                  <a:latin typeface="+mj-lt"/>
                </a:endParaRPr>
              </a:p>
              <a:p>
                <a:pPr>
                  <a:tabLst>
                    <a:tab pos="722313" algn="l"/>
                  </a:tabLst>
                </a:pPr>
                <a:endParaRPr lang="en-GB" sz="2800" b="0" dirty="0" smtClean="0">
                  <a:solidFill>
                    <a:srgbClr val="FF0000"/>
                  </a:solidFill>
                  <a:latin typeface="+mj-lt"/>
                </a:endParaRPr>
              </a:p>
              <a:p>
                <a:pPr>
                  <a:tabLst>
                    <a:tab pos="722313" algn="l"/>
                  </a:tabLst>
                </a:pPr>
                <a:r>
                  <a:rPr lang="bn-BD" sz="2800" dirty="0" smtClean="0">
                    <a:solidFill>
                      <a:srgbClr val="FF0000"/>
                    </a:solidFill>
                    <a:latin typeface="SolaimanLipi" pitchFamily="65" charset="0"/>
                    <a:cs typeface="SolaimanLipi" pitchFamily="65" charset="0"/>
                  </a:rPr>
                  <a:t>                     অন্বয়</a:t>
                </a:r>
                <a:r>
                  <a:rPr lang="bn-BD" sz="2800" dirty="0" smtClean="0">
                    <a:solidFill>
                      <a:srgbClr val="FF0000"/>
                    </a:solidFill>
                    <a:latin typeface="SolaimanLipi" pitchFamily="65" charset="0"/>
                    <a:cs typeface="SolaimanLipi" pitchFamily="65" charset="0"/>
                  </a:rPr>
                  <a:t>, </a:t>
                </a:r>
                <a:r>
                  <a:rPr lang="en-GB" sz="2800" dirty="0" smtClean="0">
                    <a:solidFill>
                      <a:srgbClr val="FF0000"/>
                    </a:solidFill>
                    <a:latin typeface="+mj-lt"/>
                    <a:cs typeface="SolaimanLipi" pitchFamily="65" charset="0"/>
                  </a:rPr>
                  <a:t>R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800" i="1" smtClean="0">
                            <a:solidFill>
                              <a:srgbClr val="FF0000"/>
                            </a:solidFill>
                            <a:latin typeface="Cambria Math"/>
                            <a:cs typeface="SolaimanLipi" pitchFamily="65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80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SolaimanLipi" pitchFamily="65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SolaimanLipi" pitchFamily="65" charset="0"/>
                              </a:rPr>
                              <m:t>𝑥</m:t>
                            </m:r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SolaimanLipi" pitchFamily="65" charset="0"/>
                              </a:rPr>
                              <m:t>, </m:t>
                            </m:r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SolaimanLipi" pitchFamily="65" charset="0"/>
                              </a:rPr>
                              <m:t>𝑦</m:t>
                            </m:r>
                          </m:e>
                        </m:d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SolaimanLipi" pitchFamily="65" charset="0"/>
                          </a:rPr>
                          <m:t>: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SolaimanLipi" pitchFamily="65" charset="0"/>
                          </a:rPr>
                          <m:t>𝑥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SolaimanLipi" pitchFamily="65" charset="0"/>
                          </a:rPr>
                          <m:t> 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olaimanLipi" pitchFamily="65" charset="0"/>
                          </a:rPr>
                          <m:t>∈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olaimanLipi" pitchFamily="65" charset="0"/>
                          </a:rPr>
                          <m:t>𝑃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olaimanLipi" pitchFamily="65" charset="0"/>
                          </a:rPr>
                          <m:t>, 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olaimanLipi" pitchFamily="65" charset="0"/>
                          </a:rPr>
                          <m:t>𝑦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olaimanLipi" pitchFamily="65" charset="0"/>
                          </a:rPr>
                          <m:t>∈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olaimanLipi" pitchFamily="65" charset="0"/>
                          </a:rPr>
                          <m:t>𝑄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olaimanLipi" pitchFamily="65" charset="0"/>
                          </a:rPr>
                          <m:t> </m:t>
                        </m:r>
                        <m:r>
                          <a:rPr lang="bn-BD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olaimanLipi" pitchFamily="65" charset="0"/>
                          </a:rPr>
                          <m:t>এবং</m:t>
                        </m:r>
                        <m:r>
                          <a:rPr lang="bn-BD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olaimanLipi" pitchFamily="65" charset="0"/>
                          </a:rPr>
                          <m:t> 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olaimanLipi" pitchFamily="65" charset="0"/>
                          </a:rPr>
                          <m:t>𝑦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olaimanLipi" pitchFamily="65" charset="0"/>
                          </a:rPr>
                          <m:t>=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olaimanLipi" pitchFamily="65" charset="0"/>
                          </a:rPr>
                          <m:t>2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olaimanLipi" pitchFamily="65" charset="0"/>
                          </a:rPr>
                          <m:t>𝑥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olaimanLipi" pitchFamily="65" charset="0"/>
                          </a:rPr>
                          <m:t>+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olaimanLipi" pitchFamily="65" charset="0"/>
                          </a:rPr>
                          <m:t>1</m:t>
                        </m:r>
                      </m:e>
                    </m:d>
                  </m:oMath>
                </a14:m>
                <a:endParaRPr lang="en-GB" sz="2800" dirty="0" smtClean="0">
                  <a:solidFill>
                    <a:srgbClr val="FF0000"/>
                  </a:solidFill>
                  <a:latin typeface="+mj-lt"/>
                  <a:cs typeface="SolaimanLipi" pitchFamily="65" charset="0"/>
                </a:endParaRPr>
              </a:p>
              <a:p>
                <a:pPr>
                  <a:tabLst>
                    <a:tab pos="722313" algn="l"/>
                  </a:tabLst>
                </a:pPr>
                <a:endParaRPr lang="en-GB" sz="2800" dirty="0" smtClean="0">
                  <a:solidFill>
                    <a:srgbClr val="FF0000"/>
                  </a:solidFill>
                  <a:latin typeface="+mj-lt"/>
                  <a:cs typeface="SolaimanLipi" pitchFamily="65" charset="0"/>
                </a:endParaRPr>
              </a:p>
              <a:p>
                <a:pPr>
                  <a:tabLst>
                    <a:tab pos="722313" algn="l"/>
                  </a:tabLst>
                </a:pP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olaimanLipi" pitchFamily="65" charset="0"/>
                      </a:rPr>
                      <m:t>                                   </m:t>
                    </m:r>
                    <m:r>
                      <a:rPr lang="en-GB" sz="2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olaimanLipi" pitchFamily="65" charset="0"/>
                      </a:rPr>
                      <m:t>∴</m:t>
                    </m:r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olaimanLipi" pitchFamily="65" charset="0"/>
                      </a:rPr>
                      <m:t>𝑅</m:t>
                    </m:r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olaimanLipi" pitchFamily="65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800" dirty="0" smtClean="0">
                    <a:solidFill>
                      <a:srgbClr val="FF0000"/>
                    </a:solidFill>
                    <a:latin typeface="SolaimanLipi" pitchFamily="65" charset="0"/>
                    <a:cs typeface="SolaimanLipi" pitchFamily="65" charset="0"/>
                  </a:rPr>
                  <a:t/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015" y="1253976"/>
                <a:ext cx="9091679" cy="3176254"/>
              </a:xfrm>
              <a:prstGeom prst="rect">
                <a:avLst/>
              </a:prstGeom>
              <a:blipFill rotWithShape="1">
                <a:blip r:embed="rId2"/>
                <a:stretch>
                  <a:fillRect l="-1237" t="-1843" b="-3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G 2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01" y="495300"/>
            <a:ext cx="1083086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193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251</Words>
  <Application>Microsoft Office PowerPoint</Application>
  <PresentationFormat>Custom</PresentationFormat>
  <Paragraphs>69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1_Office Theme</vt:lpstr>
      <vt:lpstr>2_Office Theme</vt:lpstr>
      <vt:lpstr>3_Office Theme</vt:lpstr>
      <vt:lpstr>Slide 1</vt:lpstr>
      <vt:lpstr>Slide 2</vt:lpstr>
      <vt:lpstr>পাঠ পরিচিতি</vt:lpstr>
      <vt:lpstr>Slide 4</vt:lpstr>
      <vt:lpstr>শিরোনাম</vt:lpstr>
      <vt:lpstr>শিখন ফল</vt:lpstr>
      <vt:lpstr>Slide 7</vt:lpstr>
      <vt:lpstr>Slide 8</vt:lpstr>
      <vt:lpstr>Slide 9</vt:lpstr>
      <vt:lpstr>Slide 10</vt:lpstr>
      <vt:lpstr>Slide 11</vt:lpstr>
      <vt:lpstr>Slide 12</vt:lpstr>
      <vt:lpstr>Slide 13</vt:lpstr>
      <vt:lpstr>দলীয় কাজ</vt:lpstr>
      <vt:lpstr>Slide 15</vt:lpstr>
      <vt:lpstr>বাড়ির কাজ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ELMA</dc:creator>
  <cp:lastModifiedBy>USER</cp:lastModifiedBy>
  <cp:revision>290</cp:revision>
  <dcterms:created xsi:type="dcterms:W3CDTF">2015-04-29T15:03:13Z</dcterms:created>
  <dcterms:modified xsi:type="dcterms:W3CDTF">2020-12-04T15:55:38Z</dcterms:modified>
</cp:coreProperties>
</file>