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8" r:id="rId2"/>
    <p:sldId id="256" r:id="rId3"/>
    <p:sldId id="259" r:id="rId4"/>
    <p:sldId id="260" r:id="rId5"/>
    <p:sldId id="261" r:id="rId6"/>
    <p:sldId id="257" r:id="rId7"/>
    <p:sldId id="262" r:id="rId8"/>
    <p:sldId id="263" r:id="rId9"/>
    <p:sldId id="279" r:id="rId10"/>
    <p:sldId id="264" r:id="rId11"/>
    <p:sldId id="265" r:id="rId12"/>
    <p:sldId id="266" r:id="rId13"/>
    <p:sldId id="267" r:id="rId14"/>
    <p:sldId id="268" r:id="rId15"/>
    <p:sldId id="269" r:id="rId16"/>
    <p:sldId id="270" r:id="rId17"/>
    <p:sldId id="271" r:id="rId18"/>
    <p:sldId id="272" r:id="rId19"/>
    <p:sldId id="273" r:id="rId20"/>
    <p:sldId id="277" r:id="rId21"/>
    <p:sldId id="280" r:id="rId22"/>
    <p:sldId id="284" r:id="rId23"/>
    <p:sldId id="285" r:id="rId24"/>
    <p:sldId id="281" r:id="rId25"/>
    <p:sldId id="287" r:id="rId26"/>
    <p:sldId id="288" r:id="rId27"/>
    <p:sldId id="282" r:id="rId28"/>
    <p:sldId id="290" r:id="rId29"/>
    <p:sldId id="291" r:id="rId30"/>
    <p:sldId id="292" r:id="rId31"/>
    <p:sldId id="283" r:id="rId32"/>
    <p:sldId id="293" r:id="rId33"/>
    <p:sldId id="278" r:id="rId34"/>
    <p:sldId id="294" r:id="rId35"/>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00"/>
    <a:srgbClr val="000066"/>
    <a:srgbClr val="0000FF"/>
    <a:srgbClr val="CC00CC"/>
    <a:srgbClr val="003300"/>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p:cViewPr varScale="1">
        <p:scale>
          <a:sx n="62" d="100"/>
          <a:sy n="62" d="100"/>
        </p:scale>
        <p:origin x="2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031FB-C180-4F3A-B002-7E58E9853900}" type="datetimeFigureOut">
              <a:rPr lang="en-US" smtClean="0"/>
              <a:t>12/4/2020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95F7D-540A-4BBC-9D8E-3F74E7D6E8C4}" type="slidenum">
              <a:rPr lang="en-US" smtClean="0"/>
              <a:t>‹#›</a:t>
            </a:fld>
            <a:endParaRPr lang="en-US"/>
          </a:p>
        </p:txBody>
      </p:sp>
    </p:spTree>
    <p:extLst>
      <p:ext uri="{BB962C8B-B14F-4D97-AF65-F5344CB8AC3E}">
        <p14:creationId xmlns:p14="http://schemas.microsoft.com/office/powerpoint/2010/main" val="156642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a:t>
            </a:fld>
            <a:endParaRPr lang="en-US"/>
          </a:p>
        </p:txBody>
      </p:sp>
    </p:spTree>
    <p:extLst>
      <p:ext uri="{BB962C8B-B14F-4D97-AF65-F5344CB8AC3E}">
        <p14:creationId xmlns:p14="http://schemas.microsoft.com/office/powerpoint/2010/main" val="101626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11</a:t>
            </a:fld>
            <a:endParaRPr lang="en-US"/>
          </a:p>
        </p:txBody>
      </p:sp>
    </p:spTree>
    <p:extLst>
      <p:ext uri="{BB962C8B-B14F-4D97-AF65-F5344CB8AC3E}">
        <p14:creationId xmlns:p14="http://schemas.microsoft.com/office/powerpoint/2010/main" val="22891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12</a:t>
            </a:fld>
            <a:endParaRPr lang="en-US"/>
          </a:p>
        </p:txBody>
      </p:sp>
    </p:spTree>
    <p:extLst>
      <p:ext uri="{BB962C8B-B14F-4D97-AF65-F5344CB8AC3E}">
        <p14:creationId xmlns:p14="http://schemas.microsoft.com/office/powerpoint/2010/main" val="177816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13</a:t>
            </a:fld>
            <a:endParaRPr lang="en-US"/>
          </a:p>
        </p:txBody>
      </p:sp>
    </p:spTree>
    <p:extLst>
      <p:ext uri="{BB962C8B-B14F-4D97-AF65-F5344CB8AC3E}">
        <p14:creationId xmlns:p14="http://schemas.microsoft.com/office/powerpoint/2010/main" val="153808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14</a:t>
            </a:fld>
            <a:endParaRPr lang="en-US"/>
          </a:p>
        </p:txBody>
      </p:sp>
    </p:spTree>
    <p:extLst>
      <p:ext uri="{BB962C8B-B14F-4D97-AF65-F5344CB8AC3E}">
        <p14:creationId xmlns:p14="http://schemas.microsoft.com/office/powerpoint/2010/main" val="246111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15</a:t>
            </a:fld>
            <a:endParaRPr lang="en-US"/>
          </a:p>
        </p:txBody>
      </p:sp>
    </p:spTree>
    <p:extLst>
      <p:ext uri="{BB962C8B-B14F-4D97-AF65-F5344CB8AC3E}">
        <p14:creationId xmlns:p14="http://schemas.microsoft.com/office/powerpoint/2010/main" val="234746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16</a:t>
            </a:fld>
            <a:endParaRPr lang="en-US"/>
          </a:p>
        </p:txBody>
      </p:sp>
    </p:spTree>
    <p:extLst>
      <p:ext uri="{BB962C8B-B14F-4D97-AF65-F5344CB8AC3E}">
        <p14:creationId xmlns:p14="http://schemas.microsoft.com/office/powerpoint/2010/main" val="1281422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17</a:t>
            </a:fld>
            <a:endParaRPr lang="en-US"/>
          </a:p>
        </p:txBody>
      </p:sp>
    </p:spTree>
    <p:extLst>
      <p:ext uri="{BB962C8B-B14F-4D97-AF65-F5344CB8AC3E}">
        <p14:creationId xmlns:p14="http://schemas.microsoft.com/office/powerpoint/2010/main" val="111933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18</a:t>
            </a:fld>
            <a:endParaRPr lang="en-US"/>
          </a:p>
        </p:txBody>
      </p:sp>
    </p:spTree>
    <p:extLst>
      <p:ext uri="{BB962C8B-B14F-4D97-AF65-F5344CB8AC3E}">
        <p14:creationId xmlns:p14="http://schemas.microsoft.com/office/powerpoint/2010/main" val="4034715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20</a:t>
            </a:fld>
            <a:endParaRPr lang="en-US"/>
          </a:p>
        </p:txBody>
      </p:sp>
    </p:spTree>
    <p:extLst>
      <p:ext uri="{BB962C8B-B14F-4D97-AF65-F5344CB8AC3E}">
        <p14:creationId xmlns:p14="http://schemas.microsoft.com/office/powerpoint/2010/main" val="154210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21</a:t>
            </a:fld>
            <a:endParaRPr lang="en-US"/>
          </a:p>
        </p:txBody>
      </p:sp>
    </p:spTree>
    <p:extLst>
      <p:ext uri="{BB962C8B-B14F-4D97-AF65-F5344CB8AC3E}">
        <p14:creationId xmlns:p14="http://schemas.microsoft.com/office/powerpoint/2010/main" val="409643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p:txBody>
      </p:sp>
      <p:sp>
        <p:nvSpPr>
          <p:cNvPr id="4" name="Slide Number Placeholder 3"/>
          <p:cNvSpPr>
            <a:spLocks noGrp="1"/>
          </p:cNvSpPr>
          <p:nvPr>
            <p:ph type="sldNum" sz="quarter" idx="5"/>
          </p:nvPr>
        </p:nvSpPr>
        <p:spPr/>
        <p:txBody>
          <a:bodyPr/>
          <a:lstStyle/>
          <a:p>
            <a:fld id="{0F395F7D-540A-4BBC-9D8E-3F74E7D6E8C4}" type="slidenum">
              <a:rPr lang="en-US" smtClean="0"/>
              <a:t>3</a:t>
            </a:fld>
            <a:endParaRPr lang="en-US"/>
          </a:p>
        </p:txBody>
      </p:sp>
    </p:spTree>
    <p:extLst>
      <p:ext uri="{BB962C8B-B14F-4D97-AF65-F5344CB8AC3E}">
        <p14:creationId xmlns:p14="http://schemas.microsoft.com/office/powerpoint/2010/main" val="102003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22</a:t>
            </a:fld>
            <a:endParaRPr lang="en-US"/>
          </a:p>
        </p:txBody>
      </p:sp>
    </p:spTree>
    <p:extLst>
      <p:ext uri="{BB962C8B-B14F-4D97-AF65-F5344CB8AC3E}">
        <p14:creationId xmlns:p14="http://schemas.microsoft.com/office/powerpoint/2010/main" val="391345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23</a:t>
            </a:fld>
            <a:endParaRPr lang="en-US"/>
          </a:p>
        </p:txBody>
      </p:sp>
    </p:spTree>
    <p:extLst>
      <p:ext uri="{BB962C8B-B14F-4D97-AF65-F5344CB8AC3E}">
        <p14:creationId xmlns:p14="http://schemas.microsoft.com/office/powerpoint/2010/main" val="1861591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24</a:t>
            </a:fld>
            <a:endParaRPr lang="en-US"/>
          </a:p>
        </p:txBody>
      </p:sp>
    </p:spTree>
    <p:extLst>
      <p:ext uri="{BB962C8B-B14F-4D97-AF65-F5344CB8AC3E}">
        <p14:creationId xmlns:p14="http://schemas.microsoft.com/office/powerpoint/2010/main" val="280094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25</a:t>
            </a:fld>
            <a:endParaRPr lang="en-US"/>
          </a:p>
        </p:txBody>
      </p:sp>
    </p:spTree>
    <p:extLst>
      <p:ext uri="{BB962C8B-B14F-4D97-AF65-F5344CB8AC3E}">
        <p14:creationId xmlns:p14="http://schemas.microsoft.com/office/powerpoint/2010/main" val="668506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26</a:t>
            </a:fld>
            <a:endParaRPr lang="en-US"/>
          </a:p>
        </p:txBody>
      </p:sp>
    </p:spTree>
    <p:extLst>
      <p:ext uri="{BB962C8B-B14F-4D97-AF65-F5344CB8AC3E}">
        <p14:creationId xmlns:p14="http://schemas.microsoft.com/office/powerpoint/2010/main" val="164939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27</a:t>
            </a:fld>
            <a:endParaRPr lang="en-US"/>
          </a:p>
        </p:txBody>
      </p:sp>
    </p:spTree>
    <p:extLst>
      <p:ext uri="{BB962C8B-B14F-4D97-AF65-F5344CB8AC3E}">
        <p14:creationId xmlns:p14="http://schemas.microsoft.com/office/powerpoint/2010/main" val="162523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28</a:t>
            </a:fld>
            <a:endParaRPr lang="en-US"/>
          </a:p>
        </p:txBody>
      </p:sp>
    </p:spTree>
    <p:extLst>
      <p:ext uri="{BB962C8B-B14F-4D97-AF65-F5344CB8AC3E}">
        <p14:creationId xmlns:p14="http://schemas.microsoft.com/office/powerpoint/2010/main" val="3109519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29</a:t>
            </a:fld>
            <a:endParaRPr lang="en-US"/>
          </a:p>
        </p:txBody>
      </p:sp>
    </p:spTree>
    <p:extLst>
      <p:ext uri="{BB962C8B-B14F-4D97-AF65-F5344CB8AC3E}">
        <p14:creationId xmlns:p14="http://schemas.microsoft.com/office/powerpoint/2010/main" val="2655858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30</a:t>
            </a:fld>
            <a:endParaRPr lang="en-US"/>
          </a:p>
        </p:txBody>
      </p:sp>
    </p:spTree>
    <p:extLst>
      <p:ext uri="{BB962C8B-B14F-4D97-AF65-F5344CB8AC3E}">
        <p14:creationId xmlns:p14="http://schemas.microsoft.com/office/powerpoint/2010/main" val="966836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স্লাইড</a:t>
            </a:r>
            <a:r>
              <a:rPr lang="en-US" dirty="0"/>
              <a:t> </a:t>
            </a:r>
            <a:r>
              <a:rPr lang="en-US" dirty="0" err="1"/>
              <a:t>দেখিয়ে</a:t>
            </a:r>
            <a:r>
              <a:rPr lang="en-US" dirty="0"/>
              <a:t> </a:t>
            </a:r>
            <a:r>
              <a:rPr lang="en-US" dirty="0" err="1"/>
              <a:t>শিক্ষক</a:t>
            </a:r>
            <a:r>
              <a:rPr lang="en-US" dirty="0"/>
              <a:t> </a:t>
            </a:r>
            <a:r>
              <a:rPr lang="en-US" dirty="0" err="1"/>
              <a:t>প্রশ্ন</a:t>
            </a:r>
            <a:r>
              <a:rPr lang="en-US" dirty="0"/>
              <a:t> </a:t>
            </a:r>
            <a:r>
              <a:rPr lang="en-US" dirty="0" err="1"/>
              <a:t>করবেন</a:t>
            </a:r>
            <a:r>
              <a:rPr lang="en-US" dirty="0"/>
              <a:t>। </a:t>
            </a:r>
          </a:p>
        </p:txBody>
      </p:sp>
      <p:sp>
        <p:nvSpPr>
          <p:cNvPr id="4" name="Slide Number Placeholder 3"/>
          <p:cNvSpPr>
            <a:spLocks noGrp="1"/>
          </p:cNvSpPr>
          <p:nvPr>
            <p:ph type="sldNum" sz="quarter" idx="5"/>
          </p:nvPr>
        </p:nvSpPr>
        <p:spPr/>
        <p:txBody>
          <a:bodyPr/>
          <a:lstStyle/>
          <a:p>
            <a:fld id="{0F395F7D-540A-4BBC-9D8E-3F74E7D6E8C4}" type="slidenum">
              <a:rPr lang="en-US" smtClean="0"/>
              <a:t>31</a:t>
            </a:fld>
            <a:endParaRPr lang="en-US"/>
          </a:p>
        </p:txBody>
      </p:sp>
    </p:spTree>
    <p:extLst>
      <p:ext uri="{BB962C8B-B14F-4D97-AF65-F5344CB8AC3E}">
        <p14:creationId xmlns:p14="http://schemas.microsoft.com/office/powerpoint/2010/main" val="321521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4</a:t>
            </a:fld>
            <a:endParaRPr lang="en-US"/>
          </a:p>
        </p:txBody>
      </p:sp>
    </p:spTree>
    <p:extLst>
      <p:ext uri="{BB962C8B-B14F-4D97-AF65-F5344CB8AC3E}">
        <p14:creationId xmlns:p14="http://schemas.microsoft.com/office/powerpoint/2010/main" val="3451000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স্লাইড</a:t>
            </a:r>
            <a:r>
              <a:rPr lang="en-US" dirty="0"/>
              <a:t> </a:t>
            </a:r>
            <a:r>
              <a:rPr lang="en-US" dirty="0" err="1"/>
              <a:t>দেখিয়ে</a:t>
            </a:r>
            <a:r>
              <a:rPr lang="en-US" dirty="0"/>
              <a:t> </a:t>
            </a:r>
            <a:r>
              <a:rPr lang="en-US" dirty="0" err="1"/>
              <a:t>শিক্ষক</a:t>
            </a:r>
            <a:r>
              <a:rPr lang="en-US" dirty="0"/>
              <a:t> </a:t>
            </a:r>
            <a:r>
              <a:rPr lang="en-US" dirty="0" err="1"/>
              <a:t>প্রশ্ন</a:t>
            </a:r>
            <a:r>
              <a:rPr lang="en-US" dirty="0"/>
              <a:t> </a:t>
            </a:r>
            <a:r>
              <a:rPr lang="en-US" dirty="0" err="1"/>
              <a:t>করবেন</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32</a:t>
            </a:fld>
            <a:endParaRPr lang="en-US"/>
          </a:p>
        </p:txBody>
      </p:sp>
    </p:spTree>
    <p:extLst>
      <p:ext uri="{BB962C8B-B14F-4D97-AF65-F5344CB8AC3E}">
        <p14:creationId xmlns:p14="http://schemas.microsoft.com/office/powerpoint/2010/main" val="4088187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খাতায়</a:t>
            </a:r>
            <a:r>
              <a:rPr lang="en-US" dirty="0"/>
              <a:t> </a:t>
            </a:r>
            <a:r>
              <a:rPr lang="en-US" dirty="0" err="1"/>
              <a:t>লিখে</a:t>
            </a:r>
            <a:r>
              <a:rPr lang="en-US" dirty="0"/>
              <a:t> </a:t>
            </a:r>
            <a:r>
              <a:rPr lang="en-US" dirty="0" err="1"/>
              <a:t>নিয়ে</a:t>
            </a:r>
            <a:r>
              <a:rPr lang="en-US" dirty="0"/>
              <a:t> </a:t>
            </a:r>
            <a:r>
              <a:rPr lang="en-US" dirty="0" err="1"/>
              <a:t>আসতে</a:t>
            </a:r>
            <a:r>
              <a:rPr lang="en-US" dirty="0"/>
              <a:t> </a:t>
            </a:r>
            <a:r>
              <a:rPr lang="en-US" dirty="0" err="1"/>
              <a:t>বলতে</a:t>
            </a:r>
            <a:r>
              <a:rPr lang="en-US" dirty="0"/>
              <a:t> </a:t>
            </a:r>
            <a:r>
              <a:rPr lang="en-US" dirty="0" err="1"/>
              <a:t>হবে</a:t>
            </a:r>
            <a:r>
              <a:rPr lang="en-US" dirty="0"/>
              <a:t>। </a:t>
            </a:r>
          </a:p>
        </p:txBody>
      </p:sp>
      <p:sp>
        <p:nvSpPr>
          <p:cNvPr id="4" name="Slide Number Placeholder 3"/>
          <p:cNvSpPr>
            <a:spLocks noGrp="1"/>
          </p:cNvSpPr>
          <p:nvPr>
            <p:ph type="sldNum" sz="quarter" idx="5"/>
          </p:nvPr>
        </p:nvSpPr>
        <p:spPr/>
        <p:txBody>
          <a:bodyPr/>
          <a:lstStyle/>
          <a:p>
            <a:fld id="{0F395F7D-540A-4BBC-9D8E-3F74E7D6E8C4}" type="slidenum">
              <a:rPr lang="en-US" smtClean="0"/>
              <a:t>33</a:t>
            </a:fld>
            <a:endParaRPr lang="en-US"/>
          </a:p>
        </p:txBody>
      </p:sp>
    </p:spTree>
    <p:extLst>
      <p:ext uri="{BB962C8B-B14F-4D97-AF65-F5344CB8AC3E}">
        <p14:creationId xmlns:p14="http://schemas.microsoft.com/office/powerpoint/2010/main" val="88996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বোর্ডে</a:t>
            </a:r>
            <a:r>
              <a:rPr lang="en-US" dirty="0"/>
              <a:t> </a:t>
            </a:r>
            <a:r>
              <a:rPr lang="en-US" dirty="0" err="1"/>
              <a:t>লিখে</a:t>
            </a:r>
            <a:r>
              <a:rPr lang="en-US" dirty="0"/>
              <a:t> </a:t>
            </a:r>
            <a:r>
              <a:rPr lang="en-US" dirty="0" err="1"/>
              <a:t>দিতে</a:t>
            </a:r>
            <a:r>
              <a:rPr lang="en-US" dirty="0"/>
              <a:t> </a:t>
            </a:r>
            <a:r>
              <a:rPr lang="en-US" dirty="0" err="1"/>
              <a:t>হবে</a:t>
            </a:r>
            <a:r>
              <a:rPr lang="en-US" dirty="0"/>
              <a:t>। </a:t>
            </a:r>
          </a:p>
        </p:txBody>
      </p:sp>
      <p:sp>
        <p:nvSpPr>
          <p:cNvPr id="4" name="Slide Number Placeholder 3"/>
          <p:cNvSpPr>
            <a:spLocks noGrp="1"/>
          </p:cNvSpPr>
          <p:nvPr>
            <p:ph type="sldNum" sz="quarter" idx="5"/>
          </p:nvPr>
        </p:nvSpPr>
        <p:spPr/>
        <p:txBody>
          <a:bodyPr/>
          <a:lstStyle/>
          <a:p>
            <a:fld id="{0F395F7D-540A-4BBC-9D8E-3F74E7D6E8C4}" type="slidenum">
              <a:rPr lang="en-US" smtClean="0"/>
              <a:t>5</a:t>
            </a:fld>
            <a:endParaRPr lang="en-US"/>
          </a:p>
        </p:txBody>
      </p:sp>
    </p:spTree>
    <p:extLst>
      <p:ext uri="{BB962C8B-B14F-4D97-AF65-F5344CB8AC3E}">
        <p14:creationId xmlns:p14="http://schemas.microsoft.com/office/powerpoint/2010/main" val="26598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প্রয়োজনে</a:t>
            </a:r>
            <a:r>
              <a:rPr lang="en-US" dirty="0"/>
              <a:t> </a:t>
            </a:r>
            <a:r>
              <a:rPr lang="en-US" dirty="0" err="1"/>
              <a:t>শিক্ষক</a:t>
            </a:r>
            <a:r>
              <a:rPr lang="en-US" dirty="0"/>
              <a:t> </a:t>
            </a:r>
            <a:r>
              <a:rPr lang="en-US" dirty="0" err="1"/>
              <a:t>স্লাইডটি</a:t>
            </a:r>
            <a:r>
              <a:rPr lang="en-US" dirty="0"/>
              <a:t> </a:t>
            </a:r>
            <a:r>
              <a:rPr lang="en-US" dirty="0" err="1"/>
              <a:t>হাইড</a:t>
            </a:r>
            <a:r>
              <a:rPr lang="en-US" dirty="0"/>
              <a:t> </a:t>
            </a:r>
            <a:r>
              <a:rPr lang="en-US" dirty="0" err="1"/>
              <a:t>করে</a:t>
            </a:r>
            <a:r>
              <a:rPr lang="en-US" dirty="0"/>
              <a:t> </a:t>
            </a:r>
            <a:r>
              <a:rPr lang="en-US" dirty="0" err="1"/>
              <a:t>রাখবে</a:t>
            </a:r>
            <a:r>
              <a:rPr lang="en-US" dirty="0"/>
              <a:t>। </a:t>
            </a:r>
          </a:p>
        </p:txBody>
      </p:sp>
      <p:sp>
        <p:nvSpPr>
          <p:cNvPr id="4" name="Slide Number Placeholder 3"/>
          <p:cNvSpPr>
            <a:spLocks noGrp="1"/>
          </p:cNvSpPr>
          <p:nvPr>
            <p:ph type="sldNum" sz="quarter" idx="5"/>
          </p:nvPr>
        </p:nvSpPr>
        <p:spPr/>
        <p:txBody>
          <a:bodyPr/>
          <a:lstStyle/>
          <a:p>
            <a:fld id="{0F395F7D-540A-4BBC-9D8E-3F74E7D6E8C4}" type="slidenum">
              <a:rPr lang="en-US" smtClean="0"/>
              <a:t>6</a:t>
            </a:fld>
            <a:endParaRPr lang="en-US"/>
          </a:p>
        </p:txBody>
      </p:sp>
    </p:spTree>
    <p:extLst>
      <p:ext uri="{BB962C8B-B14F-4D97-AF65-F5344CB8AC3E}">
        <p14:creationId xmlns:p14="http://schemas.microsoft.com/office/powerpoint/2010/main" val="50373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7</a:t>
            </a:fld>
            <a:endParaRPr lang="en-US"/>
          </a:p>
        </p:txBody>
      </p:sp>
    </p:spTree>
    <p:extLst>
      <p:ext uri="{BB962C8B-B14F-4D97-AF65-F5344CB8AC3E}">
        <p14:creationId xmlns:p14="http://schemas.microsoft.com/office/powerpoint/2010/main" val="38405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ছবি</a:t>
            </a:r>
            <a:r>
              <a:rPr lang="en-US" dirty="0"/>
              <a:t> </a:t>
            </a:r>
            <a:r>
              <a:rPr lang="en-US" dirty="0" err="1"/>
              <a:t>দেখিয়ে</a:t>
            </a:r>
            <a:r>
              <a:rPr lang="en-US" dirty="0"/>
              <a:t> </a:t>
            </a:r>
            <a:r>
              <a:rPr lang="en-US" dirty="0" err="1"/>
              <a:t>বা</a:t>
            </a:r>
            <a:r>
              <a:rPr lang="en-US" dirty="0"/>
              <a:t> </a:t>
            </a:r>
            <a:r>
              <a:rPr lang="en-US" dirty="0" err="1"/>
              <a:t>ছবির</a:t>
            </a:r>
            <a:r>
              <a:rPr lang="en-US" dirty="0"/>
              <a:t> </a:t>
            </a:r>
            <a:r>
              <a:rPr lang="en-US" dirty="0" err="1"/>
              <a:t>সাথে</a:t>
            </a:r>
            <a:r>
              <a:rPr lang="en-US" dirty="0"/>
              <a:t> </a:t>
            </a:r>
            <a:r>
              <a:rPr lang="en-US" dirty="0" err="1"/>
              <a:t>মিল</a:t>
            </a:r>
            <a:r>
              <a:rPr lang="en-US" dirty="0"/>
              <a:t> </a:t>
            </a:r>
            <a:r>
              <a:rPr lang="en-US" dirty="0" err="1"/>
              <a:t>রেখে</a:t>
            </a:r>
            <a:r>
              <a:rPr lang="en-US" dirty="0"/>
              <a:t> </a:t>
            </a:r>
            <a:r>
              <a:rPr lang="en-US" dirty="0" err="1"/>
              <a:t>প্রশ্ন</a:t>
            </a:r>
            <a:r>
              <a:rPr lang="en-US" dirty="0"/>
              <a:t> </a:t>
            </a:r>
            <a:r>
              <a:rPr lang="en-US" dirty="0" err="1"/>
              <a:t>করে</a:t>
            </a:r>
            <a:r>
              <a:rPr lang="en-US" dirty="0"/>
              <a:t> </a:t>
            </a:r>
            <a:r>
              <a:rPr lang="en-US" dirty="0" err="1"/>
              <a:t>উত্তর</a:t>
            </a:r>
            <a:r>
              <a:rPr lang="en-US" dirty="0"/>
              <a:t> </a:t>
            </a:r>
            <a:r>
              <a:rPr lang="en-US" dirty="0" err="1"/>
              <a:t>জানতে</a:t>
            </a:r>
            <a:r>
              <a:rPr lang="en-US" dirty="0"/>
              <a:t> </a:t>
            </a:r>
            <a:r>
              <a:rPr lang="en-US" dirty="0" err="1"/>
              <a:t>চাইতে</a:t>
            </a:r>
            <a:r>
              <a:rPr lang="en-US" dirty="0"/>
              <a:t> </a:t>
            </a:r>
            <a:r>
              <a:rPr lang="en-US" dirty="0" err="1"/>
              <a:t>হবে</a:t>
            </a:r>
            <a:r>
              <a:rPr lang="en-US" dirty="0"/>
              <a:t>। </a:t>
            </a:r>
          </a:p>
          <a:p>
            <a:endParaRPr lang="en-US" dirty="0"/>
          </a:p>
        </p:txBody>
      </p:sp>
      <p:sp>
        <p:nvSpPr>
          <p:cNvPr id="4" name="Slide Number Placeholder 3"/>
          <p:cNvSpPr>
            <a:spLocks noGrp="1"/>
          </p:cNvSpPr>
          <p:nvPr>
            <p:ph type="sldNum" sz="quarter" idx="5"/>
          </p:nvPr>
        </p:nvSpPr>
        <p:spPr/>
        <p:txBody>
          <a:bodyPr/>
          <a:lstStyle/>
          <a:p>
            <a:fld id="{0F395F7D-540A-4BBC-9D8E-3F74E7D6E8C4}" type="slidenum">
              <a:rPr lang="en-US" smtClean="0"/>
              <a:t>8</a:t>
            </a:fld>
            <a:endParaRPr lang="en-US"/>
          </a:p>
        </p:txBody>
      </p:sp>
    </p:spTree>
    <p:extLst>
      <p:ext uri="{BB962C8B-B14F-4D97-AF65-F5344CB8AC3E}">
        <p14:creationId xmlns:p14="http://schemas.microsoft.com/office/powerpoint/2010/main" val="53651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শিক্ষক</a:t>
            </a:r>
            <a:r>
              <a:rPr lang="en-US" dirty="0"/>
              <a:t> </a:t>
            </a:r>
            <a:r>
              <a:rPr lang="en-US" dirty="0" err="1"/>
              <a:t>প্রশ্ন</a:t>
            </a:r>
            <a:r>
              <a:rPr lang="en-US" dirty="0"/>
              <a:t> </a:t>
            </a:r>
            <a:r>
              <a:rPr lang="en-US" dirty="0" err="1"/>
              <a:t>করবেন</a:t>
            </a:r>
            <a:r>
              <a:rPr lang="en-US" dirty="0"/>
              <a:t>? </a:t>
            </a:r>
          </a:p>
        </p:txBody>
      </p:sp>
      <p:sp>
        <p:nvSpPr>
          <p:cNvPr id="4" name="Slide Number Placeholder 3"/>
          <p:cNvSpPr>
            <a:spLocks noGrp="1"/>
          </p:cNvSpPr>
          <p:nvPr>
            <p:ph type="sldNum" sz="quarter" idx="5"/>
          </p:nvPr>
        </p:nvSpPr>
        <p:spPr/>
        <p:txBody>
          <a:bodyPr/>
          <a:lstStyle/>
          <a:p>
            <a:fld id="{0F395F7D-540A-4BBC-9D8E-3F74E7D6E8C4}" type="slidenum">
              <a:rPr lang="en-US" smtClean="0"/>
              <a:t>9</a:t>
            </a:fld>
            <a:endParaRPr lang="en-US"/>
          </a:p>
        </p:txBody>
      </p:sp>
    </p:spTree>
    <p:extLst>
      <p:ext uri="{BB962C8B-B14F-4D97-AF65-F5344CB8AC3E}">
        <p14:creationId xmlns:p14="http://schemas.microsoft.com/office/powerpoint/2010/main" val="238476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ছাত্র</a:t>
            </a:r>
            <a:r>
              <a:rPr lang="en-US" dirty="0"/>
              <a:t>/</a:t>
            </a:r>
            <a:r>
              <a:rPr lang="en-US" dirty="0" err="1"/>
              <a:t>ছাত্রীদের</a:t>
            </a:r>
            <a:r>
              <a:rPr lang="en-US" dirty="0"/>
              <a:t> </a:t>
            </a:r>
            <a:r>
              <a:rPr lang="en-US" dirty="0" err="1"/>
              <a:t>দিয়ে</a:t>
            </a:r>
            <a:r>
              <a:rPr lang="en-US" dirty="0"/>
              <a:t> </a:t>
            </a:r>
            <a:r>
              <a:rPr lang="en-US" dirty="0" err="1"/>
              <a:t>পড়াতে</a:t>
            </a:r>
            <a:r>
              <a:rPr lang="en-US" dirty="0"/>
              <a:t> </a:t>
            </a:r>
            <a:r>
              <a:rPr lang="en-US" dirty="0" err="1"/>
              <a:t>হবে</a:t>
            </a:r>
            <a:r>
              <a:rPr lang="en-US" dirty="0"/>
              <a:t>। </a:t>
            </a:r>
          </a:p>
        </p:txBody>
      </p:sp>
      <p:sp>
        <p:nvSpPr>
          <p:cNvPr id="4" name="Slide Number Placeholder 3"/>
          <p:cNvSpPr>
            <a:spLocks noGrp="1"/>
          </p:cNvSpPr>
          <p:nvPr>
            <p:ph type="sldNum" sz="quarter" idx="5"/>
          </p:nvPr>
        </p:nvSpPr>
        <p:spPr/>
        <p:txBody>
          <a:bodyPr/>
          <a:lstStyle/>
          <a:p>
            <a:fld id="{0F395F7D-540A-4BBC-9D8E-3F74E7D6E8C4}" type="slidenum">
              <a:rPr lang="en-US" smtClean="0"/>
              <a:t>10</a:t>
            </a:fld>
            <a:endParaRPr lang="en-US"/>
          </a:p>
        </p:txBody>
      </p:sp>
    </p:spTree>
    <p:extLst>
      <p:ext uri="{BB962C8B-B14F-4D97-AF65-F5344CB8AC3E}">
        <p14:creationId xmlns:p14="http://schemas.microsoft.com/office/powerpoint/2010/main" val="56918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928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77256-3545-49EE-922B-6F5FB4E4E39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294022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77256-3545-49EE-922B-6F5FB4E4E39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41354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66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77256-3545-49EE-922B-6F5FB4E4E39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351138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F77256-3545-49EE-922B-6F5FB4E4E39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337990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F77256-3545-49EE-922B-6F5FB4E4E39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139597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F77256-3545-49EE-922B-6F5FB4E4E397}"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104906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F77256-3545-49EE-922B-6F5FB4E4E397}"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301915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77256-3545-49EE-922B-6F5FB4E4E397}"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289597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F77256-3545-49EE-922B-6F5FB4E4E39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386565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F77256-3545-49EE-922B-6F5FB4E4E39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F4350-5024-4897-B375-BC261641142C}" type="slidenum">
              <a:rPr lang="en-US" smtClean="0"/>
              <a:t>‹#›</a:t>
            </a:fld>
            <a:endParaRPr lang="en-US"/>
          </a:p>
        </p:txBody>
      </p:sp>
    </p:spTree>
    <p:extLst>
      <p:ext uri="{BB962C8B-B14F-4D97-AF65-F5344CB8AC3E}">
        <p14:creationId xmlns:p14="http://schemas.microsoft.com/office/powerpoint/2010/main" val="317584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C764DE79-268F-4C1A-8933-263129D2AF90}" type="datetimeFigureOut">
              <a:rPr lang="en-US" dirty="0"/>
              <a:t>12/4/2020</a:t>
            </a:fld>
            <a:endParaRPr lang="en-US" dirty="0"/>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53C7D7D-3A2E-4243-BE35-B7EFA4C2A16C}"/>
              </a:ext>
            </a:extLst>
          </p:cNvPr>
          <p:cNvSpPr/>
          <p:nvPr userDrawn="1"/>
        </p:nvSpPr>
        <p:spPr>
          <a:xfrm>
            <a:off x="-502946" y="3896145"/>
            <a:ext cx="3559657" cy="3557878"/>
          </a:xfrm>
          <a:prstGeom prst="rect">
            <a:avLst/>
          </a:prstGeom>
          <a:blipFill>
            <a:blip r:embed="rId14">
              <a:alphaModFix amt="32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8" name="Rectangle 7">
            <a:extLst>
              <a:ext uri="{FF2B5EF4-FFF2-40B4-BE49-F238E27FC236}">
                <a16:creationId xmlns:a16="http://schemas.microsoft.com/office/drawing/2014/main" id="{C2786317-8D6D-456B-B1BC-A9B8023C2E54}"/>
              </a:ext>
            </a:extLst>
          </p:cNvPr>
          <p:cNvSpPr/>
          <p:nvPr userDrawn="1"/>
        </p:nvSpPr>
        <p:spPr>
          <a:xfrm>
            <a:off x="7621695" y="4412343"/>
            <a:ext cx="4014621" cy="3101134"/>
          </a:xfrm>
          <a:prstGeom prst="rect">
            <a:avLst/>
          </a:prstGeom>
          <a:blipFill dpi="0" rotWithShape="1">
            <a:blip r:embed="rId15">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9" name="Rectangle 8">
            <a:extLst>
              <a:ext uri="{FF2B5EF4-FFF2-40B4-BE49-F238E27FC236}">
                <a16:creationId xmlns:a16="http://schemas.microsoft.com/office/drawing/2014/main" id="{6F8DE862-EC12-45E0-B6F7-70DFA069112C}"/>
              </a:ext>
            </a:extLst>
          </p:cNvPr>
          <p:cNvSpPr/>
          <p:nvPr userDrawn="1"/>
        </p:nvSpPr>
        <p:spPr>
          <a:xfrm>
            <a:off x="8661257" y="-266052"/>
            <a:ext cx="3644537" cy="2322286"/>
          </a:xfrm>
          <a:prstGeom prst="rect">
            <a:avLst/>
          </a:prstGeom>
          <a:blipFill dpi="0" rotWithShape="1">
            <a:blip r:embed="rId16">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A0C0391D-9F7C-48E0-80E5-41F1CBD2EA6C}"/>
              </a:ext>
            </a:extLst>
          </p:cNvPr>
          <p:cNvSpPr/>
          <p:nvPr userDrawn="1"/>
        </p:nvSpPr>
        <p:spPr>
          <a:xfrm>
            <a:off x="88582" y="98425"/>
            <a:ext cx="10795064" cy="6661150"/>
          </a:xfrm>
          <a:prstGeom prst="rect">
            <a:avLst/>
          </a:prstGeom>
          <a:noFill/>
          <a:ln w="200025">
            <a:gradFill flip="none" rotWithShape="1">
              <a:gsLst>
                <a:gs pos="100000">
                  <a:srgbClr val="003300"/>
                </a:gs>
                <a:gs pos="96000">
                  <a:srgbClr val="00FF00"/>
                </a:gs>
              </a:gsLst>
              <a:path path="rect">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Rectangle 10">
            <a:extLst>
              <a:ext uri="{FF2B5EF4-FFF2-40B4-BE49-F238E27FC236}">
                <a16:creationId xmlns:a16="http://schemas.microsoft.com/office/drawing/2014/main" id="{B93E7203-C8A1-4ED3-A922-840BD864AE68}"/>
              </a:ext>
            </a:extLst>
          </p:cNvPr>
          <p:cNvSpPr/>
          <p:nvPr userDrawn="1"/>
        </p:nvSpPr>
        <p:spPr>
          <a:xfrm>
            <a:off x="263605" y="295275"/>
            <a:ext cx="10443447" cy="6267450"/>
          </a:xfrm>
          <a:prstGeom prst="rect">
            <a:avLst/>
          </a:prstGeom>
          <a:noFill/>
          <a:ln w="25400">
            <a:gradFill flip="none" rotWithShape="1">
              <a:gsLst>
                <a:gs pos="96000">
                  <a:srgbClr val="003300"/>
                </a:gs>
                <a:gs pos="100000">
                  <a:srgbClr val="00FF00"/>
                </a:gs>
              </a:gsLst>
              <a:path path="rect">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 name="Rectangle 11">
            <a:extLst>
              <a:ext uri="{FF2B5EF4-FFF2-40B4-BE49-F238E27FC236}">
                <a16:creationId xmlns:a16="http://schemas.microsoft.com/office/drawing/2014/main" id="{36FD8696-F3BB-44BA-92AB-C23FBBEAACF2}"/>
              </a:ext>
            </a:extLst>
          </p:cNvPr>
          <p:cNvSpPr/>
          <p:nvPr userDrawn="1"/>
        </p:nvSpPr>
        <p:spPr>
          <a:xfrm>
            <a:off x="263605" y="295276"/>
            <a:ext cx="10443447" cy="6267449"/>
          </a:xfrm>
          <a:prstGeom prst="rect">
            <a:avLst/>
          </a:prstGeom>
          <a:blipFill dpi="0" rotWithShape="1">
            <a:blip r:embed="rId17">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13" name="Picture 8" descr="Mujib Borsho Logo Vector | মুজিব বর্ষ লোগো 2020 - Fine Vector Art">
            <a:extLst>
              <a:ext uri="{FF2B5EF4-FFF2-40B4-BE49-F238E27FC236}">
                <a16:creationId xmlns:a16="http://schemas.microsoft.com/office/drawing/2014/main" id="{ED9F85B7-BD2B-4A01-A1D9-933A61F90D63}"/>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6335" y="311602"/>
            <a:ext cx="1094722" cy="84766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F9964E0-4E08-4458-A383-21DDAD016932}"/>
              </a:ext>
            </a:extLst>
          </p:cNvPr>
          <p:cNvGrpSpPr/>
          <p:nvPr userDrawn="1"/>
        </p:nvGrpSpPr>
        <p:grpSpPr>
          <a:xfrm>
            <a:off x="737235" y="6625840"/>
            <a:ext cx="9746291" cy="258532"/>
            <a:chOff x="819150" y="6606788"/>
            <a:chExt cx="10829212" cy="258532"/>
          </a:xfrm>
        </p:grpSpPr>
        <p:sp>
          <p:nvSpPr>
            <p:cNvPr id="15" name="TextBox 14">
              <a:extLst>
                <a:ext uri="{FF2B5EF4-FFF2-40B4-BE49-F238E27FC236}">
                  <a16:creationId xmlns:a16="http://schemas.microsoft.com/office/drawing/2014/main" id="{4B28C00E-C7D2-4565-A28E-D7A47C2190C0}"/>
                </a:ext>
              </a:extLst>
            </p:cNvPr>
            <p:cNvSpPr txBox="1"/>
            <p:nvPr userDrawn="1"/>
          </p:nvSpPr>
          <p:spPr>
            <a:xfrm>
              <a:off x="819150" y="6606788"/>
              <a:ext cx="10829212" cy="258532"/>
            </a:xfrm>
            <a:prstGeom prst="rect">
              <a:avLst/>
            </a:prstGeom>
            <a:noFill/>
          </p:spPr>
          <p:txBody>
            <a:bodyPr wrap="square" rtlCol="0">
              <a:sp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80" dirty="0" err="1">
                  <a:solidFill>
                    <a:schemeClr val="tx1">
                      <a:lumMod val="95000"/>
                      <a:lumOff val="5000"/>
                    </a:schemeClr>
                  </a:solidFill>
                  <a:latin typeface="NikoshBAN" panose="02000000000000000000" pitchFamily="2" charset="0"/>
                  <a:cs typeface="NikoshBAN" panose="02000000000000000000" pitchFamily="2" charset="0"/>
                </a:rPr>
                <a:t>অচিন্ত্য</a:t>
              </a:r>
              <a:r>
                <a:rPr lang="en-US" sz="1080" dirty="0">
                  <a:solidFill>
                    <a:schemeClr val="tx1">
                      <a:lumMod val="95000"/>
                      <a:lumOff val="5000"/>
                    </a:schemeClr>
                  </a:solidFill>
                  <a:latin typeface="NikoshBAN" panose="02000000000000000000" pitchFamily="2" charset="0"/>
                  <a:cs typeface="NikoshBAN" panose="02000000000000000000" pitchFamily="2" charset="0"/>
                </a:rPr>
                <a:t> </a:t>
              </a:r>
              <a:r>
                <a:rPr lang="en-US" sz="1080" dirty="0" err="1">
                  <a:solidFill>
                    <a:schemeClr val="tx1">
                      <a:lumMod val="95000"/>
                      <a:lumOff val="5000"/>
                    </a:schemeClr>
                  </a:solidFill>
                  <a:latin typeface="NikoshBAN" panose="02000000000000000000" pitchFamily="2" charset="0"/>
                  <a:cs typeface="NikoshBAN" panose="02000000000000000000" pitchFamily="2" charset="0"/>
                </a:rPr>
                <a:t>কুমার</a:t>
              </a:r>
              <a:r>
                <a:rPr lang="en-US" sz="1080" dirty="0">
                  <a:solidFill>
                    <a:schemeClr val="tx1">
                      <a:lumMod val="95000"/>
                      <a:lumOff val="5000"/>
                    </a:schemeClr>
                  </a:solidFill>
                  <a:latin typeface="NikoshBAN" panose="02000000000000000000" pitchFamily="2" charset="0"/>
                  <a:cs typeface="NikoshBAN" panose="02000000000000000000" pitchFamily="2" charset="0"/>
                </a:rPr>
                <a:t> </a:t>
              </a:r>
              <a:r>
                <a:rPr lang="en-US" sz="1080" dirty="0" err="1">
                  <a:solidFill>
                    <a:schemeClr val="tx1">
                      <a:lumMod val="95000"/>
                      <a:lumOff val="5000"/>
                    </a:schemeClr>
                  </a:solidFill>
                  <a:latin typeface="NikoshBAN" panose="02000000000000000000" pitchFamily="2" charset="0"/>
                  <a:cs typeface="NikoshBAN" panose="02000000000000000000" pitchFamily="2" charset="0"/>
                </a:rPr>
                <a:t>মন্ডল</a:t>
              </a:r>
              <a:r>
                <a:rPr lang="en-US" sz="1080" dirty="0">
                  <a:solidFill>
                    <a:schemeClr val="tx1">
                      <a:lumMod val="95000"/>
                      <a:lumOff val="5000"/>
                    </a:schemeClr>
                  </a:solidFill>
                  <a:latin typeface="NikoshBAN" panose="02000000000000000000" pitchFamily="2" charset="0"/>
                  <a:cs typeface="NikoshBAN" panose="02000000000000000000" pitchFamily="2" charset="0"/>
                </a:rPr>
                <a:t> </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সহকারী</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শিক্ষক</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সামাজিক</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বিজ্ঞান</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জোবেদা</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সোহরাব</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মডেল</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মাধ্যমিক</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a:t>
              </a:r>
              <a:r>
                <a:rPr lang="en-US" sz="1080" dirty="0" err="1">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বিদ্যালয়</a:t>
              </a:r>
              <a:r>
                <a:rPr lang="en-US" sz="1080"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rPr>
                <a:t> || ০১৭১১-০০৪৫৬৯ || </a:t>
              </a:r>
              <a:r>
                <a:rPr lang="en-US" sz="1080" u="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achintya_niit@yahoo.com </a:t>
              </a:r>
              <a:endParaRPr lang="en-US" sz="1080" u="none" dirty="0">
                <a:solidFill>
                  <a:schemeClr val="tx1">
                    <a:lumMod val="95000"/>
                    <a:lumOff val="5000"/>
                  </a:schemeClr>
                </a:solidFill>
                <a:effectLst/>
                <a:latin typeface="NikoshBAN" panose="02000000000000000000" pitchFamily="2" charset="0"/>
                <a:ea typeface="Calibri" panose="020F0502020204030204" pitchFamily="34" charset="0"/>
                <a:cs typeface="NikoshBAN" panose="02000000000000000000" pitchFamily="2" charset="0"/>
              </a:endParaRPr>
            </a:p>
          </p:txBody>
        </p:sp>
        <p:pic>
          <p:nvPicPr>
            <p:cNvPr id="16" name="Picture 8" descr="Search, locate, find Free Icon of Responsive And Mobile">
              <a:extLst>
                <a:ext uri="{FF2B5EF4-FFF2-40B4-BE49-F238E27FC236}">
                  <a16:creationId xmlns:a16="http://schemas.microsoft.com/office/drawing/2014/main" id="{96EAA0D7-2ABF-4B08-B0A9-42EB7E3C84AB}"/>
                </a:ext>
              </a:extLst>
            </p:cNvPr>
            <p:cNvPicPr>
              <a:picLocks noChangeAspect="1" noChangeArrowheads="1"/>
            </p:cNvPicPr>
            <p:nvPr userDrawn="1"/>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backgroundRemoval t="0" b="100000" l="0" r="99556">
                          <a14:foregroundMark x1="42667" y1="20444" x2="12000" y2="48889"/>
                          <a14:foregroundMark x1="40889" y1="13778" x2="24444" y2="28444"/>
                          <a14:foregroundMark x1="48889" y1="28000" x2="58667" y2="32444"/>
                          <a14:foregroundMark x1="74667" y1="73333" x2="87111" y2="84889"/>
                        </a14:backgroundRemoval>
                      </a14:imgEffect>
                      <a14:imgEffect>
                        <a14:sharpenSoften amount="-100000"/>
                      </a14:imgEffect>
                      <a14:imgEffect>
                        <a14:colorTemperature colorTemp="4411"/>
                      </a14:imgEffect>
                      <a14:imgEffect>
                        <a14:saturation sat="247000"/>
                      </a14:imgEffect>
                      <a14:imgEffect>
                        <a14:brightnessContrast bright="-2000" contrast="19000"/>
                      </a14:imgEffect>
                    </a14:imgLayer>
                  </a14:imgProps>
                </a:ext>
                <a:ext uri="{28A0092B-C50C-407E-A947-70E740481C1C}">
                  <a14:useLocalDpi xmlns:a14="http://schemas.microsoft.com/office/drawing/2010/main" val="0"/>
                </a:ext>
              </a:extLst>
            </a:blip>
            <a:srcRect/>
            <a:stretch>
              <a:fillRect/>
            </a:stretch>
          </p:blipFill>
          <p:spPr bwMode="auto">
            <a:xfrm flipH="1">
              <a:off x="2356811" y="6675918"/>
              <a:ext cx="138738" cy="1387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2551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D43918-D1B4-4675-A51E-AF34676AAB1E}"/>
              </a:ext>
            </a:extLst>
          </p:cNvPr>
          <p:cNvSpPr/>
          <p:nvPr/>
        </p:nvSpPr>
        <p:spPr>
          <a:xfrm>
            <a:off x="274320" y="620077"/>
            <a:ext cx="10414860" cy="5960017"/>
          </a:xfrm>
          <a:prstGeom prst="rect">
            <a:avLst/>
          </a:prstGeom>
          <a:blipFill dpi="0" rotWithShape="1">
            <a:blip r:embed="rId3">
              <a:alphaModFix amt="46000"/>
              <a:extLst>
                <a:ext uri="{BEBA8EAE-BF5A-486C-A8C5-ECC9F3942E4B}">
                  <a14:imgProps xmlns:a14="http://schemas.microsoft.com/office/drawing/2010/main">
                    <a14:imgLayer r:embed="rId4">
                      <a14:imgEffect>
                        <a14:sharpenSoften amount="-43000"/>
                      </a14:imgEffect>
                      <a14:imgEffect>
                        <a14:saturation sat="3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0" dirty="0"/>
              <a:t>            </a:t>
            </a:r>
          </a:p>
        </p:txBody>
      </p:sp>
      <p:sp>
        <p:nvSpPr>
          <p:cNvPr id="2" name="TextBox 1">
            <a:extLst>
              <a:ext uri="{FF2B5EF4-FFF2-40B4-BE49-F238E27FC236}">
                <a16:creationId xmlns:a16="http://schemas.microsoft.com/office/drawing/2014/main" id="{3D7F0C8F-BC19-4EF8-AE6A-5AC7370ED18C}"/>
              </a:ext>
            </a:extLst>
          </p:cNvPr>
          <p:cNvSpPr txBox="1"/>
          <p:nvPr/>
        </p:nvSpPr>
        <p:spPr>
          <a:xfrm>
            <a:off x="0" y="1414124"/>
            <a:ext cx="10972800" cy="1685077"/>
          </a:xfrm>
          <a:prstGeom prst="rect">
            <a:avLst/>
          </a:prstGeom>
          <a:noFill/>
        </p:spPr>
        <p:txBody>
          <a:bodyPr wrap="square" rtlCol="0">
            <a:spAutoFit/>
            <a:scene3d>
              <a:camera prst="orthographicFront"/>
              <a:lightRig rig="threePt" dir="t"/>
            </a:scene3d>
            <a:sp3d extrusionH="57150">
              <a:bevelT w="88900" h="101600" prst="angle"/>
              <a:bevelB w="57150"/>
            </a:sp3d>
          </a:bodyPr>
          <a:lstStyle/>
          <a:p>
            <a:pPr algn="ctr"/>
            <a:r>
              <a:rPr lang="en-US" sz="10350" b="1" spc="540" dirty="0" err="1">
                <a:solidFill>
                  <a:srgbClr val="00FF00"/>
                </a:solidFill>
                <a:latin typeface="NikoshBAN" panose="02000000000000000000" pitchFamily="2" charset="0"/>
                <a:cs typeface="NikoshBAN" panose="02000000000000000000" pitchFamily="2" charset="0"/>
              </a:rPr>
              <a:t>আজকের</a:t>
            </a:r>
            <a:r>
              <a:rPr lang="en-US" sz="10350" b="1" spc="540" dirty="0">
                <a:solidFill>
                  <a:srgbClr val="00FF00"/>
                </a:solidFill>
                <a:latin typeface="NikoshBAN" panose="02000000000000000000" pitchFamily="2" charset="0"/>
                <a:cs typeface="NikoshBAN" panose="02000000000000000000" pitchFamily="2" charset="0"/>
              </a:rPr>
              <a:t> </a:t>
            </a:r>
            <a:r>
              <a:rPr lang="en-US" sz="10350" b="1" spc="540" dirty="0" err="1">
                <a:solidFill>
                  <a:srgbClr val="00FF00"/>
                </a:solidFill>
                <a:latin typeface="NikoshBAN" panose="02000000000000000000" pitchFamily="2" charset="0"/>
                <a:cs typeface="NikoshBAN" panose="02000000000000000000" pitchFamily="2" charset="0"/>
              </a:rPr>
              <a:t>ক্লাসে</a:t>
            </a:r>
            <a:r>
              <a:rPr lang="en-US" sz="10350" b="1" spc="540" dirty="0">
                <a:solidFill>
                  <a:srgbClr val="00FF00"/>
                </a:solidFill>
                <a:latin typeface="NikoshBAN" panose="02000000000000000000" pitchFamily="2" charset="0"/>
                <a:cs typeface="NikoshBAN" panose="02000000000000000000" pitchFamily="2" charset="0"/>
              </a:rPr>
              <a:t> </a:t>
            </a:r>
            <a:r>
              <a:rPr lang="en-US" sz="10350" b="1" spc="540" dirty="0" err="1">
                <a:solidFill>
                  <a:srgbClr val="00FF00"/>
                </a:solidFill>
                <a:latin typeface="NikoshBAN" panose="02000000000000000000" pitchFamily="2" charset="0"/>
                <a:cs typeface="NikoshBAN" panose="02000000000000000000" pitchFamily="2" charset="0"/>
              </a:rPr>
              <a:t>সকলকে</a:t>
            </a:r>
            <a:endParaRPr lang="en-US" sz="14940" b="1" spc="540" dirty="0">
              <a:solidFill>
                <a:srgbClr val="00FF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8D5CFB6-EFFB-4645-8383-1F4AF540E4D7}"/>
              </a:ext>
            </a:extLst>
          </p:cNvPr>
          <p:cNvSpPr txBox="1"/>
          <p:nvPr/>
        </p:nvSpPr>
        <p:spPr>
          <a:xfrm>
            <a:off x="416129" y="1975904"/>
            <a:ext cx="10414861" cy="4856714"/>
          </a:xfrm>
          <a:prstGeom prst="rect">
            <a:avLst/>
          </a:prstGeom>
          <a:noFill/>
        </p:spPr>
        <p:txBody>
          <a:bodyPr wrap="square">
            <a:spAutoFit/>
            <a:scene3d>
              <a:camera prst="orthographicFront"/>
              <a:lightRig rig="threePt" dir="t"/>
            </a:scene3d>
            <a:sp3d extrusionH="190500">
              <a:bevelT w="203200" h="215900" prst="angle"/>
              <a:bevelB w="88900" h="69850"/>
            </a:sp3d>
          </a:bodyPr>
          <a:lstStyle/>
          <a:p>
            <a:pPr algn="ctr"/>
            <a:r>
              <a:rPr lang="en-US" sz="30960" b="1" spc="540" dirty="0" err="1">
                <a:solidFill>
                  <a:srgbClr val="CC00CC"/>
                </a:solidFill>
                <a:effectLst>
                  <a:outerShdw blurRad="304800" dist="50800" dir="5400000" sx="9000" sy="9000" algn="ctr" rotWithShape="0">
                    <a:srgbClr val="000000">
                      <a:alpha val="43137"/>
                    </a:srgbClr>
                  </a:outerShdw>
                </a:effectLst>
                <a:latin typeface="NikoshBAN" panose="02000000000000000000" pitchFamily="2" charset="0"/>
                <a:cs typeface="NikoshBAN" panose="02000000000000000000" pitchFamily="2" charset="0"/>
              </a:rPr>
              <a:t>স্বাগতম</a:t>
            </a:r>
            <a:endParaRPr lang="en-US" sz="3960" dirty="0">
              <a:solidFill>
                <a:srgbClr val="CC00CC"/>
              </a:solidFill>
              <a:effectLst>
                <a:outerShdw blurRad="304800" dist="50800" dir="5400000" sx="9000" sy="9000" algn="ctr" rotWithShape="0">
                  <a:srgbClr val="000000">
                    <a:alpha val="43137"/>
                  </a:srgbClr>
                </a:outerShdw>
              </a:effectLst>
            </a:endParaRPr>
          </a:p>
        </p:txBody>
      </p:sp>
    </p:spTree>
    <p:extLst>
      <p:ext uri="{BB962C8B-B14F-4D97-AF65-F5344CB8AC3E}">
        <p14:creationId xmlns:p14="http://schemas.microsoft.com/office/powerpoint/2010/main" val="395009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64C9EE-A177-4EFB-82B9-FA174E05D998}"/>
              </a:ext>
            </a:extLst>
          </p:cNvPr>
          <p:cNvSpPr txBox="1"/>
          <p:nvPr/>
        </p:nvSpPr>
        <p:spPr>
          <a:xfrm>
            <a:off x="674739" y="2257520"/>
            <a:ext cx="9623322" cy="3582519"/>
          </a:xfrm>
          <a:prstGeom prst="rect">
            <a:avLst/>
          </a:prstGeom>
          <a:noFill/>
        </p:spPr>
        <p:txBody>
          <a:bodyPr wrap="square">
            <a:spAutoFit/>
          </a:bodyPr>
          <a:lstStyle/>
          <a:p>
            <a:pPr algn="just"/>
            <a:r>
              <a:rPr lang="as-IN" sz="3240" b="1" dirty="0">
                <a:solidFill>
                  <a:schemeClr val="tx1">
                    <a:lumMod val="95000"/>
                    <a:lumOff val="5000"/>
                  </a:schemeClr>
                </a:solidFill>
                <a:latin typeface="NikoshBAN" panose="02000000000000000000" pitchFamily="2" charset="0"/>
                <a:cs typeface="NikoshBAN" panose="02000000000000000000" pitchFamily="2" charset="0"/>
              </a:rPr>
              <a:t>সংবিধান বা </a:t>
            </a:r>
            <a:r>
              <a:rPr lang="en-US" sz="2880" b="1" dirty="0">
                <a:solidFill>
                  <a:schemeClr val="tx1">
                    <a:lumMod val="95000"/>
                    <a:lumOff val="5000"/>
                  </a:schemeClr>
                </a:solidFill>
                <a:latin typeface="NikoshBAN" panose="02000000000000000000" pitchFamily="2" charset="0"/>
                <a:cs typeface="NikoshBAN" panose="02000000000000000000" pitchFamily="2" charset="0"/>
              </a:rPr>
              <a:t>Constitution</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as-IN" sz="3240" dirty="0">
                <a:solidFill>
                  <a:schemeClr val="tx1">
                    <a:lumMod val="95000"/>
                    <a:lumOff val="5000"/>
                  </a:schemeClr>
                </a:solidFill>
                <a:latin typeface="NikoshBAN" panose="02000000000000000000" pitchFamily="2" charset="0"/>
                <a:cs typeface="NikoshBAN" panose="02000000000000000000" pitchFamily="2" charset="0"/>
              </a:rPr>
              <a:t>বলতে কতোগুলো লিখিত বা অলিখিত মৌলিক বিধিমালাকে বোঝা</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as-IN" sz="3240" dirty="0">
                <a:solidFill>
                  <a:schemeClr val="tx1">
                    <a:lumMod val="95000"/>
                    <a:lumOff val="5000"/>
                  </a:schemeClr>
                </a:solidFill>
                <a:latin typeface="NikoshBAN" panose="02000000000000000000" pitchFamily="2" charset="0"/>
                <a:cs typeface="NikoshBAN" panose="02000000000000000000" pitchFamily="2" charset="0"/>
              </a:rPr>
              <a:t>সাধারনভাবে বলতে গেলে একটি দেশের সরকার কীভাবে গঠিত ও পরিচালিত হবে সে সম্পর্কে বিভিন্ন নি</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মাব</a:t>
            </a:r>
            <a:r>
              <a:rPr lang="en-US" sz="3240" dirty="0" err="1">
                <a:solidFill>
                  <a:schemeClr val="tx1">
                    <a:lumMod val="95000"/>
                    <a:lumOff val="5000"/>
                  </a:schemeClr>
                </a:solidFill>
                <a:latin typeface="NikoshBAN" panose="02000000000000000000" pitchFamily="2" charset="0"/>
                <a:cs typeface="NikoshBAN" panose="02000000000000000000" pitchFamily="2" charset="0"/>
              </a:rPr>
              <a:t>লী</a:t>
            </a:r>
            <a:r>
              <a:rPr lang="as-IN" sz="3240" dirty="0">
                <a:solidFill>
                  <a:schemeClr val="tx1">
                    <a:lumMod val="95000"/>
                    <a:lumOff val="5000"/>
                  </a:schemeClr>
                </a:solidFill>
                <a:latin typeface="NikoshBAN" panose="02000000000000000000" pitchFamily="2" charset="0"/>
                <a:cs typeface="NikoshBAN" panose="02000000000000000000" pitchFamily="2" charset="0"/>
              </a:rPr>
              <a:t>র সমষ্টিকে সংবিধান বলা হ</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সংবিধানকে ভিত্তি করেই সরকার সংঘটিত হ</a:t>
            </a:r>
            <a:r>
              <a:rPr lang="en-US" sz="3240" dirty="0">
                <a:solidFill>
                  <a:schemeClr val="tx1">
                    <a:lumMod val="95000"/>
                    <a:lumOff val="5000"/>
                  </a:schemeClr>
                </a:solidFill>
                <a:latin typeface="NikoshBAN" panose="02000000000000000000" pitchFamily="2" charset="0"/>
                <a:cs typeface="NikoshBAN" panose="02000000000000000000" pitchFamily="2" charset="0"/>
              </a:rPr>
              <a:t>য় </a:t>
            </a:r>
            <a:r>
              <a:rPr lang="as-IN" sz="3240" dirty="0">
                <a:solidFill>
                  <a:schemeClr val="tx1">
                    <a:lumMod val="95000"/>
                    <a:lumOff val="5000"/>
                  </a:schemeClr>
                </a:solidFill>
                <a:latin typeface="NikoshBAN" panose="02000000000000000000" pitchFamily="2" charset="0"/>
                <a:cs typeface="NikoshBAN" panose="02000000000000000000" pitchFamily="2" charset="0"/>
              </a:rPr>
              <a:t>এবং এটা সরকারের বিভিন্ন বিভাগ যেমন - শাসন বিভাগ , আইন বিভাগ ও বিচার বিভাগের মধ্যে ক্ষমতা বণ্টন করে দি</a:t>
            </a:r>
            <a:r>
              <a:rPr lang="en-US" sz="3240" dirty="0" err="1">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এদের পারস্পরিক  সম্পর্ক নির্ণ</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করে</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564CD70B-72E0-47EC-802B-3178A3A17281}"/>
              </a:ext>
            </a:extLst>
          </p:cNvPr>
          <p:cNvSpPr txBox="1"/>
          <p:nvPr/>
        </p:nvSpPr>
        <p:spPr>
          <a:xfrm>
            <a:off x="1760957" y="983386"/>
            <a:ext cx="745088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as-IN"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সংবিধান বা </a:t>
            </a:r>
            <a:r>
              <a:rPr lang="en-US" sz="486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Constitution</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22792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3" presetClass="emph" presetSubtype="2" fill="hold" grpId="1" nodeType="withEffect">
                                  <p:stCondLst>
                                    <p:cond delay="0"/>
                                  </p:stCondLst>
                                  <p:childTnLst>
                                    <p:animClr clrSpc="rgb" dir="cw">
                                      <p:cBhvr override="childStyle">
                                        <p:cTn id="11" dur="3000" fill="hold"/>
                                        <p:tgtEl>
                                          <p:spTgt spid="3">
                                            <p:txEl>
                                              <p:pRg st="0" end="0"/>
                                            </p:txEl>
                                          </p:spTgt>
                                        </p:tgtEl>
                                        <p:attrNameLst>
                                          <p:attrName>style.color</p:attrName>
                                        </p:attrNameLst>
                                      </p:cBhvr>
                                      <p:to>
                                        <a:srgbClr val="00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গণপ্রজাতন্ত্রী বাংলাদেশ সরকার - Home | Facebook">
            <a:extLst>
              <a:ext uri="{FF2B5EF4-FFF2-40B4-BE49-F238E27FC236}">
                <a16:creationId xmlns:a16="http://schemas.microsoft.com/office/drawing/2014/main" id="{430DCC7C-E9D4-404A-8B41-4C11FE2C2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27" y="1225491"/>
            <a:ext cx="4720043" cy="2586290"/>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২৬ শে মার্চ বাংলাদেশের স্বাধীনতা দিবস - স্বাধীনতা">
            <a:extLst>
              <a:ext uri="{FF2B5EF4-FFF2-40B4-BE49-F238E27FC236}">
                <a16:creationId xmlns:a16="http://schemas.microsoft.com/office/drawing/2014/main" id="{0A5EFC17-688F-4102-AAFD-DBF3F2801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531" y="1225491"/>
            <a:ext cx="4720043" cy="2586290"/>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0C5F28-0EF0-461A-A16F-8DE266828DE1}"/>
              </a:ext>
            </a:extLst>
          </p:cNvPr>
          <p:cNvSpPr txBox="1"/>
          <p:nvPr/>
        </p:nvSpPr>
        <p:spPr>
          <a:xfrm>
            <a:off x="1192408" y="466196"/>
            <a:ext cx="8576924"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বাংলাদেশের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সরকার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ব্যবস্থা</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কেমন</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a:t>
            </a:r>
          </a:p>
        </p:txBody>
      </p:sp>
      <p:sp>
        <p:nvSpPr>
          <p:cNvPr id="6" name="TextBox 5">
            <a:extLst>
              <a:ext uri="{FF2B5EF4-FFF2-40B4-BE49-F238E27FC236}">
                <a16:creationId xmlns:a16="http://schemas.microsoft.com/office/drawing/2014/main" id="{5743FCE5-D8B4-4FA1-9BB8-EDEECA7A607B}"/>
              </a:ext>
            </a:extLst>
          </p:cNvPr>
          <p:cNvSpPr txBox="1"/>
          <p:nvPr/>
        </p:nvSpPr>
        <p:spPr>
          <a:xfrm>
            <a:off x="530942" y="3775894"/>
            <a:ext cx="9915341" cy="2585323"/>
          </a:xfrm>
          <a:prstGeom prst="rect">
            <a:avLst/>
          </a:prstGeom>
          <a:noFill/>
        </p:spPr>
        <p:txBody>
          <a:bodyPr wrap="square">
            <a:spAutoFit/>
          </a:bodyPr>
          <a:lstStyle/>
          <a:p>
            <a:pPr algn="just"/>
            <a:r>
              <a:rPr lang="en-US" sz="3240" dirty="0" err="1">
                <a:solidFill>
                  <a:srgbClr val="202122"/>
                </a:solidFill>
                <a:latin typeface="NikoshBAN" panose="02000000000000000000" pitchFamily="2" charset="0"/>
                <a:cs typeface="NikoshBAN" panose="02000000000000000000" pitchFamily="2" charset="0"/>
              </a:rPr>
              <a:t>বাংলাদেশের</a:t>
            </a:r>
            <a:r>
              <a:rPr lang="en-US" sz="3240" dirty="0">
                <a:solidFill>
                  <a:srgbClr val="202122"/>
                </a:solidFill>
                <a:latin typeface="NikoshBAN" panose="02000000000000000000" pitchFamily="2" charset="0"/>
                <a:cs typeface="NikoshBAN" panose="02000000000000000000" pitchFamily="2" charset="0"/>
              </a:rPr>
              <a:t> </a:t>
            </a:r>
            <a:r>
              <a:rPr lang="as-IN" sz="3240" dirty="0">
                <a:solidFill>
                  <a:srgbClr val="202122"/>
                </a:solidFill>
                <a:latin typeface="NikoshBAN" panose="02000000000000000000" pitchFamily="2" charset="0"/>
                <a:cs typeface="NikoshBAN" panose="02000000000000000000" pitchFamily="2" charset="0"/>
              </a:rPr>
              <a:t>সর্বোচ্চ সংস্থা ও কর্তৃপক্ষ যার মাধ্যমে দেশটির শাসন কার্য পরিচালিত হ</a:t>
            </a:r>
            <a:r>
              <a:rPr lang="en-US" sz="3240" dirty="0">
                <a:solidFill>
                  <a:srgbClr val="202122"/>
                </a:solidFill>
                <a:latin typeface="NikoshBAN" panose="02000000000000000000" pitchFamily="2" charset="0"/>
                <a:cs typeface="NikoshBAN" panose="02000000000000000000" pitchFamily="2" charset="0"/>
              </a:rPr>
              <a:t>য়</a:t>
            </a:r>
            <a:r>
              <a:rPr lang="as-IN" sz="3240" dirty="0">
                <a:solidFill>
                  <a:srgbClr val="202122"/>
                </a:solidFill>
                <a:latin typeface="NikoshBAN" panose="02000000000000000000" pitchFamily="2" charset="0"/>
                <a:cs typeface="NikoshBAN" panose="02000000000000000000" pitchFamily="2" charset="0"/>
              </a:rPr>
              <a:t>। গণ</a:t>
            </a:r>
            <a:r>
              <a:rPr lang="en-US" sz="3240" dirty="0" err="1">
                <a:solidFill>
                  <a:srgbClr val="202122"/>
                </a:solidFill>
                <a:latin typeface="NikoshBAN" panose="02000000000000000000" pitchFamily="2" charset="0"/>
                <a:cs typeface="NikoshBAN" panose="02000000000000000000" pitchFamily="2" charset="0"/>
              </a:rPr>
              <a:t>প্রজা</a:t>
            </a:r>
            <a:r>
              <a:rPr lang="as-IN" sz="3240" dirty="0">
                <a:solidFill>
                  <a:srgbClr val="202122"/>
                </a:solidFill>
                <a:latin typeface="NikoshBAN" panose="02000000000000000000" pitchFamily="2" charset="0"/>
                <a:cs typeface="NikoshBAN" panose="02000000000000000000" pitchFamily="2" charset="0"/>
              </a:rPr>
              <a:t>তান্ত্রিক শাসনব্যবস্থা</a:t>
            </a:r>
            <a:r>
              <a:rPr lang="en-US" sz="3240" dirty="0">
                <a:solidFill>
                  <a:srgbClr val="202122"/>
                </a:solidFill>
                <a:latin typeface="NikoshBAN" panose="02000000000000000000" pitchFamily="2" charset="0"/>
                <a:cs typeface="NikoshBAN" panose="02000000000000000000" pitchFamily="2" charset="0"/>
              </a:rPr>
              <a:t>য় </a:t>
            </a:r>
            <a:r>
              <a:rPr lang="as-IN" sz="3240" dirty="0">
                <a:solidFill>
                  <a:srgbClr val="202122"/>
                </a:solidFill>
                <a:latin typeface="NikoshBAN" panose="02000000000000000000" pitchFamily="2" charset="0"/>
                <a:cs typeface="NikoshBAN" panose="02000000000000000000" pitchFamily="2" charset="0"/>
              </a:rPr>
              <a:t>সরকার জনগণের নির্বাচিত প্রতিনিধি যেমন সংসদ সদস্যদের দ্বারা গঠিত হ</a:t>
            </a:r>
            <a:r>
              <a:rPr lang="en-US" sz="3240" dirty="0">
                <a:solidFill>
                  <a:srgbClr val="202122"/>
                </a:solidFill>
                <a:latin typeface="NikoshBAN" panose="02000000000000000000" pitchFamily="2" charset="0"/>
                <a:cs typeface="NikoshBAN" panose="02000000000000000000" pitchFamily="2" charset="0"/>
              </a:rPr>
              <a:t>য়</a:t>
            </a:r>
            <a:r>
              <a:rPr lang="as-IN" sz="3240" dirty="0">
                <a:solidFill>
                  <a:srgbClr val="202122"/>
                </a:solidFill>
                <a:latin typeface="NikoshBAN" panose="02000000000000000000" pitchFamily="2" charset="0"/>
                <a:cs typeface="NikoshBAN" panose="02000000000000000000" pitchFamily="2" charset="0"/>
              </a:rPr>
              <a:t>।</a:t>
            </a:r>
            <a:r>
              <a:rPr lang="en-US" sz="3240" dirty="0">
                <a:solidFill>
                  <a:srgbClr val="202122"/>
                </a:solidFill>
                <a:latin typeface="NikoshBAN" panose="02000000000000000000" pitchFamily="2" charset="0"/>
                <a:cs typeface="NikoshBAN" panose="02000000000000000000" pitchFamily="2" charset="0"/>
              </a:rPr>
              <a:t> </a:t>
            </a:r>
            <a:r>
              <a:rPr lang="as-IN" sz="3240" dirty="0">
                <a:solidFill>
                  <a:srgbClr val="202122"/>
                </a:solidFill>
                <a:latin typeface="NikoshBAN" panose="02000000000000000000" pitchFamily="2" charset="0"/>
                <a:cs typeface="NikoshBAN" panose="02000000000000000000" pitchFamily="2" charset="0"/>
              </a:rPr>
              <a:t>সরকার তার ওপর আরোপিত দা</a:t>
            </a:r>
            <a:r>
              <a:rPr lang="en-US" sz="3240" dirty="0" err="1">
                <a:solidFill>
                  <a:srgbClr val="202122"/>
                </a:solidFill>
                <a:latin typeface="NikoshBAN" panose="02000000000000000000" pitchFamily="2" charset="0"/>
                <a:cs typeface="NikoshBAN" panose="02000000000000000000" pitchFamily="2" charset="0"/>
              </a:rPr>
              <a:t>য়ি</a:t>
            </a:r>
            <a:r>
              <a:rPr lang="as-IN" sz="3240" dirty="0">
                <a:solidFill>
                  <a:srgbClr val="202122"/>
                </a:solidFill>
                <a:latin typeface="NikoshBAN" panose="02000000000000000000" pitchFamily="2" charset="0"/>
                <a:cs typeface="NikoshBAN" panose="02000000000000000000" pitchFamily="2" charset="0"/>
              </a:rPr>
              <a:t>ত্বসমূহ পালনের স্বার্থে রাজস্ব আহরণ করে এবং শাসনকার্য পরিচালনা ও উন্ন</a:t>
            </a:r>
            <a:r>
              <a:rPr lang="en-US" sz="3240" dirty="0">
                <a:solidFill>
                  <a:srgbClr val="202122"/>
                </a:solidFill>
                <a:latin typeface="NikoshBAN" panose="02000000000000000000" pitchFamily="2" charset="0"/>
                <a:cs typeface="NikoshBAN" panose="02000000000000000000" pitchFamily="2" charset="0"/>
              </a:rPr>
              <a:t>য়</a:t>
            </a:r>
            <a:r>
              <a:rPr lang="as-IN" sz="3240" dirty="0">
                <a:solidFill>
                  <a:srgbClr val="202122"/>
                </a:solidFill>
                <a:latin typeface="NikoshBAN" panose="02000000000000000000" pitchFamily="2" charset="0"/>
                <a:cs typeface="NikoshBAN" panose="02000000000000000000" pitchFamily="2" charset="0"/>
              </a:rPr>
              <a:t>নমূলক কাজের জন্য তা ব্য</a:t>
            </a:r>
            <a:r>
              <a:rPr lang="en-US" sz="3240" dirty="0">
                <a:solidFill>
                  <a:srgbClr val="202122"/>
                </a:solidFill>
                <a:latin typeface="NikoshBAN" panose="02000000000000000000" pitchFamily="2" charset="0"/>
                <a:cs typeface="NikoshBAN" panose="02000000000000000000" pitchFamily="2" charset="0"/>
              </a:rPr>
              <a:t>য়</a:t>
            </a:r>
            <a:r>
              <a:rPr lang="as-IN" sz="3240" dirty="0">
                <a:solidFill>
                  <a:srgbClr val="202122"/>
                </a:solidFill>
                <a:latin typeface="NikoshBAN" panose="02000000000000000000" pitchFamily="2" charset="0"/>
                <a:cs typeface="NikoshBAN" panose="02000000000000000000" pitchFamily="2" charset="0"/>
              </a:rPr>
              <a:t> করে থাকে।</a:t>
            </a:r>
            <a:endParaRPr lang="en-US" sz="324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5375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50" fill="hold"/>
                                        <p:tgtEl>
                                          <p:spTgt spid="1026"/>
                                        </p:tgtEl>
                                        <p:attrNameLst>
                                          <p:attrName>ppt_w</p:attrName>
                                        </p:attrNameLst>
                                      </p:cBhvr>
                                      <p:tavLst>
                                        <p:tav tm="0">
                                          <p:val>
                                            <p:fltVal val="0"/>
                                          </p:val>
                                        </p:tav>
                                        <p:tav tm="100000">
                                          <p:val>
                                            <p:strVal val="#ppt_w"/>
                                          </p:val>
                                        </p:tav>
                                      </p:tavLst>
                                    </p:anim>
                                    <p:anim calcmode="lin" valueType="num">
                                      <p:cBhvr>
                                        <p:cTn id="8" dur="25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250"/>
                            </p:stCondLst>
                            <p:childTnLst>
                              <p:par>
                                <p:cTn id="10" presetID="17" presetClass="entr" presetSubtype="10"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250" fill="hold"/>
                                        <p:tgtEl>
                                          <p:spTgt spid="1028"/>
                                        </p:tgtEl>
                                        <p:attrNameLst>
                                          <p:attrName>ppt_w</p:attrName>
                                        </p:attrNameLst>
                                      </p:cBhvr>
                                      <p:tavLst>
                                        <p:tav tm="0">
                                          <p:val>
                                            <p:fltVal val="0"/>
                                          </p:val>
                                        </p:tav>
                                        <p:tav tm="100000">
                                          <p:val>
                                            <p:strVal val="#ppt_w"/>
                                          </p:val>
                                        </p:tav>
                                      </p:tavLst>
                                    </p:anim>
                                    <p:anim calcmode="lin" valueType="num">
                                      <p:cBhvr>
                                        <p:cTn id="13" dur="25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5" presetClass="emph" presetSubtype="0" grpId="1" nodeType="afterEffect">
                                  <p:stCondLst>
                                    <p:cond delay="0"/>
                                  </p:stCondLst>
                                  <p:iterate type="lt">
                                    <p:tmAbs val="25"/>
                                  </p:iterate>
                                  <p:childTnLst>
                                    <p:set>
                                      <p:cBhvr override="childStyle">
                                        <p:cTn id="21" dur="1000"/>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00A6F-C8E0-4F2B-BEAB-F97CB4A6A453}"/>
              </a:ext>
            </a:extLst>
          </p:cNvPr>
          <p:cNvSpPr txBox="1"/>
          <p:nvPr/>
        </p:nvSpPr>
        <p:spPr>
          <a:xfrm>
            <a:off x="542004" y="533119"/>
            <a:ext cx="9877732"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বাংলাদেশের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শাসন</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ব্যবস্থা</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কোন</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পদ্ধতির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a:t>
            </a:r>
          </a:p>
        </p:txBody>
      </p:sp>
      <p:sp>
        <p:nvSpPr>
          <p:cNvPr id="4" name="TextBox 3">
            <a:extLst>
              <a:ext uri="{FF2B5EF4-FFF2-40B4-BE49-F238E27FC236}">
                <a16:creationId xmlns:a16="http://schemas.microsoft.com/office/drawing/2014/main" id="{C7B637C8-F7EF-49BA-B97A-40CCB2C4C065}"/>
              </a:ext>
            </a:extLst>
          </p:cNvPr>
          <p:cNvSpPr txBox="1"/>
          <p:nvPr/>
        </p:nvSpPr>
        <p:spPr>
          <a:xfrm>
            <a:off x="533155" y="4126190"/>
            <a:ext cx="9877731" cy="2086725"/>
          </a:xfrm>
          <a:prstGeom prst="rect">
            <a:avLst/>
          </a:prstGeom>
          <a:noFill/>
        </p:spPr>
        <p:txBody>
          <a:bodyPr wrap="square">
            <a:spAutoFit/>
          </a:bodyPr>
          <a:lstStyle/>
          <a:p>
            <a:pPr algn="just"/>
            <a:r>
              <a:rPr lang="as-IN" sz="3240" dirty="0">
                <a:solidFill>
                  <a:srgbClr val="050505"/>
                </a:solidFill>
                <a:latin typeface="NikoshBAN" panose="02000000000000000000" pitchFamily="2" charset="0"/>
                <a:cs typeface="NikoshBAN" panose="02000000000000000000" pitchFamily="2" charset="0"/>
              </a:rPr>
              <a:t>যে শাসনব্যবস্থায় প্রধানমন্ত্রীর নেতৃত্বে একটি মন্ত্রিপরিষদ থাকে এবং প্রধানমন্ত্রী ও মন্ত্রীগণ তাদের সকল ভালো-মন্দের জন্য ব্যক্তিগতভাবে এবং সম্মিলিতভাবে আইন পরিষদের নিকট দায়ী থাকে তাকে</a:t>
            </a:r>
            <a:r>
              <a:rPr lang="en-US" sz="3240" dirty="0">
                <a:solidFill>
                  <a:srgbClr val="050505"/>
                </a:solidFill>
                <a:latin typeface="NikoshBAN" panose="02000000000000000000" pitchFamily="2" charset="0"/>
                <a:cs typeface="NikoshBAN" panose="02000000000000000000" pitchFamily="2" charset="0"/>
              </a:rPr>
              <a:t> </a:t>
            </a:r>
            <a:r>
              <a:rPr lang="as-IN" sz="3240" dirty="0">
                <a:solidFill>
                  <a:srgbClr val="050505"/>
                </a:solidFill>
                <a:latin typeface="NikoshBAN" panose="02000000000000000000" pitchFamily="2" charset="0"/>
                <a:cs typeface="NikoshBAN" panose="02000000000000000000" pitchFamily="2" charset="0"/>
              </a:rPr>
              <a:t>সংসদীয় সরকার বা মন্ত্রিপরিষদ সরকার বা দায়িত্বশীল সরকার বলে।</a:t>
            </a:r>
          </a:p>
        </p:txBody>
      </p:sp>
      <p:pic>
        <p:nvPicPr>
          <p:cNvPr id="1026" name="Picture 2" descr="দেশের সংসদীয় ব্যবস্থার হাল">
            <a:extLst>
              <a:ext uri="{FF2B5EF4-FFF2-40B4-BE49-F238E27FC236}">
                <a16:creationId xmlns:a16="http://schemas.microsoft.com/office/drawing/2014/main" id="{5B80B7DC-5375-4618-B39A-25BAE8CF4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5" y="1380292"/>
            <a:ext cx="4787326" cy="2560068"/>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অঙ্গ-প্রত্যঙ্গ সংযোজন আইনের খসড়ায় অনুমোদন">
            <a:extLst>
              <a:ext uri="{FF2B5EF4-FFF2-40B4-BE49-F238E27FC236}">
                <a16:creationId xmlns:a16="http://schemas.microsoft.com/office/drawing/2014/main" id="{DB69EDD3-6E95-4C94-A335-196BDA188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560" y="1380292"/>
            <a:ext cx="4787326" cy="2560068"/>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585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strips(downRight)">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grpId="1" nodeType="clickEffect">
                                  <p:stCondLst>
                                    <p:cond delay="0"/>
                                  </p:stCondLst>
                                  <p:iterate type="lt">
                                    <p:tmPct val="4000"/>
                                  </p:iterate>
                                  <p:childTnLst>
                                    <p:set>
                                      <p:cBhvr override="childStyle">
                                        <p:cTn id="22" dur="500" fill="hold"/>
                                        <p:tgtEl>
                                          <p:spTgt spid="4"/>
                                        </p:tgtEl>
                                        <p:attrNameLst>
                                          <p:attrName>style.color</p:attrName>
                                        </p:attrNameLst>
                                      </p:cBhvr>
                                      <p:to>
                                        <p:clrVal>
                                          <a:schemeClr val="accent2"/>
                                        </p:clrVal>
                                      </p:to>
                                    </p:set>
                                    <p:set>
                                      <p:cBhvr>
                                        <p:cTn id="23" dur="500" fill="hold"/>
                                        <p:tgtEl>
                                          <p:spTgt spid="4"/>
                                        </p:tgtEl>
                                        <p:attrNameLst>
                                          <p:attrName>fillcolor</p:attrName>
                                        </p:attrNameLst>
                                      </p:cBhvr>
                                      <p:to>
                                        <p:clrVal>
                                          <a:schemeClr val="accent2"/>
                                        </p:clrVal>
                                      </p:to>
                                    </p:set>
                                    <p:set>
                                      <p:cBhvr>
                                        <p:cTn id="2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7A9BF-90B2-44CC-9D31-2098098BC940}"/>
              </a:ext>
            </a:extLst>
          </p:cNvPr>
          <p:cNvSpPr txBox="1"/>
          <p:nvPr/>
        </p:nvSpPr>
        <p:spPr>
          <a:xfrm>
            <a:off x="547534" y="455964"/>
            <a:ext cx="9877732"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লিখিত</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সংবিধানের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রাষ্ট্রীয়</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মূলনীতি</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কী</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কী</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a:t>
            </a:r>
          </a:p>
        </p:txBody>
      </p:sp>
      <p:sp>
        <p:nvSpPr>
          <p:cNvPr id="4" name="TextBox 3">
            <a:extLst>
              <a:ext uri="{FF2B5EF4-FFF2-40B4-BE49-F238E27FC236}">
                <a16:creationId xmlns:a16="http://schemas.microsoft.com/office/drawing/2014/main" id="{B6B63508-1540-499A-8749-027AF4121822}"/>
              </a:ext>
            </a:extLst>
          </p:cNvPr>
          <p:cNvSpPr txBox="1"/>
          <p:nvPr/>
        </p:nvSpPr>
        <p:spPr>
          <a:xfrm>
            <a:off x="653144" y="4236599"/>
            <a:ext cx="9666514" cy="2086725"/>
          </a:xfrm>
          <a:prstGeom prst="rect">
            <a:avLst/>
          </a:prstGeom>
          <a:noFill/>
        </p:spPr>
        <p:txBody>
          <a:bodyPr wrap="square" rtlCol="0">
            <a:spAutoFit/>
          </a:bodyPr>
          <a:lstStyle/>
          <a:p>
            <a:pPr algn="just"/>
            <a:r>
              <a:rPr lang="en-US" sz="3240" dirty="0" err="1">
                <a:latin typeface="NikoshBAN" panose="02000000000000000000" pitchFamily="2" charset="0"/>
                <a:cs typeface="NikoshBAN" panose="02000000000000000000" pitchFamily="2" charset="0"/>
              </a:rPr>
              <a:t>বাংলাদেশের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সংবিধান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একটি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লিখিত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দলিল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যা</a:t>
            </a:r>
            <a:r>
              <a:rPr lang="en-US" sz="3240" dirty="0">
                <a:latin typeface="NikoshBAN" panose="02000000000000000000" pitchFamily="2" charset="0"/>
                <a:cs typeface="NikoshBAN" panose="02000000000000000000" pitchFamily="2" charset="0"/>
              </a:rPr>
              <a:t> ১১ </a:t>
            </a:r>
            <a:r>
              <a:rPr lang="en-US" sz="3240" dirty="0" err="1">
                <a:latin typeface="NikoshBAN" panose="02000000000000000000" pitchFamily="2" charset="0"/>
                <a:cs typeface="NikoshBAN" panose="02000000000000000000" pitchFamily="2" charset="0"/>
              </a:rPr>
              <a:t>ভাগে</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বিভিক্ত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এতে</a:t>
            </a:r>
            <a:r>
              <a:rPr lang="en-US" sz="3240" dirty="0">
                <a:latin typeface="NikoshBAN" panose="02000000000000000000" pitchFamily="2" charset="0"/>
                <a:cs typeface="NikoshBAN" panose="02000000000000000000" pitchFamily="2" charset="0"/>
              </a:rPr>
              <a:t> ১৫৩টি </a:t>
            </a:r>
            <a:r>
              <a:rPr lang="en-US" sz="3240" dirty="0" err="1">
                <a:latin typeface="NikoshBAN" panose="02000000000000000000" pitchFamily="2" charset="0"/>
                <a:cs typeface="NikoshBAN" panose="02000000000000000000" pitchFamily="2" charset="0"/>
              </a:rPr>
              <a:t>অনুচ্ছেদ</a:t>
            </a:r>
            <a:r>
              <a:rPr lang="en-US" sz="3240" dirty="0">
                <a:latin typeface="NikoshBAN" panose="02000000000000000000" pitchFamily="2" charset="0"/>
                <a:cs typeface="NikoshBAN" panose="02000000000000000000" pitchFamily="2" charset="0"/>
              </a:rPr>
              <a:t> ও </a:t>
            </a:r>
            <a:r>
              <a:rPr lang="en-US" sz="3240" dirty="0" err="1">
                <a:latin typeface="NikoshBAN" panose="02000000000000000000" pitchFamily="2" charset="0"/>
                <a:cs typeface="NikoshBAN" panose="02000000000000000000" pitchFamily="2" charset="0"/>
              </a:rPr>
              <a:t>একটি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প্রস্তাবনা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রয়েছে</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বাংলাদেশের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সংবিধানে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রাষ্ট্র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পরিচালনার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চারটি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মূলনীতি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রয়েছে</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যথা</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জাতীয়তাবাদ</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সমাজতন্ত্র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গণতন্ত্র</a:t>
            </a:r>
            <a:r>
              <a:rPr lang="en-US" sz="3240" dirty="0">
                <a:latin typeface="NikoshBAN" panose="02000000000000000000" pitchFamily="2" charset="0"/>
                <a:cs typeface="NikoshBAN" panose="02000000000000000000" pitchFamily="2" charset="0"/>
              </a:rPr>
              <a:t> ও </a:t>
            </a:r>
            <a:r>
              <a:rPr lang="en-US" sz="3240" dirty="0" err="1">
                <a:latin typeface="NikoshBAN" panose="02000000000000000000" pitchFamily="2" charset="0"/>
                <a:cs typeface="NikoshBAN" panose="02000000000000000000" pitchFamily="2" charset="0"/>
              </a:rPr>
              <a:t>ধর্মনিরপেক্ষতা</a:t>
            </a:r>
            <a:r>
              <a:rPr lang="en-US" sz="3240" dirty="0">
                <a:latin typeface="NikoshBAN" panose="02000000000000000000" pitchFamily="2" charset="0"/>
                <a:cs typeface="NikoshBAN" panose="02000000000000000000" pitchFamily="2" charset="0"/>
              </a:rPr>
              <a:t>। </a:t>
            </a:r>
          </a:p>
        </p:txBody>
      </p:sp>
      <p:pic>
        <p:nvPicPr>
          <p:cNvPr id="2050" name="Picture 2" descr="Survey design, vector illustration. - Pulmonary Hypertension Association">
            <a:extLst>
              <a:ext uri="{FF2B5EF4-FFF2-40B4-BE49-F238E27FC236}">
                <a16:creationId xmlns:a16="http://schemas.microsoft.com/office/drawing/2014/main" id="{77933616-B4F7-4866-BB38-339C60808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683" y="1467268"/>
            <a:ext cx="2593385" cy="259338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Free Vector | Woman analyzing checklist illustration">
            <a:extLst>
              <a:ext uri="{FF2B5EF4-FFF2-40B4-BE49-F238E27FC236}">
                <a16:creationId xmlns:a16="http://schemas.microsoft.com/office/drawing/2014/main" id="{08E317CE-47FA-4C51-AB84-E958AE2631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682"/>
          <a:stretch/>
        </p:blipFill>
        <p:spPr bwMode="auto">
          <a:xfrm>
            <a:off x="1194212" y="1467267"/>
            <a:ext cx="2839946" cy="259338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Sg171006cartoon Businessman Writing With Penvector Drawn Stock Illustration  - Download Image Now - iStock">
            <a:extLst>
              <a:ext uri="{FF2B5EF4-FFF2-40B4-BE49-F238E27FC236}">
                <a16:creationId xmlns:a16="http://schemas.microsoft.com/office/drawing/2014/main" id="{B83D2792-2E7D-422F-A748-5D12B7373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379" y="1467268"/>
            <a:ext cx="2410084" cy="2593384"/>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696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dissolve">
                                      <p:cBhvr>
                                        <p:cTn id="11" dur="500"/>
                                        <p:tgtEl>
                                          <p:spTgt spid="205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ssolv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1" nodeType="clickEffect">
                                  <p:stCondLst>
                                    <p:cond delay="0"/>
                                  </p:stCondLst>
                                  <p:iterate type="lt">
                                    <p:tmPct val="4000"/>
                                  </p:iterate>
                                  <p:childTnLst>
                                    <p:set>
                                      <p:cBhvr override="childStyle">
                                        <p:cTn id="24" dur="1000" fill="hold"/>
                                        <p:tgtEl>
                                          <p:spTgt spid="4"/>
                                        </p:tgtEl>
                                        <p:attrNameLst>
                                          <p:attrName>style.color</p:attrName>
                                        </p:attrNameLst>
                                      </p:cBhvr>
                                      <p:to>
                                        <p:clrVal>
                                          <a:schemeClr val="accent2"/>
                                        </p:clrVal>
                                      </p:to>
                                    </p:set>
                                    <p:set>
                                      <p:cBhvr>
                                        <p:cTn id="25" dur="1000" fill="hold"/>
                                        <p:tgtEl>
                                          <p:spTgt spid="4"/>
                                        </p:tgtEl>
                                        <p:attrNameLst>
                                          <p:attrName>fillcolor</p:attrName>
                                        </p:attrNameLst>
                                      </p:cBhvr>
                                      <p:to>
                                        <p:clrVal>
                                          <a:schemeClr val="accent2"/>
                                        </p:clrVal>
                                      </p:to>
                                    </p:set>
                                    <p:set>
                                      <p:cBhvr>
                                        <p:cTn id="26"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AC146-E58F-4CC2-9A0B-72D0AEC998FB}"/>
              </a:ext>
            </a:extLst>
          </p:cNvPr>
          <p:cNvSpPr txBox="1"/>
          <p:nvPr/>
        </p:nvSpPr>
        <p:spPr>
          <a:xfrm>
            <a:off x="767654" y="559408"/>
            <a:ext cx="9877732"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রাষ্ট্রধর্ম</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অনুসারে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নাগরিকের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পরিচয়</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কি</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a:t>
            </a:r>
          </a:p>
        </p:txBody>
      </p:sp>
      <p:sp>
        <p:nvSpPr>
          <p:cNvPr id="4" name="TextBox 3">
            <a:extLst>
              <a:ext uri="{FF2B5EF4-FFF2-40B4-BE49-F238E27FC236}">
                <a16:creationId xmlns:a16="http://schemas.microsoft.com/office/drawing/2014/main" id="{D7D4BB9F-C2E2-4AB6-8F86-3B404BE97CEA}"/>
              </a:ext>
            </a:extLst>
          </p:cNvPr>
          <p:cNvSpPr txBox="1"/>
          <p:nvPr/>
        </p:nvSpPr>
        <p:spPr>
          <a:xfrm>
            <a:off x="621648" y="4200338"/>
            <a:ext cx="9729505" cy="2086725"/>
          </a:xfrm>
          <a:prstGeom prst="rect">
            <a:avLst/>
          </a:prstGeom>
          <a:noFill/>
        </p:spPr>
        <p:txBody>
          <a:bodyPr wrap="square" rtlCol="0">
            <a:spAutoFit/>
          </a:bodyPr>
          <a:lstStyle/>
          <a:p>
            <a:pPr algn="just"/>
            <a:r>
              <a:rPr lang="en-US" sz="3240" dirty="0" err="1">
                <a:latin typeface="NikoshBAN" panose="02000000000000000000" pitchFamily="2" charset="0"/>
                <a:cs typeface="NikoshBAN" panose="02000000000000000000" pitchFamily="2" charset="0"/>
              </a:rPr>
              <a:t>বাংলাদেশের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রাষ্ট্র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ধর্ম</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হিসাবে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ইসলামকে</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স্বীকৃতি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দেওয়া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হয়েছে</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সেই</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সাথে</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অন্য</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ধর্ম</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অনুসারীদের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সমান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মর্যাদা</a:t>
            </a:r>
            <a:r>
              <a:rPr lang="en-US" sz="3240" dirty="0">
                <a:latin typeface="NikoshBAN" panose="02000000000000000000" pitchFamily="2" charset="0"/>
                <a:cs typeface="NikoshBAN" panose="02000000000000000000" pitchFamily="2" charset="0"/>
              </a:rPr>
              <a:t> ও </a:t>
            </a:r>
            <a:r>
              <a:rPr lang="en-US" sz="3240" dirty="0" err="1">
                <a:latin typeface="NikoshBAN" panose="02000000000000000000" pitchFamily="2" charset="0"/>
                <a:cs typeface="NikoshBAN" panose="02000000000000000000" pitchFamily="2" charset="0"/>
              </a:rPr>
              <a:t>অধিকার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রক্ষার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বিষয়টি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নিশ্চিত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হয়েছে</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ক্ষুদ্র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নৃগোষ্ঠী</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বাদে</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জাতি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হিসাবে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বাংলাদেশের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জনগন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বাঙালী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নামে</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পরিচিত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বাংলাদেশের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নাগরিকদের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পরিচয়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বাংলাদেশি</a:t>
            </a:r>
            <a:r>
              <a:rPr lang="en-US" sz="3240" dirty="0">
                <a:latin typeface="NikoshBAN" panose="02000000000000000000" pitchFamily="2" charset="0"/>
                <a:cs typeface="NikoshBAN" panose="02000000000000000000" pitchFamily="2" charset="0"/>
              </a:rPr>
              <a:t>’।</a:t>
            </a:r>
          </a:p>
        </p:txBody>
      </p:sp>
      <p:pic>
        <p:nvPicPr>
          <p:cNvPr id="1026" name="Picture 2" descr="জেনে নিন কোন দেশে কবে ঈদ">
            <a:extLst>
              <a:ext uri="{FF2B5EF4-FFF2-40B4-BE49-F238E27FC236}">
                <a16:creationId xmlns:a16="http://schemas.microsoft.com/office/drawing/2014/main" id="{0D5AFE53-C414-4559-AFE9-D9F5687C3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48" y="1405789"/>
            <a:ext cx="4864752" cy="2794549"/>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আদিবাসী' মানে 'আদি বাসিন্দা' নয়">
            <a:extLst>
              <a:ext uri="{FF2B5EF4-FFF2-40B4-BE49-F238E27FC236}">
                <a16:creationId xmlns:a16="http://schemas.microsoft.com/office/drawing/2014/main" id="{E6B01271-F66C-49F3-9027-E6433C87A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406" y="1405789"/>
            <a:ext cx="4718747" cy="2794549"/>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7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 calcmode="lin" valueType="num">
                                      <p:cBhvr>
                                        <p:cTn id="16" dur="500" fill="hold"/>
                                        <p:tgtEl>
                                          <p:spTgt spid="1028"/>
                                        </p:tgtEl>
                                        <p:attrNameLst>
                                          <p:attrName>style.rotation</p:attrName>
                                        </p:attrNameLst>
                                      </p:cBhvr>
                                      <p:tavLst>
                                        <p:tav tm="0">
                                          <p:val>
                                            <p:fltVal val="360"/>
                                          </p:val>
                                        </p:tav>
                                        <p:tav tm="100000">
                                          <p:val>
                                            <p:fltVal val="0"/>
                                          </p:val>
                                        </p:tav>
                                      </p:tavLst>
                                    </p:anim>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iterate type="lt">
                                    <p:tmPct val="0"/>
                                  </p:iterate>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par>
                          <p:cTn id="23" fill="hold">
                            <p:stCondLst>
                              <p:cond delay="500"/>
                            </p:stCondLst>
                            <p:childTnLst>
                              <p:par>
                                <p:cTn id="24" presetID="18" presetClass="emph" presetSubtype="0" fill="hold" grpId="1" nodeType="afterEffect">
                                  <p:stCondLst>
                                    <p:cond delay="0"/>
                                  </p:stCondLst>
                                  <p:iterate type="lt">
                                    <p:tmPct val="4000"/>
                                  </p:iterate>
                                  <p:childTnLst>
                                    <p:set>
                                      <p:cBhvr override="childStyle">
                                        <p:cTn id="25" dur="10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11052F-7865-4055-9932-46893E053944}"/>
              </a:ext>
            </a:extLst>
          </p:cNvPr>
          <p:cNvSpPr txBox="1"/>
          <p:nvPr/>
        </p:nvSpPr>
        <p:spPr>
          <a:xfrm>
            <a:off x="488909" y="4629887"/>
            <a:ext cx="9994982" cy="1588127"/>
          </a:xfrm>
          <a:prstGeom prst="rect">
            <a:avLst/>
          </a:prstGeom>
          <a:noFill/>
        </p:spPr>
        <p:txBody>
          <a:bodyPr wrap="square" rtlCol="0">
            <a:spAutoFit/>
          </a:bodyPr>
          <a:lstStyle/>
          <a:p>
            <a:pPr algn="just"/>
            <a:r>
              <a:rPr lang="en-US" sz="3240" dirty="0" err="1">
                <a:latin typeface="NikoshBAN" panose="02000000000000000000" pitchFamily="2" charset="0"/>
                <a:cs typeface="NikoshBAN" panose="02000000000000000000" pitchFamily="2" charset="0"/>
              </a:rPr>
              <a:t>বাংলাদেশে</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এককেন্দ্রিক</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শাসনব্যবস্থা</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প্রবর্তিত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থাকবে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এক</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কক্ষ</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বিশিষ্ট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আইন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সভার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প্রত্যক্ষ</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নির্বাচনের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মাধ্যমে</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নির্বাচিত</a:t>
            </a:r>
            <a:r>
              <a:rPr lang="en-US" sz="3240" dirty="0">
                <a:latin typeface="NikoshBAN" panose="02000000000000000000" pitchFamily="2" charset="0"/>
                <a:cs typeface="NikoshBAN" panose="02000000000000000000" pitchFamily="2" charset="0"/>
              </a:rPr>
              <a:t> ৩০০ </a:t>
            </a:r>
            <a:r>
              <a:rPr lang="en-US" sz="3240" dirty="0" err="1">
                <a:latin typeface="NikoshBAN" panose="02000000000000000000" pitchFamily="2" charset="0"/>
                <a:cs typeface="NikoshBAN" panose="02000000000000000000" pitchFamily="2" charset="0"/>
              </a:rPr>
              <a:t>জন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সংসদ</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সদস্য</a:t>
            </a:r>
            <a:r>
              <a:rPr lang="en-US" sz="3240" dirty="0">
                <a:latin typeface="NikoshBAN" panose="02000000000000000000" pitchFamily="2" charset="0"/>
                <a:cs typeface="NikoshBAN" panose="02000000000000000000" pitchFamily="2" charset="0"/>
              </a:rPr>
              <a:t> ও ৫০ </a:t>
            </a:r>
            <a:r>
              <a:rPr lang="en-US" sz="3240" dirty="0" err="1">
                <a:latin typeface="NikoshBAN" panose="02000000000000000000" pitchFamily="2" charset="0"/>
                <a:cs typeface="NikoshBAN" panose="02000000000000000000" pitchFamily="2" charset="0"/>
              </a:rPr>
              <a:t>জন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সংরক্ষিত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মহিলা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সদস্য</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আইন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সভা</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গঠিত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হবে</a:t>
            </a:r>
            <a:r>
              <a:rPr lang="en-US" sz="324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B285F226-B338-41F8-A38D-7BC6BDCB58AF}"/>
              </a:ext>
            </a:extLst>
          </p:cNvPr>
          <p:cNvSpPr txBox="1"/>
          <p:nvPr/>
        </p:nvSpPr>
        <p:spPr>
          <a:xfrm>
            <a:off x="767654" y="639047"/>
            <a:ext cx="9877732"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বাংলাদেশের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আইনসভা</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কয়</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কক্ষ</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বিশিষ্ট</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p>
        </p:txBody>
      </p:sp>
      <p:pic>
        <p:nvPicPr>
          <p:cNvPr id="2050" name="Picture 2" descr="How to calculate your macros without losing your mind - Marty Kendall">
            <a:extLst>
              <a:ext uri="{FF2B5EF4-FFF2-40B4-BE49-F238E27FC236}">
                <a16:creationId xmlns:a16="http://schemas.microsoft.com/office/drawing/2014/main" id="{0A9E6E4A-87EF-4091-92F8-D6E56C0D3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8044" y="1695924"/>
            <a:ext cx="2542992" cy="2710721"/>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বর্তমান সংসদের বিদায়ী অধিবেশন রোববার বিকেলে - banglanews24.com">
            <a:extLst>
              <a:ext uri="{FF2B5EF4-FFF2-40B4-BE49-F238E27FC236}">
                <a16:creationId xmlns:a16="http://schemas.microsoft.com/office/drawing/2014/main" id="{CFFAA074-4BB6-437E-8B75-685914848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037" y="1694729"/>
            <a:ext cx="3759490" cy="2710721"/>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0" name="Picture 12" descr="শপথ নিলেন নতুন এমপিরা">
            <a:extLst>
              <a:ext uri="{FF2B5EF4-FFF2-40B4-BE49-F238E27FC236}">
                <a16:creationId xmlns:a16="http://schemas.microsoft.com/office/drawing/2014/main" id="{6EBAD66B-36C9-4DC2-A6D4-6DCA17E78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527" y="1693534"/>
            <a:ext cx="3759489" cy="271191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56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50"/>
                                        <p:tgtEl>
                                          <p:spTgt spid="2050"/>
                                        </p:tgtEl>
                                      </p:cBhvr>
                                    </p:animEffect>
                                    <p:anim calcmode="lin" valueType="num">
                                      <p:cBhvr>
                                        <p:cTn id="8" dur="250" fill="hold"/>
                                        <p:tgtEl>
                                          <p:spTgt spid="2050"/>
                                        </p:tgtEl>
                                        <p:attrNameLst>
                                          <p:attrName>ppt_x</p:attrName>
                                        </p:attrNameLst>
                                      </p:cBhvr>
                                      <p:tavLst>
                                        <p:tav tm="0">
                                          <p:val>
                                            <p:strVal val="#ppt_x"/>
                                          </p:val>
                                        </p:tav>
                                        <p:tav tm="100000">
                                          <p:val>
                                            <p:strVal val="#ppt_x"/>
                                          </p:val>
                                        </p:tav>
                                      </p:tavLst>
                                    </p:anim>
                                    <p:anim calcmode="lin" valueType="num">
                                      <p:cBhvr>
                                        <p:cTn id="9" dur="25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fade">
                                      <p:cBhvr>
                                        <p:cTn id="13" dur="250"/>
                                        <p:tgtEl>
                                          <p:spTgt spid="2058"/>
                                        </p:tgtEl>
                                      </p:cBhvr>
                                    </p:animEffect>
                                    <p:anim calcmode="lin" valueType="num">
                                      <p:cBhvr>
                                        <p:cTn id="14" dur="250" fill="hold"/>
                                        <p:tgtEl>
                                          <p:spTgt spid="2058"/>
                                        </p:tgtEl>
                                        <p:attrNameLst>
                                          <p:attrName>ppt_x</p:attrName>
                                        </p:attrNameLst>
                                      </p:cBhvr>
                                      <p:tavLst>
                                        <p:tav tm="0">
                                          <p:val>
                                            <p:strVal val="#ppt_x"/>
                                          </p:val>
                                        </p:tav>
                                        <p:tav tm="100000">
                                          <p:val>
                                            <p:strVal val="#ppt_x"/>
                                          </p:val>
                                        </p:tav>
                                      </p:tavLst>
                                    </p:anim>
                                    <p:anim calcmode="lin" valueType="num">
                                      <p:cBhvr>
                                        <p:cTn id="15" dur="250" fill="hold"/>
                                        <p:tgtEl>
                                          <p:spTgt spid="2058"/>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2060"/>
                                        </p:tgtEl>
                                        <p:attrNameLst>
                                          <p:attrName>style.visibility</p:attrName>
                                        </p:attrNameLst>
                                      </p:cBhvr>
                                      <p:to>
                                        <p:strVal val="visible"/>
                                      </p:to>
                                    </p:set>
                                    <p:animEffect transition="in" filter="fade">
                                      <p:cBhvr>
                                        <p:cTn id="19" dur="250"/>
                                        <p:tgtEl>
                                          <p:spTgt spid="2060"/>
                                        </p:tgtEl>
                                      </p:cBhvr>
                                    </p:animEffect>
                                    <p:anim calcmode="lin" valueType="num">
                                      <p:cBhvr>
                                        <p:cTn id="20" dur="250" fill="hold"/>
                                        <p:tgtEl>
                                          <p:spTgt spid="2060"/>
                                        </p:tgtEl>
                                        <p:attrNameLst>
                                          <p:attrName>ppt_x</p:attrName>
                                        </p:attrNameLst>
                                      </p:cBhvr>
                                      <p:tavLst>
                                        <p:tav tm="0">
                                          <p:val>
                                            <p:strVal val="#ppt_x"/>
                                          </p:val>
                                        </p:tav>
                                        <p:tav tm="100000">
                                          <p:val>
                                            <p:strVal val="#ppt_x"/>
                                          </p:val>
                                        </p:tav>
                                      </p:tavLst>
                                    </p:anim>
                                    <p:anim calcmode="lin" valueType="num">
                                      <p:cBhvr>
                                        <p:cTn id="21" dur="25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iterate type="lt">
                                    <p:tmPct val="0"/>
                                  </p:iterate>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mph" presetSubtype="0" grpId="1" nodeType="clickEffect">
                                  <p:stCondLst>
                                    <p:cond delay="0"/>
                                  </p:stCondLst>
                                  <p:iterate type="lt">
                                    <p:tmAbs val="25"/>
                                  </p:iterate>
                                  <p:childTnLst>
                                    <p:set>
                                      <p:cBhvr override="childStyle">
                                        <p:cTn id="30"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B124EC-828B-4EEF-B269-E5B97E97268C}"/>
              </a:ext>
            </a:extLst>
          </p:cNvPr>
          <p:cNvSpPr txBox="1"/>
          <p:nvPr/>
        </p:nvSpPr>
        <p:spPr>
          <a:xfrm>
            <a:off x="547532" y="4402256"/>
            <a:ext cx="9877732" cy="1588127"/>
          </a:xfrm>
          <a:prstGeom prst="rect">
            <a:avLst/>
          </a:prstGeom>
          <a:noFill/>
        </p:spPr>
        <p:txBody>
          <a:bodyPr wrap="square" rtlCol="0">
            <a:spAutoFit/>
          </a:bodyPr>
          <a:lstStyle/>
          <a:p>
            <a:pPr algn="just"/>
            <a:r>
              <a:rPr lang="en-US" sz="3240" dirty="0" err="1">
                <a:latin typeface="NikoshBAN" panose="02000000000000000000" pitchFamily="2" charset="0"/>
                <a:cs typeface="NikoshBAN" panose="02000000000000000000" pitchFamily="2" charset="0"/>
              </a:rPr>
              <a:t>সংবিধানে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নাগরিকদের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মৌলিক</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অধিকারের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নিশ্চয়তা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দেওয়া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হয়েছে</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সংবিধান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অনুযায়ী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রাষ্ট্রের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সকল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ক্ষমতার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মালিক</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জনগন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জনগনের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পক্ষে</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নির্দিষ্ট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কর্তৃপক্ষ</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এই</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ক্ষমতা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পরিচালনা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করবে</a:t>
            </a:r>
            <a:r>
              <a:rPr lang="en-US" sz="324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E04CC4F1-3947-4506-A246-F3383B9E442D}"/>
              </a:ext>
            </a:extLst>
          </p:cNvPr>
          <p:cNvSpPr txBox="1"/>
          <p:nvPr/>
        </p:nvSpPr>
        <p:spPr>
          <a:xfrm>
            <a:off x="767654" y="639047"/>
            <a:ext cx="9877732"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জনগনের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মৌলিক</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অধিকার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ও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সার্বভৌমত্ব</a:t>
            </a:r>
            <a:endPar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endParaRPr>
          </a:p>
        </p:txBody>
      </p:sp>
      <p:pic>
        <p:nvPicPr>
          <p:cNvPr id="3074" name="Picture 2" descr="সম্পাদকের অধিকার; Right to Editor – সিলেটের খবর">
            <a:extLst>
              <a:ext uri="{FF2B5EF4-FFF2-40B4-BE49-F238E27FC236}">
                <a16:creationId xmlns:a16="http://schemas.microsoft.com/office/drawing/2014/main" id="{38A4991E-2144-4CFD-AD2A-A3C700846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353" y="1682401"/>
            <a:ext cx="3011840" cy="2590598"/>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জেলা জজ কার্যালয়ের নিয়োগ বিজ্ঞপ্তি – Youth Carnival">
            <a:extLst>
              <a:ext uri="{FF2B5EF4-FFF2-40B4-BE49-F238E27FC236}">
                <a16:creationId xmlns:a16="http://schemas.microsoft.com/office/drawing/2014/main" id="{88B6CEB2-8362-4D1B-9266-DF5C9E097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189" y="1710348"/>
            <a:ext cx="3248075" cy="2590598"/>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স্বাস্থ্যসেবা মানুষের মৌলিক অধিকার | দৃষ্টিকোন | The Daily Ittefaq">
            <a:extLst>
              <a:ext uri="{FF2B5EF4-FFF2-40B4-BE49-F238E27FC236}">
                <a16:creationId xmlns:a16="http://schemas.microsoft.com/office/drawing/2014/main" id="{99DFE42F-0F75-4457-BF47-6F4AA1F47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532" y="1703344"/>
            <a:ext cx="3195824" cy="2597602"/>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58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500"/>
                            </p:stCondLst>
                            <p:childTnLst>
                              <p:par>
                                <p:cTn id="25" presetID="15" presetClass="emph" presetSubtype="0" grpId="2" nodeType="afterEffect">
                                  <p:stCondLst>
                                    <p:cond delay="0"/>
                                  </p:stCondLst>
                                  <p:iterate type="lt">
                                    <p:tmAbs val="25"/>
                                  </p:iterate>
                                  <p:childTnLst>
                                    <p:set>
                                      <p:cBhvr override="childStyle">
                                        <p:cTn id="26"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4E10C5-5F65-43FA-AA0A-F13B057417E4}"/>
              </a:ext>
            </a:extLst>
          </p:cNvPr>
          <p:cNvSpPr txBox="1"/>
          <p:nvPr/>
        </p:nvSpPr>
        <p:spPr>
          <a:xfrm>
            <a:off x="767654" y="639047"/>
            <a:ext cx="9877732"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বিচার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বিভাগের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স্বাধীনতা</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ও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ভোটাধিকার</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p>
        </p:txBody>
      </p:sp>
      <p:sp>
        <p:nvSpPr>
          <p:cNvPr id="4" name="TextBox 3">
            <a:extLst>
              <a:ext uri="{FF2B5EF4-FFF2-40B4-BE49-F238E27FC236}">
                <a16:creationId xmlns:a16="http://schemas.microsoft.com/office/drawing/2014/main" id="{4DF08A7B-ADC8-4955-9FB3-545A57688EDA}"/>
              </a:ext>
            </a:extLst>
          </p:cNvPr>
          <p:cNvSpPr txBox="1"/>
          <p:nvPr/>
        </p:nvSpPr>
        <p:spPr>
          <a:xfrm>
            <a:off x="608372" y="4640060"/>
            <a:ext cx="9756057" cy="1588127"/>
          </a:xfrm>
          <a:prstGeom prst="rect">
            <a:avLst/>
          </a:prstGeom>
          <a:noFill/>
        </p:spPr>
        <p:txBody>
          <a:bodyPr wrap="square" rtlCol="0">
            <a:spAutoFit/>
          </a:bodyPr>
          <a:lstStyle/>
          <a:p>
            <a:pPr algn="just"/>
            <a:r>
              <a:rPr lang="en-US" sz="3240" dirty="0" err="1">
                <a:latin typeface="NikoshBAN" panose="02000000000000000000" pitchFamily="2" charset="0"/>
                <a:cs typeface="NikoshBAN" panose="02000000000000000000" pitchFamily="2" charset="0"/>
              </a:rPr>
              <a:t>সংবিধানে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বিচার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বিভাগের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পূর্ণ</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স্বাধীনতার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কথা</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নিশ্চিত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হয়েছে</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হয়েছে</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জাতি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ধর্ম</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বর্ণ</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নির্বিশেষে</a:t>
            </a:r>
            <a:r>
              <a:rPr lang="en-US" sz="3240" dirty="0">
                <a:latin typeface="NikoshBAN" panose="02000000000000000000" pitchFamily="2" charset="0"/>
                <a:cs typeface="NikoshBAN" panose="02000000000000000000" pitchFamily="2" charset="0"/>
              </a:rPr>
              <a:t> ১৮ </a:t>
            </a:r>
            <a:r>
              <a:rPr lang="en-US" sz="3240" dirty="0" err="1">
                <a:latin typeface="NikoshBAN" panose="02000000000000000000" pitchFamily="2" charset="0"/>
                <a:cs typeface="NikoshBAN" panose="02000000000000000000" pitchFamily="2" charset="0"/>
              </a:rPr>
              <a:t>বছর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বয়সের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সকল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নাগরিককে</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ভোটাধিকার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প্রদান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হয়েছে</a:t>
            </a:r>
            <a:r>
              <a:rPr lang="en-US" sz="3240" dirty="0">
                <a:latin typeface="NikoshBAN" panose="02000000000000000000" pitchFamily="2" charset="0"/>
                <a:cs typeface="NikoshBAN" panose="02000000000000000000" pitchFamily="2" charset="0"/>
              </a:rPr>
              <a:t>। </a:t>
            </a:r>
          </a:p>
        </p:txBody>
      </p:sp>
      <p:pic>
        <p:nvPicPr>
          <p:cNvPr id="4098" name="Picture 2" descr="বিচার বিভাগ পৃথকীকরণের সুফল">
            <a:extLst>
              <a:ext uri="{FF2B5EF4-FFF2-40B4-BE49-F238E27FC236}">
                <a16:creationId xmlns:a16="http://schemas.microsoft.com/office/drawing/2014/main" id="{05EE16F2-3821-4509-B410-60B2DD05B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81" y="1553142"/>
            <a:ext cx="4614243" cy="2917619"/>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সংসদ নির্বাচন: ইভিএম ব্যবহারের ঝুঁকি কোথায়? - BBC News বাংলা">
            <a:extLst>
              <a:ext uri="{FF2B5EF4-FFF2-40B4-BE49-F238E27FC236}">
                <a16:creationId xmlns:a16="http://schemas.microsoft.com/office/drawing/2014/main" id="{FA2953C0-5ABA-4725-BAE4-73E54711F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677" y="1553142"/>
            <a:ext cx="4614243" cy="2917619"/>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anim calcmode="lin" valueType="num">
                                      <p:cBhvr>
                                        <p:cTn id="10" dur="500" fill="hold"/>
                                        <p:tgtEl>
                                          <p:spTgt spid="4098"/>
                                        </p:tgtEl>
                                        <p:attrNameLst>
                                          <p:attrName>ppt_x</p:attrName>
                                        </p:attrNameLst>
                                      </p:cBhvr>
                                      <p:tavLst>
                                        <p:tav tm="0">
                                          <p:val>
                                            <p:fltVal val="0.5"/>
                                          </p:val>
                                        </p:tav>
                                        <p:tav tm="100000">
                                          <p:val>
                                            <p:strVal val="#ppt_x"/>
                                          </p:val>
                                        </p:tav>
                                      </p:tavLst>
                                    </p:anim>
                                    <p:anim calcmode="lin" valueType="num">
                                      <p:cBhvr>
                                        <p:cTn id="11" dur="500" fill="hold"/>
                                        <p:tgtEl>
                                          <p:spTgt spid="409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p:cTn id="15" dur="500" fill="hold"/>
                                        <p:tgtEl>
                                          <p:spTgt spid="4100"/>
                                        </p:tgtEl>
                                        <p:attrNameLst>
                                          <p:attrName>ppt_w</p:attrName>
                                        </p:attrNameLst>
                                      </p:cBhvr>
                                      <p:tavLst>
                                        <p:tav tm="0">
                                          <p:val>
                                            <p:fltVal val="0"/>
                                          </p:val>
                                        </p:tav>
                                        <p:tav tm="100000">
                                          <p:val>
                                            <p:strVal val="#ppt_w"/>
                                          </p:val>
                                        </p:tav>
                                      </p:tavLst>
                                    </p:anim>
                                    <p:anim calcmode="lin" valueType="num">
                                      <p:cBhvr>
                                        <p:cTn id="16" dur="500" fill="hold"/>
                                        <p:tgtEl>
                                          <p:spTgt spid="4100"/>
                                        </p:tgtEl>
                                        <p:attrNameLst>
                                          <p:attrName>ppt_h</p:attrName>
                                        </p:attrNameLst>
                                      </p:cBhvr>
                                      <p:tavLst>
                                        <p:tav tm="0">
                                          <p:val>
                                            <p:fltVal val="0"/>
                                          </p:val>
                                        </p:tav>
                                        <p:tav tm="100000">
                                          <p:val>
                                            <p:strVal val="#ppt_h"/>
                                          </p:val>
                                        </p:tav>
                                      </p:tavLst>
                                    </p:anim>
                                    <p:animEffect transition="in" filter="fade">
                                      <p:cBhvr>
                                        <p:cTn id="17" dur="500"/>
                                        <p:tgtEl>
                                          <p:spTgt spid="4100"/>
                                        </p:tgtEl>
                                      </p:cBhvr>
                                    </p:animEffect>
                                    <p:anim calcmode="lin" valueType="num">
                                      <p:cBhvr>
                                        <p:cTn id="18" dur="500" fill="hold"/>
                                        <p:tgtEl>
                                          <p:spTgt spid="4100"/>
                                        </p:tgtEl>
                                        <p:attrNameLst>
                                          <p:attrName>ppt_x</p:attrName>
                                        </p:attrNameLst>
                                      </p:cBhvr>
                                      <p:tavLst>
                                        <p:tav tm="0">
                                          <p:val>
                                            <p:fltVal val="0.5"/>
                                          </p:val>
                                        </p:tav>
                                        <p:tav tm="100000">
                                          <p:val>
                                            <p:strVal val="#ppt_x"/>
                                          </p:val>
                                        </p:tav>
                                      </p:tavLst>
                                    </p:anim>
                                    <p:anim calcmode="lin" valueType="num">
                                      <p:cBhvr>
                                        <p:cTn id="19" dur="500" fill="hold"/>
                                        <p:tgtEl>
                                          <p:spTgt spid="4100"/>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17"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3" presetClass="emph" presetSubtype="2" fill="hold" grpId="1" nodeType="afterEffect">
                                  <p:stCondLst>
                                    <p:cond delay="0"/>
                                  </p:stCondLst>
                                  <p:childTnLst>
                                    <p:animClr clrSpc="rgb" dir="cw">
                                      <p:cBhvr override="childStyle">
                                        <p:cTn id="27" dur="2000" fill="hold"/>
                                        <p:tgtEl>
                                          <p:spTgt spid="4"/>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4B00C-3EF6-4E2F-9BDB-87EA6CA4CC26}"/>
              </a:ext>
            </a:extLst>
          </p:cNvPr>
          <p:cNvSpPr txBox="1"/>
          <p:nvPr/>
        </p:nvSpPr>
        <p:spPr>
          <a:xfrm>
            <a:off x="767654" y="639047"/>
            <a:ext cx="9877732"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defPPr>
              <a:defRPr lang="en-US"/>
            </a:defPPr>
            <a:lvl1pPr algn="ctr">
              <a:defRPr sz="6000" b="1">
                <a:solidFill>
                  <a:srgbClr val="00FF00"/>
                </a:solidFill>
                <a:effectLst>
                  <a:reflection stA="45000" endPos="0" dist="50800" dir="5400000" sy="-100000" algn="bl" rotWithShape="0"/>
                </a:effectLst>
                <a:latin typeface="NikoshBAN" panose="02000000000000000000" pitchFamily="2" charset="0"/>
                <a:cs typeface="NikoshBAN" panose="02000000000000000000" pitchFamily="2" charset="0"/>
              </a:defRPr>
            </a:lvl1pPr>
          </a:lstStyle>
          <a:p>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নির্বাচন</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অনুষ্ঠান</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ও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সংবিধান</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r>
              <a:rPr lang="en-US" sz="5400"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সংশোধন</a:t>
            </a:r>
            <a:r>
              <a:rPr lang="en-US" sz="5400"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rPr>
              <a:t> </a:t>
            </a:r>
          </a:p>
        </p:txBody>
      </p:sp>
      <p:sp>
        <p:nvSpPr>
          <p:cNvPr id="4" name="TextBox 3">
            <a:extLst>
              <a:ext uri="{FF2B5EF4-FFF2-40B4-BE49-F238E27FC236}">
                <a16:creationId xmlns:a16="http://schemas.microsoft.com/office/drawing/2014/main" id="{B17E6A17-2B37-4013-8D2D-F510E0AAF4DC}"/>
              </a:ext>
            </a:extLst>
          </p:cNvPr>
          <p:cNvSpPr txBox="1"/>
          <p:nvPr/>
        </p:nvSpPr>
        <p:spPr>
          <a:xfrm>
            <a:off x="608372" y="4515410"/>
            <a:ext cx="9756057" cy="1588127"/>
          </a:xfrm>
          <a:prstGeom prst="rect">
            <a:avLst/>
          </a:prstGeom>
          <a:noFill/>
        </p:spPr>
        <p:txBody>
          <a:bodyPr wrap="square" rtlCol="0">
            <a:spAutoFit/>
          </a:bodyPr>
          <a:lstStyle/>
          <a:p>
            <a:pPr algn="just"/>
            <a:r>
              <a:rPr lang="en-US" sz="3240" dirty="0" err="1">
                <a:latin typeface="NikoshBAN" panose="02000000000000000000" pitchFamily="2" charset="0"/>
                <a:cs typeface="NikoshBAN" panose="02000000000000000000" pitchFamily="2" charset="0"/>
              </a:rPr>
              <a:t>কোন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সংসদ</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ভেঙ্গে</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গেলে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বিলুপ্ত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হলে</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সংবিধান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অনুযায়ী</a:t>
            </a:r>
            <a:r>
              <a:rPr lang="en-US" sz="3240" dirty="0">
                <a:latin typeface="NikoshBAN" panose="02000000000000000000" pitchFamily="2" charset="0"/>
                <a:cs typeface="NikoshBAN" panose="02000000000000000000" pitchFamily="2" charset="0"/>
              </a:rPr>
              <a:t> ৯০ </a:t>
            </a:r>
            <a:r>
              <a:rPr lang="en-US" sz="3240" dirty="0" err="1">
                <a:latin typeface="NikoshBAN" panose="02000000000000000000" pitchFamily="2" charset="0"/>
                <a:cs typeface="NikoshBAN" panose="02000000000000000000" pitchFamily="2" charset="0"/>
              </a:rPr>
              <a:t>দিনের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মধ্যে</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নির্বাচনের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ব্যবস্থা</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করতে</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হবে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এবং</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সংসদ</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সদস্যদের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মোট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সংখ্যার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দুই-তৃতীয়াংশের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ভোটে</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সংবিধান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সংশোধন</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করা</a:t>
            </a:r>
            <a:r>
              <a:rPr lang="en-US" sz="3240" dirty="0">
                <a:latin typeface="NikoshBAN" panose="02000000000000000000" pitchFamily="2" charset="0"/>
                <a:cs typeface="NikoshBAN" panose="02000000000000000000" pitchFamily="2" charset="0"/>
              </a:rPr>
              <a:t> </a:t>
            </a:r>
            <a:r>
              <a:rPr lang="en-US" sz="3240" dirty="0" err="1">
                <a:latin typeface="NikoshBAN" panose="02000000000000000000" pitchFamily="2" charset="0"/>
                <a:cs typeface="NikoshBAN" panose="02000000000000000000" pitchFamily="2" charset="0"/>
              </a:rPr>
              <a:t>যাবে</a:t>
            </a:r>
            <a:r>
              <a:rPr lang="en-US" sz="3240" dirty="0">
                <a:latin typeface="NikoshBAN" panose="02000000000000000000" pitchFamily="2" charset="0"/>
                <a:cs typeface="NikoshBAN" panose="02000000000000000000" pitchFamily="2" charset="0"/>
              </a:rPr>
              <a:t>। </a:t>
            </a:r>
          </a:p>
        </p:txBody>
      </p:sp>
      <p:pic>
        <p:nvPicPr>
          <p:cNvPr id="5122" name="Picture 2" descr="ভোট দিলেন প্রধানমন্ত্রী শেখ হাসিনা">
            <a:extLst>
              <a:ext uri="{FF2B5EF4-FFF2-40B4-BE49-F238E27FC236}">
                <a16:creationId xmlns:a16="http://schemas.microsoft.com/office/drawing/2014/main" id="{1C131D6E-57E5-4534-ACBF-4AC6E4030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71" y="1553144"/>
            <a:ext cx="4747401" cy="2771820"/>
          </a:xfrm>
          <a:prstGeom prst="rect">
            <a:avLst/>
          </a:prstGeom>
          <a:noFill/>
          <a:ln w="25400">
            <a:solidFill>
              <a:srgbClr val="00FF00"/>
            </a:solidFill>
          </a:ln>
          <a:extLst>
            <a:ext uri="{909E8E84-426E-40DD-AFC4-6F175D3DCCD1}">
              <a14:hiddenFill xmlns:a14="http://schemas.microsoft.com/office/drawing/2010/main">
                <a:solidFill>
                  <a:srgbClr val="FFFFFF"/>
                </a:solidFill>
              </a14:hiddenFill>
            </a:ext>
          </a:extLst>
        </p:spPr>
      </p:pic>
      <p:pic>
        <p:nvPicPr>
          <p:cNvPr id="5124" name="Picture 4" descr="বানান ভুল লিখলেই কেঁপে উঠবে কলম!">
            <a:extLst>
              <a:ext uri="{FF2B5EF4-FFF2-40B4-BE49-F238E27FC236}">
                <a16:creationId xmlns:a16="http://schemas.microsoft.com/office/drawing/2014/main" id="{71B423F0-A463-4E2F-B6C0-BA8AD503E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029" y="1553144"/>
            <a:ext cx="4747401" cy="2771820"/>
          </a:xfrm>
          <a:prstGeom prst="rect">
            <a:avLst/>
          </a:prstGeom>
          <a:noFill/>
          <a:ln w="2540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9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iterate type="wd">
                                    <p:tmPct val="0"/>
                                  </p:iterate>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par>
                          <p:cTn id="17" fill="hold">
                            <p:stCondLst>
                              <p:cond delay="500"/>
                            </p:stCondLst>
                            <p:childTnLst>
                              <p:par>
                                <p:cTn id="18" presetID="18" presetClass="emph" presetSubtype="0" fill="hold" grpId="1" nodeType="afterEffect">
                                  <p:stCondLst>
                                    <p:cond delay="0"/>
                                  </p:stCondLst>
                                  <p:iterate type="wd">
                                    <p:tmPct val="4000"/>
                                  </p:iterate>
                                  <p:childTnLst>
                                    <p:set>
                                      <p:cBhvr override="childStyle">
                                        <p:cTn id="19"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6EF15-BDA9-4D7F-9DD3-2039FF259657}"/>
              </a:ext>
            </a:extLst>
          </p:cNvPr>
          <p:cNvSpPr txBox="1"/>
          <p:nvPr/>
        </p:nvSpPr>
        <p:spPr>
          <a:xfrm>
            <a:off x="3686037" y="1017758"/>
            <a:ext cx="3600727"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জোড়ায়</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84AF4A68-AA46-4B41-AA24-655BA39F8290}"/>
              </a:ext>
            </a:extLst>
          </p:cNvPr>
          <p:cNvSpPr txBox="1"/>
          <p:nvPr/>
        </p:nvSpPr>
        <p:spPr>
          <a:xfrm>
            <a:off x="672527" y="1743260"/>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marL="685800" indent="-685800" algn="ctr">
              <a:buFont typeface="Wingdings" panose="05000000000000000000" pitchFamily="2" charset="2"/>
              <a:buChar char="ü"/>
            </a:pP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সংবিধানের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২টি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প্রধান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বৈশিষ্ট্য</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লিখ</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pic>
        <p:nvPicPr>
          <p:cNvPr id="8194" name="Picture 2" descr="Vector Free Download Homework School Free On Dumielauxepices - Study With A  Partner, HD Png Download - kindpng">
            <a:extLst>
              <a:ext uri="{FF2B5EF4-FFF2-40B4-BE49-F238E27FC236}">
                <a16:creationId xmlns:a16="http://schemas.microsoft.com/office/drawing/2014/main" id="{824B3CA7-B0B2-40B5-8091-B68D243F41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7" t="4930" r="7635" b="8964"/>
          <a:stretch/>
        </p:blipFill>
        <p:spPr bwMode="auto">
          <a:xfrm>
            <a:off x="2442971" y="2537898"/>
            <a:ext cx="6086858" cy="3575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64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35CE23-C960-412A-8779-679AB2163D73}"/>
              </a:ext>
            </a:extLst>
          </p:cNvPr>
          <p:cNvSpPr/>
          <p:nvPr/>
        </p:nvSpPr>
        <p:spPr>
          <a:xfrm rot="21108912" flipH="1">
            <a:off x="7717491" y="1278432"/>
            <a:ext cx="2068389" cy="2095500"/>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42CBBD2-2B56-4FD5-B6CB-DB1638E5638B}"/>
              </a:ext>
            </a:extLst>
          </p:cNvPr>
          <p:cNvSpPr/>
          <p:nvPr/>
        </p:nvSpPr>
        <p:spPr>
          <a:xfrm rot="491088">
            <a:off x="1263122" y="1338045"/>
            <a:ext cx="2068389" cy="2095500"/>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60;p16">
            <a:extLst>
              <a:ext uri="{FF2B5EF4-FFF2-40B4-BE49-F238E27FC236}">
                <a16:creationId xmlns:a16="http://schemas.microsoft.com/office/drawing/2014/main" id="{BA8E28EF-6C35-45B6-8A89-EC90609CA009}"/>
              </a:ext>
            </a:extLst>
          </p:cNvPr>
          <p:cNvSpPr txBox="1">
            <a:spLocks/>
          </p:cNvSpPr>
          <p:nvPr/>
        </p:nvSpPr>
        <p:spPr>
          <a:xfrm>
            <a:off x="1265361" y="3510494"/>
            <a:ext cx="4107449" cy="1824920"/>
          </a:xfrm>
          <a:prstGeom prst="rect">
            <a:avLst/>
          </a:prstGeom>
          <a:noFill/>
          <a:ln>
            <a:noFill/>
          </a:ln>
        </p:spPr>
        <p:txBody>
          <a:bodyPr spcFirstLastPara="1" wrap="square" lIns="109710" tIns="109710" rIns="109710" bIns="10971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1pPr>
            <a:lvl2pPr marL="914400" marR="0" lvl="1"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2pPr>
            <a:lvl3pPr marL="1371600" marR="0" lvl="2"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3pPr>
            <a:lvl4pPr marL="1828800" marR="0" lvl="3"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4pPr>
            <a:lvl5pPr marL="2286000" marR="0" lvl="4"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5pPr>
            <a:lvl6pPr marL="2743200" marR="0" lvl="5"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6pPr>
            <a:lvl7pPr marL="3200400" marR="0" lvl="6"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7pPr>
            <a:lvl8pPr marL="3657600" marR="0" lvl="7"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8pPr>
            <a:lvl9pPr marL="4114800" marR="0" lvl="8" indent="-381000" algn="l" rtl="0">
              <a:lnSpc>
                <a:spcPct val="115000"/>
              </a:lnSpc>
              <a:spcBef>
                <a:spcPts val="2100"/>
              </a:spcBef>
              <a:spcAft>
                <a:spcPts val="2100"/>
              </a:spcAft>
              <a:buClr>
                <a:schemeClr val="dk1"/>
              </a:buClr>
              <a:buSzPts val="2400"/>
              <a:buFont typeface="Oxygen"/>
              <a:buChar char="■"/>
              <a:defRPr sz="2400" b="0" i="0" u="none" strike="noStrike" cap="none">
                <a:solidFill>
                  <a:schemeClr val="dk1"/>
                </a:solidFill>
                <a:latin typeface="Oxygen"/>
                <a:ea typeface="Oxygen"/>
                <a:cs typeface="Oxygen"/>
                <a:sym typeface="Oxygen"/>
              </a:defRPr>
            </a:lvl9pPr>
          </a:lstStyle>
          <a:p>
            <a:pPr marL="68580" indent="0">
              <a:lnSpc>
                <a:spcPct val="100000"/>
              </a:lnSpc>
              <a:buNone/>
            </a:pPr>
            <a:r>
              <a:rPr lang="en-US" sz="2160" b="1" dirty="0">
                <a:solidFill>
                  <a:schemeClr val="bg2">
                    <a:lumMod val="25000"/>
                  </a:schemeClr>
                </a:solidFill>
                <a:latin typeface="NikoshBAN" panose="02000000000000000000" pitchFamily="2" charset="0"/>
                <a:cs typeface="NikoshBAN" panose="02000000000000000000" pitchFamily="2" charset="0"/>
              </a:rPr>
              <a:t>অ</a:t>
            </a:r>
            <a:r>
              <a:rPr lang="as-IN" sz="2160" b="1" dirty="0">
                <a:solidFill>
                  <a:schemeClr val="bg2">
                    <a:lumMod val="25000"/>
                  </a:schemeClr>
                </a:solidFill>
                <a:latin typeface="NikoshBAN" panose="02000000000000000000" pitchFamily="2" charset="0"/>
                <a:cs typeface="NikoshBAN" panose="02000000000000000000" pitchFamily="2" charset="0"/>
              </a:rPr>
              <a:t>চ</a:t>
            </a:r>
            <a:r>
              <a:rPr lang="en-US" sz="2160" b="1" dirty="0">
                <a:solidFill>
                  <a:schemeClr val="bg2">
                    <a:lumMod val="25000"/>
                  </a:schemeClr>
                </a:solidFill>
                <a:latin typeface="NikoshBAN" panose="02000000000000000000" pitchFamily="2" charset="0"/>
                <a:cs typeface="NikoshBAN" panose="02000000000000000000" pitchFamily="2" charset="0"/>
              </a:rPr>
              <a:t>ি</a:t>
            </a:r>
            <a:r>
              <a:rPr lang="as-IN" sz="2160" b="1" dirty="0">
                <a:solidFill>
                  <a:schemeClr val="bg2">
                    <a:lumMod val="25000"/>
                  </a:schemeClr>
                </a:solidFill>
                <a:latin typeface="NikoshBAN" panose="02000000000000000000" pitchFamily="2" charset="0"/>
                <a:cs typeface="NikoshBAN" panose="02000000000000000000" pitchFamily="2" charset="0"/>
              </a:rPr>
              <a:t>ন</a:t>
            </a:r>
            <a:r>
              <a:rPr lang="en-US" sz="2160" b="1" dirty="0">
                <a:solidFill>
                  <a:schemeClr val="bg2">
                    <a:lumMod val="25000"/>
                  </a:schemeClr>
                </a:solidFill>
                <a:latin typeface="NikoshBAN" panose="02000000000000000000" pitchFamily="2" charset="0"/>
                <a:cs typeface="NikoshBAN" panose="02000000000000000000" pitchFamily="2" charset="0"/>
              </a:rPr>
              <a:t>্</a:t>
            </a:r>
            <a:r>
              <a:rPr lang="as-IN" sz="2160" b="1" dirty="0">
                <a:solidFill>
                  <a:schemeClr val="bg2">
                    <a:lumMod val="25000"/>
                  </a:schemeClr>
                </a:solidFill>
                <a:latin typeface="NikoshBAN" panose="02000000000000000000" pitchFamily="2" charset="0"/>
                <a:cs typeface="NikoshBAN" panose="02000000000000000000" pitchFamily="2" charset="0"/>
              </a:rPr>
              <a:t>ত</a:t>
            </a:r>
            <a:r>
              <a:rPr lang="en-US" sz="2160" b="1" dirty="0">
                <a:solidFill>
                  <a:schemeClr val="bg2">
                    <a:lumMod val="25000"/>
                  </a:schemeClr>
                </a:solidFill>
                <a:latin typeface="NikoshBAN" panose="02000000000000000000" pitchFamily="2" charset="0"/>
                <a:cs typeface="NikoshBAN" panose="02000000000000000000" pitchFamily="2" charset="0"/>
              </a:rPr>
              <a:t>্</a:t>
            </a:r>
            <a:r>
              <a:rPr lang="as-IN" sz="2160" b="1" dirty="0">
                <a:solidFill>
                  <a:schemeClr val="bg2">
                    <a:lumMod val="25000"/>
                  </a:schemeClr>
                </a:solidFill>
                <a:latin typeface="NikoshBAN" panose="02000000000000000000" pitchFamily="2" charset="0"/>
                <a:cs typeface="NikoshBAN" panose="02000000000000000000" pitchFamily="2" charset="0"/>
              </a:rPr>
              <a:t>য</a:t>
            </a:r>
            <a:r>
              <a:rPr lang="en-US" sz="2160" b="1" dirty="0">
                <a:solidFill>
                  <a:schemeClr val="bg2">
                    <a:lumMod val="25000"/>
                  </a:schemeClr>
                </a:solidFill>
                <a:latin typeface="NikoshBAN" panose="02000000000000000000" pitchFamily="2" charset="0"/>
                <a:cs typeface="NikoshBAN" panose="02000000000000000000" pitchFamily="2" charset="0"/>
              </a:rPr>
              <a:t> </a:t>
            </a:r>
            <a:r>
              <a:rPr lang="as-IN" sz="2160" b="1" dirty="0">
                <a:solidFill>
                  <a:schemeClr val="bg2">
                    <a:lumMod val="25000"/>
                  </a:schemeClr>
                </a:solidFill>
                <a:latin typeface="NikoshBAN" panose="02000000000000000000" pitchFamily="2" charset="0"/>
                <a:cs typeface="NikoshBAN" panose="02000000000000000000" pitchFamily="2" charset="0"/>
              </a:rPr>
              <a:t>ক</a:t>
            </a:r>
            <a:r>
              <a:rPr lang="en-US" sz="2160" b="1" dirty="0">
                <a:solidFill>
                  <a:schemeClr val="bg2">
                    <a:lumMod val="25000"/>
                  </a:schemeClr>
                </a:solidFill>
                <a:latin typeface="NikoshBAN" panose="02000000000000000000" pitchFamily="2" charset="0"/>
                <a:cs typeface="NikoshBAN" panose="02000000000000000000" pitchFamily="2" charset="0"/>
              </a:rPr>
              <a:t>ু</a:t>
            </a:r>
            <a:r>
              <a:rPr lang="as-IN" sz="2160" b="1" dirty="0">
                <a:solidFill>
                  <a:schemeClr val="bg2">
                    <a:lumMod val="25000"/>
                  </a:schemeClr>
                </a:solidFill>
                <a:latin typeface="NikoshBAN" panose="02000000000000000000" pitchFamily="2" charset="0"/>
                <a:cs typeface="NikoshBAN" panose="02000000000000000000" pitchFamily="2" charset="0"/>
              </a:rPr>
              <a:t>ম</a:t>
            </a:r>
            <a:r>
              <a:rPr lang="en-US" sz="2160" b="1" dirty="0">
                <a:solidFill>
                  <a:schemeClr val="bg2">
                    <a:lumMod val="25000"/>
                  </a:schemeClr>
                </a:solidFill>
                <a:latin typeface="NikoshBAN" panose="02000000000000000000" pitchFamily="2" charset="0"/>
                <a:cs typeface="NikoshBAN" panose="02000000000000000000" pitchFamily="2" charset="0"/>
              </a:rPr>
              <a:t>া</a:t>
            </a:r>
            <a:r>
              <a:rPr lang="as-IN" sz="2160" b="1" dirty="0">
                <a:solidFill>
                  <a:schemeClr val="bg2">
                    <a:lumMod val="25000"/>
                  </a:schemeClr>
                </a:solidFill>
                <a:latin typeface="NikoshBAN" panose="02000000000000000000" pitchFamily="2" charset="0"/>
                <a:cs typeface="NikoshBAN" panose="02000000000000000000" pitchFamily="2" charset="0"/>
              </a:rPr>
              <a:t>র</a:t>
            </a:r>
            <a:r>
              <a:rPr lang="en-US" sz="2160" b="1" dirty="0">
                <a:solidFill>
                  <a:schemeClr val="bg2">
                    <a:lumMod val="25000"/>
                  </a:schemeClr>
                </a:solidFill>
                <a:latin typeface="NikoshBAN" panose="02000000000000000000" pitchFamily="2" charset="0"/>
                <a:cs typeface="NikoshBAN" panose="02000000000000000000" pitchFamily="2" charset="0"/>
              </a:rPr>
              <a:t> </a:t>
            </a:r>
            <a:r>
              <a:rPr lang="as-IN" sz="2160" b="1" dirty="0">
                <a:solidFill>
                  <a:schemeClr val="bg2">
                    <a:lumMod val="25000"/>
                  </a:schemeClr>
                </a:solidFill>
                <a:latin typeface="NikoshBAN" panose="02000000000000000000" pitchFamily="2" charset="0"/>
                <a:cs typeface="NikoshBAN" panose="02000000000000000000" pitchFamily="2" charset="0"/>
              </a:rPr>
              <a:t>ম</a:t>
            </a:r>
            <a:r>
              <a:rPr lang="en-US" sz="2160" b="1" dirty="0">
                <a:solidFill>
                  <a:schemeClr val="bg2">
                    <a:lumMod val="25000"/>
                  </a:schemeClr>
                </a:solidFill>
                <a:latin typeface="NikoshBAN" panose="02000000000000000000" pitchFamily="2" charset="0"/>
                <a:cs typeface="NikoshBAN" panose="02000000000000000000" pitchFamily="2" charset="0"/>
              </a:rPr>
              <a:t>ন</a:t>
            </a:r>
            <a:r>
              <a:rPr lang="as-IN" sz="2160" b="1" dirty="0">
                <a:solidFill>
                  <a:schemeClr val="bg2">
                    <a:lumMod val="25000"/>
                  </a:schemeClr>
                </a:solidFill>
                <a:latin typeface="NikoshBAN" panose="02000000000000000000" pitchFamily="2" charset="0"/>
                <a:cs typeface="NikoshBAN" panose="02000000000000000000" pitchFamily="2" charset="0"/>
              </a:rPr>
              <a:t>্</a:t>
            </a:r>
            <a:r>
              <a:rPr lang="en-US" sz="2160" b="1" dirty="0">
                <a:solidFill>
                  <a:schemeClr val="bg2">
                    <a:lumMod val="25000"/>
                  </a:schemeClr>
                </a:solidFill>
                <a:latin typeface="NikoshBAN" panose="02000000000000000000" pitchFamily="2" charset="0"/>
                <a:cs typeface="NikoshBAN" panose="02000000000000000000" pitchFamily="2" charset="0"/>
              </a:rPr>
              <a:t>ড</a:t>
            </a:r>
            <a:r>
              <a:rPr lang="as-IN" sz="2160" b="1" dirty="0">
                <a:solidFill>
                  <a:schemeClr val="bg2">
                    <a:lumMod val="25000"/>
                  </a:schemeClr>
                </a:solidFill>
                <a:latin typeface="NikoshBAN" panose="02000000000000000000" pitchFamily="2" charset="0"/>
                <a:cs typeface="NikoshBAN" panose="02000000000000000000" pitchFamily="2" charset="0"/>
              </a:rPr>
              <a:t>ল</a:t>
            </a:r>
            <a:endParaRPr lang="en-US" sz="2160" b="1" dirty="0">
              <a:solidFill>
                <a:schemeClr val="bg2">
                  <a:lumMod val="25000"/>
                </a:schemeClr>
              </a:solidFill>
              <a:latin typeface="NikoshBAN" panose="02000000000000000000" pitchFamily="2" charset="0"/>
              <a:cs typeface="NikoshBAN" panose="02000000000000000000" pitchFamily="2" charset="0"/>
            </a:endParaRPr>
          </a:p>
          <a:p>
            <a:pPr marL="68580" indent="0">
              <a:lnSpc>
                <a:spcPct val="100000"/>
              </a:lnSpc>
              <a:buNone/>
            </a:pPr>
            <a:r>
              <a:rPr lang="en-US" sz="2160" b="1" dirty="0" err="1">
                <a:solidFill>
                  <a:schemeClr val="bg2">
                    <a:lumMod val="25000"/>
                  </a:schemeClr>
                </a:solidFill>
                <a:latin typeface="NikoshBAN" panose="02000000000000000000" pitchFamily="2" charset="0"/>
                <a:cs typeface="NikoshBAN" panose="02000000000000000000" pitchFamily="2" charset="0"/>
              </a:rPr>
              <a:t>সহকারী</a:t>
            </a:r>
            <a:r>
              <a:rPr lang="en-US" sz="2160" b="1" dirty="0">
                <a:solidFill>
                  <a:schemeClr val="bg2">
                    <a:lumMod val="25000"/>
                  </a:schemeClr>
                </a:solidFill>
                <a:latin typeface="NikoshBAN" panose="02000000000000000000" pitchFamily="2" charset="0"/>
                <a:cs typeface="NikoshBAN" panose="02000000000000000000" pitchFamily="2" charset="0"/>
              </a:rPr>
              <a:t> </a:t>
            </a:r>
            <a:r>
              <a:rPr lang="en-US" sz="2160" b="1" dirty="0" err="1">
                <a:solidFill>
                  <a:schemeClr val="bg2">
                    <a:lumMod val="25000"/>
                  </a:schemeClr>
                </a:solidFill>
                <a:latin typeface="NikoshBAN" panose="02000000000000000000" pitchFamily="2" charset="0"/>
                <a:cs typeface="NikoshBAN" panose="02000000000000000000" pitchFamily="2" charset="0"/>
              </a:rPr>
              <a:t>শিক্</a:t>
            </a:r>
            <a:r>
              <a:rPr lang="as-IN" sz="2160" b="1" dirty="0">
                <a:solidFill>
                  <a:schemeClr val="bg2">
                    <a:lumMod val="25000"/>
                  </a:schemeClr>
                </a:solidFill>
                <a:latin typeface="NikoshBAN" panose="02000000000000000000" pitchFamily="2" charset="0"/>
                <a:cs typeface="NikoshBAN" panose="02000000000000000000" pitchFamily="2" charset="0"/>
              </a:rPr>
              <a:t>ষ</a:t>
            </a:r>
            <a:r>
              <a:rPr lang="en-US" sz="2160" b="1" dirty="0">
                <a:solidFill>
                  <a:schemeClr val="bg2">
                    <a:lumMod val="25000"/>
                  </a:schemeClr>
                </a:solidFill>
                <a:latin typeface="NikoshBAN" panose="02000000000000000000" pitchFamily="2" charset="0"/>
                <a:cs typeface="NikoshBAN" panose="02000000000000000000" pitchFamily="2" charset="0"/>
              </a:rPr>
              <a:t>ক (</a:t>
            </a:r>
            <a:r>
              <a:rPr lang="en-US" sz="2160" b="1" dirty="0" err="1">
                <a:solidFill>
                  <a:schemeClr val="bg2">
                    <a:lumMod val="25000"/>
                  </a:schemeClr>
                </a:solidFill>
                <a:latin typeface="NikoshBAN" panose="02000000000000000000" pitchFamily="2" charset="0"/>
                <a:cs typeface="NikoshBAN" panose="02000000000000000000" pitchFamily="2" charset="0"/>
              </a:rPr>
              <a:t>সামাজিক</a:t>
            </a:r>
            <a:r>
              <a:rPr lang="en-US" sz="2160" b="1" dirty="0">
                <a:solidFill>
                  <a:schemeClr val="bg2">
                    <a:lumMod val="25000"/>
                  </a:schemeClr>
                </a:solidFill>
                <a:latin typeface="NikoshBAN" panose="02000000000000000000" pitchFamily="2" charset="0"/>
                <a:cs typeface="NikoshBAN" panose="02000000000000000000" pitchFamily="2" charset="0"/>
              </a:rPr>
              <a:t> </a:t>
            </a:r>
            <a:r>
              <a:rPr lang="en-US" sz="2160" b="1" dirty="0" err="1">
                <a:solidFill>
                  <a:schemeClr val="bg2">
                    <a:lumMod val="25000"/>
                  </a:schemeClr>
                </a:solidFill>
                <a:latin typeface="NikoshBAN" panose="02000000000000000000" pitchFamily="2" charset="0"/>
                <a:cs typeface="NikoshBAN" panose="02000000000000000000" pitchFamily="2" charset="0"/>
              </a:rPr>
              <a:t>বিজ্ঞান</a:t>
            </a:r>
            <a:r>
              <a:rPr lang="en-US" sz="2160" b="1" dirty="0">
                <a:solidFill>
                  <a:schemeClr val="bg2">
                    <a:lumMod val="25000"/>
                  </a:schemeClr>
                </a:solidFill>
                <a:latin typeface="NikoshBAN" panose="02000000000000000000" pitchFamily="2" charset="0"/>
                <a:cs typeface="NikoshBAN" panose="02000000000000000000" pitchFamily="2" charset="0"/>
              </a:rPr>
              <a:t>) </a:t>
            </a:r>
          </a:p>
          <a:p>
            <a:pPr marL="68580" indent="0">
              <a:lnSpc>
                <a:spcPct val="100000"/>
              </a:lnSpc>
              <a:buNone/>
            </a:pPr>
            <a:r>
              <a:rPr lang="en-US" sz="2160" b="1" dirty="0" err="1">
                <a:solidFill>
                  <a:schemeClr val="bg2">
                    <a:lumMod val="25000"/>
                  </a:schemeClr>
                </a:solidFill>
                <a:latin typeface="NikoshBAN" panose="02000000000000000000" pitchFamily="2" charset="0"/>
                <a:cs typeface="NikoshBAN" panose="02000000000000000000" pitchFamily="2" charset="0"/>
              </a:rPr>
              <a:t>জোবেদা</a:t>
            </a:r>
            <a:r>
              <a:rPr lang="en-US" sz="2160" b="1" dirty="0">
                <a:solidFill>
                  <a:schemeClr val="bg2">
                    <a:lumMod val="25000"/>
                  </a:schemeClr>
                </a:solidFill>
                <a:latin typeface="NikoshBAN" panose="02000000000000000000" pitchFamily="2" charset="0"/>
                <a:cs typeface="NikoshBAN" panose="02000000000000000000" pitchFamily="2" charset="0"/>
              </a:rPr>
              <a:t> </a:t>
            </a:r>
            <a:r>
              <a:rPr lang="en-US" sz="2160" b="1" dirty="0" err="1">
                <a:solidFill>
                  <a:schemeClr val="bg2">
                    <a:lumMod val="25000"/>
                  </a:schemeClr>
                </a:solidFill>
                <a:latin typeface="NikoshBAN" panose="02000000000000000000" pitchFamily="2" charset="0"/>
                <a:cs typeface="NikoshBAN" panose="02000000000000000000" pitchFamily="2" charset="0"/>
              </a:rPr>
              <a:t>সোহরাব</a:t>
            </a:r>
            <a:r>
              <a:rPr lang="en-US" sz="2160" b="1" dirty="0">
                <a:solidFill>
                  <a:schemeClr val="bg2">
                    <a:lumMod val="25000"/>
                  </a:schemeClr>
                </a:solidFill>
                <a:latin typeface="NikoshBAN" panose="02000000000000000000" pitchFamily="2" charset="0"/>
                <a:cs typeface="NikoshBAN" panose="02000000000000000000" pitchFamily="2" charset="0"/>
              </a:rPr>
              <a:t> </a:t>
            </a:r>
            <a:r>
              <a:rPr lang="en-US" sz="2160" b="1" dirty="0" err="1">
                <a:solidFill>
                  <a:schemeClr val="bg2">
                    <a:lumMod val="25000"/>
                  </a:schemeClr>
                </a:solidFill>
                <a:latin typeface="NikoshBAN" panose="02000000000000000000" pitchFamily="2" charset="0"/>
                <a:cs typeface="NikoshBAN" panose="02000000000000000000" pitchFamily="2" charset="0"/>
              </a:rPr>
              <a:t>মডেল</a:t>
            </a:r>
            <a:r>
              <a:rPr lang="en-US" sz="2160" b="1" dirty="0">
                <a:solidFill>
                  <a:schemeClr val="bg2">
                    <a:lumMod val="25000"/>
                  </a:schemeClr>
                </a:solidFill>
                <a:latin typeface="NikoshBAN" panose="02000000000000000000" pitchFamily="2" charset="0"/>
                <a:cs typeface="NikoshBAN" panose="02000000000000000000" pitchFamily="2" charset="0"/>
              </a:rPr>
              <a:t> </a:t>
            </a:r>
            <a:r>
              <a:rPr lang="en-US" sz="2160" b="1" dirty="0" err="1">
                <a:solidFill>
                  <a:schemeClr val="bg2">
                    <a:lumMod val="25000"/>
                  </a:schemeClr>
                </a:solidFill>
                <a:latin typeface="NikoshBAN" panose="02000000000000000000" pitchFamily="2" charset="0"/>
                <a:cs typeface="NikoshBAN" panose="02000000000000000000" pitchFamily="2" charset="0"/>
              </a:rPr>
              <a:t>মাধ্যমিক</a:t>
            </a:r>
            <a:r>
              <a:rPr lang="en-US" sz="2160" b="1" dirty="0">
                <a:solidFill>
                  <a:schemeClr val="bg2">
                    <a:lumMod val="25000"/>
                  </a:schemeClr>
                </a:solidFill>
                <a:latin typeface="NikoshBAN" panose="02000000000000000000" pitchFamily="2" charset="0"/>
                <a:cs typeface="NikoshBAN" panose="02000000000000000000" pitchFamily="2" charset="0"/>
              </a:rPr>
              <a:t> </a:t>
            </a:r>
            <a:r>
              <a:rPr lang="en-US" sz="2160" b="1" dirty="0" err="1">
                <a:solidFill>
                  <a:schemeClr val="bg2">
                    <a:lumMod val="25000"/>
                  </a:schemeClr>
                </a:solidFill>
                <a:latin typeface="NikoshBAN" panose="02000000000000000000" pitchFamily="2" charset="0"/>
                <a:cs typeface="NikoshBAN" panose="02000000000000000000" pitchFamily="2" charset="0"/>
              </a:rPr>
              <a:t>বিদ্যালয়</a:t>
            </a:r>
            <a:endParaRPr lang="en-US" sz="2160" b="1" dirty="0">
              <a:solidFill>
                <a:schemeClr val="bg2">
                  <a:lumMod val="25000"/>
                </a:schemeClr>
              </a:solidFill>
              <a:latin typeface="NikoshBAN" panose="02000000000000000000" pitchFamily="2" charset="0"/>
              <a:cs typeface="NikoshBAN" panose="02000000000000000000" pitchFamily="2" charset="0"/>
            </a:endParaRPr>
          </a:p>
          <a:p>
            <a:pPr marL="68580" indent="0">
              <a:lnSpc>
                <a:spcPct val="100000"/>
              </a:lnSpc>
              <a:buNone/>
            </a:pPr>
            <a:r>
              <a:rPr lang="en-US" sz="2160" b="1" dirty="0" err="1">
                <a:solidFill>
                  <a:schemeClr val="bg2">
                    <a:lumMod val="25000"/>
                  </a:schemeClr>
                </a:solidFill>
                <a:latin typeface="NikoshBAN" panose="02000000000000000000" pitchFamily="2" charset="0"/>
                <a:cs typeface="NikoshBAN" panose="02000000000000000000" pitchFamily="2" charset="0"/>
              </a:rPr>
              <a:t>শ্যামনগর</a:t>
            </a:r>
            <a:r>
              <a:rPr lang="en-US" sz="2160" b="1" dirty="0">
                <a:solidFill>
                  <a:schemeClr val="bg2">
                    <a:lumMod val="25000"/>
                  </a:schemeClr>
                </a:solidFill>
                <a:latin typeface="NikoshBAN" panose="02000000000000000000" pitchFamily="2" charset="0"/>
                <a:cs typeface="NikoshBAN" panose="02000000000000000000" pitchFamily="2" charset="0"/>
              </a:rPr>
              <a:t>, </a:t>
            </a:r>
            <a:r>
              <a:rPr lang="en-US" sz="2160" b="1" dirty="0" err="1">
                <a:solidFill>
                  <a:schemeClr val="bg2">
                    <a:lumMod val="25000"/>
                  </a:schemeClr>
                </a:solidFill>
                <a:latin typeface="NikoshBAN" panose="02000000000000000000" pitchFamily="2" charset="0"/>
                <a:cs typeface="NikoshBAN" panose="02000000000000000000" pitchFamily="2" charset="0"/>
              </a:rPr>
              <a:t>সাত</a:t>
            </a:r>
            <a:r>
              <a:rPr lang="as-IN" sz="2160" b="1" dirty="0">
                <a:solidFill>
                  <a:schemeClr val="bg2">
                    <a:lumMod val="25000"/>
                  </a:schemeClr>
                </a:solidFill>
                <a:latin typeface="NikoshBAN" panose="02000000000000000000" pitchFamily="2" charset="0"/>
                <a:cs typeface="NikoshBAN" panose="02000000000000000000" pitchFamily="2" charset="0"/>
              </a:rPr>
              <a:t>ক</a:t>
            </a:r>
            <a:r>
              <a:rPr lang="en-US" sz="2160" b="1" dirty="0" err="1">
                <a:solidFill>
                  <a:schemeClr val="bg2">
                    <a:lumMod val="25000"/>
                  </a:schemeClr>
                </a:solidFill>
                <a:latin typeface="NikoshBAN" panose="02000000000000000000" pitchFamily="2" charset="0"/>
                <a:cs typeface="NikoshBAN" panose="02000000000000000000" pitchFamily="2" charset="0"/>
              </a:rPr>
              <a:t>্ষীরা</a:t>
            </a:r>
            <a:r>
              <a:rPr lang="en-US" sz="2160" b="1" dirty="0">
                <a:solidFill>
                  <a:schemeClr val="bg2">
                    <a:lumMod val="25000"/>
                  </a:schemeClr>
                </a:solidFill>
                <a:latin typeface="NikoshBAN" panose="02000000000000000000" pitchFamily="2" charset="0"/>
                <a:cs typeface="NikoshBAN" panose="02000000000000000000" pitchFamily="2" charset="0"/>
              </a:rPr>
              <a:t>। </a:t>
            </a:r>
          </a:p>
          <a:p>
            <a:pPr marL="68580" indent="0">
              <a:lnSpc>
                <a:spcPct val="100000"/>
              </a:lnSpc>
              <a:buNone/>
            </a:pPr>
            <a:r>
              <a:rPr lang="en-US" sz="2160" b="1" dirty="0" err="1">
                <a:solidFill>
                  <a:schemeClr val="bg2">
                    <a:lumMod val="25000"/>
                  </a:schemeClr>
                </a:solidFill>
                <a:latin typeface="NikoshBAN" panose="02000000000000000000" pitchFamily="2" charset="0"/>
                <a:cs typeface="NikoshBAN" panose="02000000000000000000" pitchFamily="2" charset="0"/>
              </a:rPr>
              <a:t>মোবাইলঃ</a:t>
            </a:r>
            <a:r>
              <a:rPr lang="en-US" sz="2160" b="1" dirty="0">
                <a:solidFill>
                  <a:schemeClr val="bg2">
                    <a:lumMod val="25000"/>
                  </a:schemeClr>
                </a:solidFill>
                <a:latin typeface="NikoshBAN" panose="02000000000000000000" pitchFamily="2" charset="0"/>
                <a:cs typeface="NikoshBAN" panose="02000000000000000000" pitchFamily="2" charset="0"/>
              </a:rPr>
              <a:t> ০১৭১১-০০৪৫৬৯ </a:t>
            </a:r>
          </a:p>
        </p:txBody>
      </p:sp>
      <p:sp>
        <p:nvSpPr>
          <p:cNvPr id="6" name="TextBox 5">
            <a:extLst>
              <a:ext uri="{FF2B5EF4-FFF2-40B4-BE49-F238E27FC236}">
                <a16:creationId xmlns:a16="http://schemas.microsoft.com/office/drawing/2014/main" id="{C63D3F21-A0AE-4D04-BE04-95DBA45AA680}"/>
              </a:ext>
            </a:extLst>
          </p:cNvPr>
          <p:cNvSpPr txBox="1"/>
          <p:nvPr/>
        </p:nvSpPr>
        <p:spPr>
          <a:xfrm>
            <a:off x="6037763" y="3545791"/>
            <a:ext cx="3676685" cy="1754326"/>
          </a:xfrm>
          <a:prstGeom prst="rect">
            <a:avLst/>
          </a:prstGeom>
          <a:noFill/>
        </p:spPr>
        <p:txBody>
          <a:bodyPr wrap="square" rtlCol="0">
            <a:spAutoFit/>
          </a:bodyPr>
          <a:lstStyle/>
          <a:p>
            <a:pPr marL="68580" algn="r">
              <a:buClr>
                <a:schemeClr val="dk1"/>
              </a:buClr>
              <a:buSzPts val="2400"/>
            </a:pP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অষ্টম</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শ</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র</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ণ</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a:t>
            </a:r>
          </a:p>
          <a:p>
            <a:pPr marL="68580" algn="r">
              <a:buClr>
                <a:schemeClr val="dk1"/>
              </a:buClr>
              <a:buSzPts val="2400"/>
            </a:pP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বাংলাদে</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শ</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ও</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ব</a:t>
            </a: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িশ্বপরিচয়</a:t>
            </a:r>
            <a:endParaRPr lang="en-US" sz="2160" b="1" dirty="0">
              <a:solidFill>
                <a:schemeClr val="bg2">
                  <a:lumMod val="25000"/>
                </a:schemeClr>
              </a:solidFill>
              <a:latin typeface="NikoshBAN" panose="02000000000000000000" pitchFamily="2" charset="0"/>
              <a:cs typeface="NikoshBAN" panose="02000000000000000000" pitchFamily="2" charset="0"/>
              <a:sym typeface="Oxygen"/>
            </a:endParaRPr>
          </a:p>
          <a:p>
            <a:pPr marL="68580" algn="r">
              <a:buClr>
                <a:schemeClr val="dk1"/>
              </a:buClr>
              <a:buSzPts val="2400"/>
            </a:pP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সপ্তম</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অ</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ধ</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য</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a:t>
            </a:r>
            <a:r>
              <a:rPr lang="as-IN" sz="2160" b="1" dirty="0">
                <a:solidFill>
                  <a:schemeClr val="bg2">
                    <a:lumMod val="25000"/>
                  </a:schemeClr>
                </a:solidFill>
                <a:latin typeface="NikoshBAN" panose="02000000000000000000" pitchFamily="2" charset="0"/>
                <a:cs typeface="NikoshBAN" panose="02000000000000000000" pitchFamily="2" charset="0"/>
                <a:sym typeface="Oxygen"/>
              </a:rPr>
              <a:t>য়</a:t>
            </a:r>
            <a:endParaRPr lang="en-US" sz="2160" b="1" dirty="0">
              <a:solidFill>
                <a:schemeClr val="bg2">
                  <a:lumMod val="25000"/>
                </a:schemeClr>
              </a:solidFill>
              <a:latin typeface="NikoshBAN" panose="02000000000000000000" pitchFamily="2" charset="0"/>
              <a:cs typeface="NikoshBAN" panose="02000000000000000000" pitchFamily="2" charset="0"/>
              <a:sym typeface="Oxygen"/>
            </a:endParaRPr>
          </a:p>
          <a:p>
            <a:pPr marL="68580" algn="r">
              <a:buClr>
                <a:schemeClr val="dk1"/>
              </a:buClr>
              <a:buSzPts val="2400"/>
            </a:pP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বাংলাদেশঃ</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a:t>
            </a: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রাষ্ট্র</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ও </a:t>
            </a: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সরকার</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a:t>
            </a: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ব্যবস্থা</a:t>
            </a:r>
            <a:r>
              <a:rPr lang="en-US" sz="2160" b="1" dirty="0">
                <a:solidFill>
                  <a:schemeClr val="bg2">
                    <a:lumMod val="25000"/>
                  </a:schemeClr>
                </a:solidFill>
                <a:latin typeface="NikoshBAN" panose="02000000000000000000" pitchFamily="2" charset="0"/>
                <a:cs typeface="NikoshBAN" panose="02000000000000000000" pitchFamily="2" charset="0"/>
                <a:sym typeface="Oxygen"/>
              </a:rPr>
              <a:t> </a:t>
            </a:r>
          </a:p>
          <a:p>
            <a:pPr marL="68580" algn="r">
              <a:buClr>
                <a:schemeClr val="dk1"/>
              </a:buClr>
              <a:buSzPts val="2400"/>
            </a:pPr>
            <a:r>
              <a:rPr lang="en-US" sz="2160" b="1" dirty="0">
                <a:solidFill>
                  <a:schemeClr val="bg2">
                    <a:lumMod val="25000"/>
                  </a:schemeClr>
                </a:solidFill>
                <a:latin typeface="NikoshBAN" panose="02000000000000000000" pitchFamily="2" charset="0"/>
                <a:cs typeface="NikoshBAN" panose="02000000000000000000" pitchFamily="2" charset="0"/>
                <a:sym typeface="Oxygen"/>
              </a:rPr>
              <a:t>৫০ </a:t>
            </a:r>
            <a:r>
              <a:rPr lang="en-US" sz="2160" b="1" dirty="0" err="1">
                <a:solidFill>
                  <a:schemeClr val="bg2">
                    <a:lumMod val="25000"/>
                  </a:schemeClr>
                </a:solidFill>
                <a:latin typeface="NikoshBAN" panose="02000000000000000000" pitchFamily="2" charset="0"/>
                <a:cs typeface="NikoshBAN" panose="02000000000000000000" pitchFamily="2" charset="0"/>
                <a:sym typeface="Oxygen"/>
              </a:rPr>
              <a:t>মিনিট</a:t>
            </a:r>
            <a:endParaRPr lang="en-US" sz="2160" b="1" dirty="0">
              <a:solidFill>
                <a:schemeClr val="bg2">
                  <a:lumMod val="25000"/>
                </a:schemeClr>
              </a:solidFill>
              <a:latin typeface="NikoshBAN" panose="02000000000000000000" pitchFamily="2" charset="0"/>
              <a:cs typeface="NikoshBAN" panose="02000000000000000000" pitchFamily="2" charset="0"/>
              <a:sym typeface="Oxygen"/>
            </a:endParaRPr>
          </a:p>
        </p:txBody>
      </p:sp>
      <p:sp>
        <p:nvSpPr>
          <p:cNvPr id="7" name="Google Shape;460;p16">
            <a:extLst>
              <a:ext uri="{FF2B5EF4-FFF2-40B4-BE49-F238E27FC236}">
                <a16:creationId xmlns:a16="http://schemas.microsoft.com/office/drawing/2014/main" id="{C97A3155-DD3B-41B9-B992-B02114838CF4}"/>
              </a:ext>
            </a:extLst>
          </p:cNvPr>
          <p:cNvSpPr txBox="1">
            <a:spLocks/>
          </p:cNvSpPr>
          <p:nvPr/>
        </p:nvSpPr>
        <p:spPr>
          <a:xfrm>
            <a:off x="3654526" y="857467"/>
            <a:ext cx="3663748" cy="1439021"/>
          </a:xfrm>
          <a:prstGeom prst="rect">
            <a:avLst/>
          </a:prstGeom>
          <a:noFill/>
          <a:ln>
            <a:noFill/>
          </a:ln>
        </p:spPr>
        <p:txBody>
          <a:bodyPr spcFirstLastPara="1" wrap="square" lIns="109710" tIns="109710" rIns="109710" bIns="109710" anchor="t"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1pPr>
            <a:lvl2pPr marL="914400" marR="0" lvl="1"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2pPr>
            <a:lvl3pPr marL="1371600" marR="0" lvl="2"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3pPr>
            <a:lvl4pPr marL="1828800" marR="0" lvl="3"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4pPr>
            <a:lvl5pPr marL="2286000" marR="0" lvl="4"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5pPr>
            <a:lvl6pPr marL="2743200" marR="0" lvl="5"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6pPr>
            <a:lvl7pPr marL="3200400" marR="0" lvl="6"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7pPr>
            <a:lvl8pPr marL="3657600" marR="0" lvl="7"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8pPr>
            <a:lvl9pPr marL="4114800" marR="0" lvl="8" indent="-381000" algn="l" rtl="0">
              <a:lnSpc>
                <a:spcPct val="115000"/>
              </a:lnSpc>
              <a:spcBef>
                <a:spcPts val="2100"/>
              </a:spcBef>
              <a:spcAft>
                <a:spcPts val="2100"/>
              </a:spcAft>
              <a:buClr>
                <a:schemeClr val="dk1"/>
              </a:buClr>
              <a:buSzPts val="2400"/>
              <a:buFont typeface="Oxygen"/>
              <a:buChar char="■"/>
              <a:defRPr sz="2400" b="0" i="0" u="none" strike="noStrike" cap="none">
                <a:solidFill>
                  <a:schemeClr val="dk1"/>
                </a:solidFill>
                <a:latin typeface="Oxygen"/>
                <a:ea typeface="Oxygen"/>
                <a:cs typeface="Oxygen"/>
                <a:sym typeface="Oxygen"/>
              </a:defRPr>
            </a:lvl9pPr>
          </a:lstStyle>
          <a:p>
            <a:pPr marL="68580" indent="0" algn="ctr">
              <a:lnSpc>
                <a:spcPct val="100000"/>
              </a:lnSpc>
              <a:buNone/>
            </a:pPr>
            <a:r>
              <a:rPr lang="bn-BD" sz="88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US" sz="88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84A0BFA7-13DC-4F94-85BF-5BB0953666D8}"/>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flipH="1">
            <a:off x="1265361" y="1353840"/>
            <a:ext cx="2063912" cy="2063912"/>
          </a:xfrm>
          <a:prstGeom prst="rect">
            <a:avLst/>
          </a:prstGeom>
          <a:ln w="25400">
            <a:solidFill>
              <a:srgbClr val="00FF00"/>
            </a:solidFill>
          </a:ln>
        </p:spPr>
      </p:pic>
      <p:pic>
        <p:nvPicPr>
          <p:cNvPr id="8" name="Picture 7">
            <a:extLst>
              <a:ext uri="{FF2B5EF4-FFF2-40B4-BE49-F238E27FC236}">
                <a16:creationId xmlns:a16="http://schemas.microsoft.com/office/drawing/2014/main" id="{725B4E4A-E001-46FA-8D4D-401654F4F2A4}"/>
              </a:ext>
            </a:extLst>
          </p:cNvPr>
          <p:cNvPicPr>
            <a:picLocks noChangeAspect="1"/>
          </p:cNvPicPr>
          <p:nvPr/>
        </p:nvPicPr>
        <p:blipFill>
          <a:blip r:embed="rId4"/>
          <a:stretch>
            <a:fillRect/>
          </a:stretch>
        </p:blipFill>
        <p:spPr>
          <a:xfrm>
            <a:off x="7711197" y="1351893"/>
            <a:ext cx="2063912" cy="2063912"/>
          </a:xfrm>
          <a:prstGeom prst="rect">
            <a:avLst/>
          </a:prstGeom>
          <a:ln w="25400">
            <a:solidFill>
              <a:srgbClr val="00FF00"/>
            </a:solidFill>
          </a:ln>
        </p:spPr>
      </p:pic>
      <p:pic>
        <p:nvPicPr>
          <p:cNvPr id="2056" name="Picture 8" descr="Rose PNG">
            <a:extLst>
              <a:ext uri="{FF2B5EF4-FFF2-40B4-BE49-F238E27FC236}">
                <a16:creationId xmlns:a16="http://schemas.microsoft.com/office/drawing/2014/main" id="{41E256B7-30E9-4118-8CC5-B6C546AD7F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128" y="1702317"/>
            <a:ext cx="4387490" cy="262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6211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8BC11477-7CF1-46D7-B025-38107810ABF1}"/>
              </a:ext>
            </a:extLst>
          </p:cNvPr>
          <p:cNvCxnSpPr>
            <a:cxnSpLocks/>
          </p:cNvCxnSpPr>
          <p:nvPr/>
        </p:nvCxnSpPr>
        <p:spPr>
          <a:xfrm>
            <a:off x="5486400" y="3634740"/>
            <a:ext cx="0" cy="520741"/>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FFEF4AA1-4047-477F-B16F-9764621F244B}"/>
              </a:ext>
            </a:extLst>
          </p:cNvPr>
          <p:cNvCxnSpPr>
            <a:stCxn id="4" idx="2"/>
            <a:endCxn id="21" idx="0"/>
          </p:cNvCxnSpPr>
          <p:nvPr/>
        </p:nvCxnSpPr>
        <p:spPr>
          <a:xfrm rot="16200000" flipH="1">
            <a:off x="6602370" y="2031413"/>
            <a:ext cx="1008097" cy="3240037"/>
          </a:xfrm>
          <a:prstGeom prst="bentConnector3">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D0743FDF-38C8-48F2-9112-C7C580EABDBA}"/>
              </a:ext>
            </a:extLst>
          </p:cNvPr>
          <p:cNvCxnSpPr>
            <a:cxnSpLocks/>
            <a:stCxn id="4" idx="2"/>
            <a:endCxn id="12" idx="0"/>
          </p:cNvCxnSpPr>
          <p:nvPr/>
        </p:nvCxnSpPr>
        <p:spPr>
          <a:xfrm rot="5400000">
            <a:off x="3350903" y="2019983"/>
            <a:ext cx="1008097" cy="3262899"/>
          </a:xfrm>
          <a:prstGeom prst="bentConnector3">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12B7A291-BAB8-4DE7-8EC8-3BE51FC0A520}"/>
              </a:ext>
            </a:extLst>
          </p:cNvPr>
          <p:cNvSpPr/>
          <p:nvPr/>
        </p:nvSpPr>
        <p:spPr>
          <a:xfrm>
            <a:off x="2965971" y="2415041"/>
            <a:ext cx="4945064" cy="692443"/>
          </a:xfrm>
          <a:prstGeom prst="roundRect">
            <a:avLst/>
          </a:prstGeom>
          <a:no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9" name="Rectangle: Rounded Corners 8">
            <a:extLst>
              <a:ext uri="{FF2B5EF4-FFF2-40B4-BE49-F238E27FC236}">
                <a16:creationId xmlns:a16="http://schemas.microsoft.com/office/drawing/2014/main" id="{D7CD40FA-C741-4D2B-9972-8E13116F1F4E}"/>
              </a:ext>
            </a:extLst>
          </p:cNvPr>
          <p:cNvSpPr/>
          <p:nvPr/>
        </p:nvSpPr>
        <p:spPr>
          <a:xfrm>
            <a:off x="3073195" y="2501080"/>
            <a:ext cx="4849270" cy="692443"/>
          </a:xfrm>
          <a:prstGeom prst="roundRect">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extBox 1">
            <a:extLst>
              <a:ext uri="{FF2B5EF4-FFF2-40B4-BE49-F238E27FC236}">
                <a16:creationId xmlns:a16="http://schemas.microsoft.com/office/drawing/2014/main" id="{043455D8-D5CE-4E78-997E-B02AA67BDD64}"/>
              </a:ext>
            </a:extLst>
          </p:cNvPr>
          <p:cNvSpPr txBox="1"/>
          <p:nvPr/>
        </p:nvSpPr>
        <p:spPr>
          <a:xfrm>
            <a:off x="672527" y="810947"/>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বাংলাদেশ</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সরকারের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বিভিন্ন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অঙ্গ</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ও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A673FE5C-E430-430C-89D2-87DCF2C2391E}"/>
              </a:ext>
            </a:extLst>
          </p:cNvPr>
          <p:cNvSpPr txBox="1"/>
          <p:nvPr/>
        </p:nvSpPr>
        <p:spPr>
          <a:xfrm>
            <a:off x="3269717" y="2556453"/>
            <a:ext cx="4433366" cy="590931"/>
          </a:xfrm>
          <a:prstGeom prst="rect">
            <a:avLst/>
          </a:prstGeom>
          <a:noFill/>
        </p:spPr>
        <p:txBody>
          <a:bodyPr wrap="square" rtlCol="0">
            <a:spAutoFit/>
          </a:bodyPr>
          <a:lstStyle/>
          <a:p>
            <a:pPr algn="ctr"/>
            <a:r>
              <a:rPr lang="en-US" sz="3240" dirty="0" err="1">
                <a:solidFill>
                  <a:schemeClr val="tx1">
                    <a:lumMod val="95000"/>
                    <a:lumOff val="5000"/>
                  </a:schemeClr>
                </a:solidFill>
                <a:latin typeface="NikoshBAN" panose="02000000000000000000" pitchFamily="2" charset="0"/>
                <a:cs typeface="NikoshBAN" panose="02000000000000000000" pitchFamily="2" charset="0"/>
              </a:rPr>
              <a:t>বাংলাদেশ</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en-US" sz="3240" dirty="0" err="1">
                <a:solidFill>
                  <a:schemeClr val="tx1">
                    <a:lumMod val="95000"/>
                    <a:lumOff val="5000"/>
                  </a:schemeClr>
                </a:solidFill>
                <a:latin typeface="NikoshBAN" panose="02000000000000000000" pitchFamily="2" charset="0"/>
                <a:cs typeface="NikoshBAN" panose="02000000000000000000" pitchFamily="2" charset="0"/>
              </a:rPr>
              <a:t>সরকারের</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en-US" sz="3240" dirty="0" err="1">
                <a:solidFill>
                  <a:schemeClr val="tx1">
                    <a:lumMod val="95000"/>
                    <a:lumOff val="5000"/>
                  </a:schemeClr>
                </a:solidFill>
                <a:latin typeface="NikoshBAN" panose="02000000000000000000" pitchFamily="2" charset="0"/>
                <a:cs typeface="NikoshBAN" panose="02000000000000000000" pitchFamily="2" charset="0"/>
              </a:rPr>
              <a:t>বিভিন্ন</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en-US" sz="3240" dirty="0" err="1">
                <a:solidFill>
                  <a:schemeClr val="tx1">
                    <a:lumMod val="95000"/>
                    <a:lumOff val="5000"/>
                  </a:schemeClr>
                </a:solidFill>
                <a:latin typeface="NikoshBAN" panose="02000000000000000000" pitchFamily="2" charset="0"/>
                <a:cs typeface="NikoshBAN" panose="02000000000000000000" pitchFamily="2" charset="0"/>
              </a:rPr>
              <a:t>অঙ্গ</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p>
        </p:txBody>
      </p:sp>
      <p:grpSp>
        <p:nvGrpSpPr>
          <p:cNvPr id="25" name="Group 24">
            <a:extLst>
              <a:ext uri="{FF2B5EF4-FFF2-40B4-BE49-F238E27FC236}">
                <a16:creationId xmlns:a16="http://schemas.microsoft.com/office/drawing/2014/main" id="{EC58D893-CBDC-4EDA-8A01-FF7CA2DE638F}"/>
              </a:ext>
            </a:extLst>
          </p:cNvPr>
          <p:cNvGrpSpPr/>
          <p:nvPr/>
        </p:nvGrpSpPr>
        <p:grpSpPr>
          <a:xfrm>
            <a:off x="1177287" y="4155482"/>
            <a:ext cx="2115288" cy="694335"/>
            <a:chOff x="1308097" y="4256805"/>
            <a:chExt cx="2350320" cy="771483"/>
          </a:xfrm>
        </p:grpSpPr>
        <p:grpSp>
          <p:nvGrpSpPr>
            <p:cNvPr id="16" name="Group 15">
              <a:extLst>
                <a:ext uri="{FF2B5EF4-FFF2-40B4-BE49-F238E27FC236}">
                  <a16:creationId xmlns:a16="http://schemas.microsoft.com/office/drawing/2014/main" id="{586E7243-4851-4C2F-8DBF-B14F8695DFE2}"/>
                </a:ext>
              </a:extLst>
            </p:cNvPr>
            <p:cNvGrpSpPr/>
            <p:nvPr/>
          </p:nvGrpSpPr>
          <p:grpSpPr>
            <a:xfrm>
              <a:off x="1308097" y="4256805"/>
              <a:ext cx="2350320" cy="748972"/>
              <a:chOff x="1308097" y="4256805"/>
              <a:chExt cx="2350320" cy="748972"/>
            </a:xfrm>
          </p:grpSpPr>
          <p:sp>
            <p:nvSpPr>
              <p:cNvPr id="12" name="Rectangle: Rounded Corners 11">
                <a:extLst>
                  <a:ext uri="{FF2B5EF4-FFF2-40B4-BE49-F238E27FC236}">
                    <a16:creationId xmlns:a16="http://schemas.microsoft.com/office/drawing/2014/main" id="{CB5B7D99-5EFD-407E-A5A4-400143EF3633}"/>
                  </a:ext>
                </a:extLst>
              </p:cNvPr>
              <p:cNvSpPr/>
              <p:nvPr/>
            </p:nvSpPr>
            <p:spPr>
              <a:xfrm>
                <a:off x="1308097" y="4256805"/>
                <a:ext cx="2324920" cy="646331"/>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sp>
            <p:nvSpPr>
              <p:cNvPr id="11" name="Rectangle: Rounded Corners 10">
                <a:extLst>
                  <a:ext uri="{FF2B5EF4-FFF2-40B4-BE49-F238E27FC236}">
                    <a16:creationId xmlns:a16="http://schemas.microsoft.com/office/drawing/2014/main" id="{2C8A2873-5E5C-40F5-B246-527774ACD266}"/>
                  </a:ext>
                </a:extLst>
              </p:cNvPr>
              <p:cNvSpPr/>
              <p:nvPr/>
            </p:nvSpPr>
            <p:spPr>
              <a:xfrm>
                <a:off x="1409698" y="4359446"/>
                <a:ext cx="2248719" cy="646331"/>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grpSp>
        <p:sp>
          <p:nvSpPr>
            <p:cNvPr id="5" name="TextBox 4">
              <a:extLst>
                <a:ext uri="{FF2B5EF4-FFF2-40B4-BE49-F238E27FC236}">
                  <a16:creationId xmlns:a16="http://schemas.microsoft.com/office/drawing/2014/main" id="{D8B8B5E9-90AE-47CB-A7D0-3A8288DAA2F2}"/>
                </a:ext>
              </a:extLst>
            </p:cNvPr>
            <p:cNvSpPr txBox="1"/>
            <p:nvPr/>
          </p:nvSpPr>
          <p:spPr>
            <a:xfrm>
              <a:off x="1346197" y="4371698"/>
              <a:ext cx="2248719" cy="656590"/>
            </a:xfrm>
            <a:prstGeom prst="rect">
              <a:avLst/>
            </a:prstGeom>
            <a:noFill/>
          </p:spPr>
          <p:txBody>
            <a:bodyPr wrap="square" rtlCol="0">
              <a:spAutoFit/>
            </a:bodyPr>
            <a:lstStyle/>
            <a:p>
              <a:pPr algn="ctr"/>
              <a:r>
                <a:rPr lang="en-US" sz="3240" dirty="0" err="1">
                  <a:solidFill>
                    <a:schemeClr val="tx1">
                      <a:lumMod val="95000"/>
                      <a:lumOff val="5000"/>
                    </a:schemeClr>
                  </a:solidFill>
                  <a:latin typeface="NikoshBAN" panose="02000000000000000000" pitchFamily="2" charset="0"/>
                  <a:cs typeface="NikoshBAN" panose="02000000000000000000" pitchFamily="2" charset="0"/>
                </a:rPr>
                <a:t>আইন</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en-US" sz="3240" dirty="0" err="1">
                  <a:solidFill>
                    <a:schemeClr val="tx1">
                      <a:lumMod val="95000"/>
                      <a:lumOff val="5000"/>
                    </a:schemeClr>
                  </a:solidFill>
                  <a:latin typeface="NikoshBAN" panose="02000000000000000000" pitchFamily="2" charset="0"/>
                  <a:cs typeface="NikoshBAN" panose="02000000000000000000" pitchFamily="2" charset="0"/>
                </a:rPr>
                <a:t>বিভাগ</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p>
          </p:txBody>
        </p:sp>
      </p:grpSp>
      <p:grpSp>
        <p:nvGrpSpPr>
          <p:cNvPr id="24" name="Group 23">
            <a:extLst>
              <a:ext uri="{FF2B5EF4-FFF2-40B4-BE49-F238E27FC236}">
                <a16:creationId xmlns:a16="http://schemas.microsoft.com/office/drawing/2014/main" id="{43D484C4-63D2-4542-AC0E-099077566D28}"/>
              </a:ext>
            </a:extLst>
          </p:cNvPr>
          <p:cNvGrpSpPr/>
          <p:nvPr/>
        </p:nvGrpSpPr>
        <p:grpSpPr>
          <a:xfrm>
            <a:off x="4388751" y="4155481"/>
            <a:ext cx="2172439" cy="729498"/>
            <a:chOff x="4891548" y="4205484"/>
            <a:chExt cx="2413821" cy="810553"/>
          </a:xfrm>
        </p:grpSpPr>
        <p:grpSp>
          <p:nvGrpSpPr>
            <p:cNvPr id="17" name="Group 16">
              <a:extLst>
                <a:ext uri="{FF2B5EF4-FFF2-40B4-BE49-F238E27FC236}">
                  <a16:creationId xmlns:a16="http://schemas.microsoft.com/office/drawing/2014/main" id="{E33929F9-199C-4CB4-95E4-FA68949D8779}"/>
                </a:ext>
              </a:extLst>
            </p:cNvPr>
            <p:cNvGrpSpPr/>
            <p:nvPr/>
          </p:nvGrpSpPr>
          <p:grpSpPr>
            <a:xfrm>
              <a:off x="4955049" y="4205484"/>
              <a:ext cx="2350320" cy="748972"/>
              <a:chOff x="1308097" y="4256805"/>
              <a:chExt cx="2350320" cy="748972"/>
            </a:xfrm>
          </p:grpSpPr>
          <p:sp>
            <p:nvSpPr>
              <p:cNvPr id="18" name="Rectangle: Rounded Corners 17">
                <a:extLst>
                  <a:ext uri="{FF2B5EF4-FFF2-40B4-BE49-F238E27FC236}">
                    <a16:creationId xmlns:a16="http://schemas.microsoft.com/office/drawing/2014/main" id="{BDF90A6C-1DBA-421A-98EC-E680F45B1B39}"/>
                  </a:ext>
                </a:extLst>
              </p:cNvPr>
              <p:cNvSpPr/>
              <p:nvPr/>
            </p:nvSpPr>
            <p:spPr>
              <a:xfrm>
                <a:off x="1308097" y="4256805"/>
                <a:ext cx="2324920" cy="646331"/>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sp>
            <p:nvSpPr>
              <p:cNvPr id="19" name="Rectangle: Rounded Corners 18">
                <a:extLst>
                  <a:ext uri="{FF2B5EF4-FFF2-40B4-BE49-F238E27FC236}">
                    <a16:creationId xmlns:a16="http://schemas.microsoft.com/office/drawing/2014/main" id="{852D6629-AD24-4623-BD52-6F9CF0D1C4F5}"/>
                  </a:ext>
                </a:extLst>
              </p:cNvPr>
              <p:cNvSpPr/>
              <p:nvPr/>
            </p:nvSpPr>
            <p:spPr>
              <a:xfrm>
                <a:off x="1409698" y="4359446"/>
                <a:ext cx="2248719" cy="646331"/>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grpSp>
        <p:sp>
          <p:nvSpPr>
            <p:cNvPr id="6" name="TextBox 5">
              <a:extLst>
                <a:ext uri="{FF2B5EF4-FFF2-40B4-BE49-F238E27FC236}">
                  <a16:creationId xmlns:a16="http://schemas.microsoft.com/office/drawing/2014/main" id="{9ABCC997-D194-414E-AA3F-784C64B6352C}"/>
                </a:ext>
              </a:extLst>
            </p:cNvPr>
            <p:cNvSpPr txBox="1"/>
            <p:nvPr/>
          </p:nvSpPr>
          <p:spPr>
            <a:xfrm>
              <a:off x="4891548" y="4359447"/>
              <a:ext cx="2408904" cy="656590"/>
            </a:xfrm>
            <a:prstGeom prst="rect">
              <a:avLst/>
            </a:prstGeom>
            <a:noFill/>
          </p:spPr>
          <p:txBody>
            <a:bodyPr wrap="square" rtlCol="0">
              <a:spAutoFit/>
            </a:bodyPr>
            <a:lstStyle/>
            <a:p>
              <a:pPr algn="ctr"/>
              <a:r>
                <a:rPr lang="en-US" sz="3240" dirty="0" err="1">
                  <a:solidFill>
                    <a:schemeClr val="tx1">
                      <a:lumMod val="95000"/>
                      <a:lumOff val="5000"/>
                    </a:schemeClr>
                  </a:solidFill>
                  <a:latin typeface="NikoshBAN" panose="02000000000000000000" pitchFamily="2" charset="0"/>
                  <a:cs typeface="NikoshBAN" panose="02000000000000000000" pitchFamily="2" charset="0"/>
                </a:rPr>
                <a:t>শাসন</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en-US" sz="3240" dirty="0" err="1">
                  <a:solidFill>
                    <a:schemeClr val="tx1">
                      <a:lumMod val="95000"/>
                      <a:lumOff val="5000"/>
                    </a:schemeClr>
                  </a:solidFill>
                  <a:latin typeface="NikoshBAN" panose="02000000000000000000" pitchFamily="2" charset="0"/>
                  <a:cs typeface="NikoshBAN" panose="02000000000000000000" pitchFamily="2" charset="0"/>
                </a:rPr>
                <a:t>বিভাগ</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p>
          </p:txBody>
        </p:sp>
      </p:grpSp>
      <p:grpSp>
        <p:nvGrpSpPr>
          <p:cNvPr id="23" name="Group 22">
            <a:extLst>
              <a:ext uri="{FF2B5EF4-FFF2-40B4-BE49-F238E27FC236}">
                <a16:creationId xmlns:a16="http://schemas.microsoft.com/office/drawing/2014/main" id="{BB1F2044-20FA-4158-BBE4-C8B77F3D63BB}"/>
              </a:ext>
            </a:extLst>
          </p:cNvPr>
          <p:cNvGrpSpPr/>
          <p:nvPr/>
        </p:nvGrpSpPr>
        <p:grpSpPr>
          <a:xfrm>
            <a:off x="7680223" y="4155481"/>
            <a:ext cx="2190874" cy="696260"/>
            <a:chOff x="8533581" y="4242415"/>
            <a:chExt cx="2434304" cy="773622"/>
          </a:xfrm>
        </p:grpSpPr>
        <p:grpSp>
          <p:nvGrpSpPr>
            <p:cNvPr id="20" name="Group 19">
              <a:extLst>
                <a:ext uri="{FF2B5EF4-FFF2-40B4-BE49-F238E27FC236}">
                  <a16:creationId xmlns:a16="http://schemas.microsoft.com/office/drawing/2014/main" id="{573CE8CE-9920-4341-BE4E-B0CA098D46A9}"/>
                </a:ext>
              </a:extLst>
            </p:cNvPr>
            <p:cNvGrpSpPr/>
            <p:nvPr/>
          </p:nvGrpSpPr>
          <p:grpSpPr>
            <a:xfrm>
              <a:off x="8533581" y="4242415"/>
              <a:ext cx="2350320" cy="748972"/>
              <a:chOff x="1308097" y="4256805"/>
              <a:chExt cx="2350320" cy="748972"/>
            </a:xfrm>
          </p:grpSpPr>
          <p:sp>
            <p:nvSpPr>
              <p:cNvPr id="21" name="Rectangle: Rounded Corners 20">
                <a:extLst>
                  <a:ext uri="{FF2B5EF4-FFF2-40B4-BE49-F238E27FC236}">
                    <a16:creationId xmlns:a16="http://schemas.microsoft.com/office/drawing/2014/main" id="{4771522F-3D72-40AE-BA14-3ABCEEA16AEB}"/>
                  </a:ext>
                </a:extLst>
              </p:cNvPr>
              <p:cNvSpPr/>
              <p:nvPr/>
            </p:nvSpPr>
            <p:spPr>
              <a:xfrm>
                <a:off x="1308097" y="4256805"/>
                <a:ext cx="2324920" cy="646331"/>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sp>
            <p:nvSpPr>
              <p:cNvPr id="22" name="Rectangle: Rounded Corners 21">
                <a:extLst>
                  <a:ext uri="{FF2B5EF4-FFF2-40B4-BE49-F238E27FC236}">
                    <a16:creationId xmlns:a16="http://schemas.microsoft.com/office/drawing/2014/main" id="{F7415988-2A37-4F35-8B39-4D365765132B}"/>
                  </a:ext>
                </a:extLst>
              </p:cNvPr>
              <p:cNvSpPr/>
              <p:nvPr/>
            </p:nvSpPr>
            <p:spPr>
              <a:xfrm>
                <a:off x="1409698" y="4359446"/>
                <a:ext cx="2248719" cy="646331"/>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grpSp>
        <p:sp>
          <p:nvSpPr>
            <p:cNvPr id="7" name="TextBox 6">
              <a:extLst>
                <a:ext uri="{FF2B5EF4-FFF2-40B4-BE49-F238E27FC236}">
                  <a16:creationId xmlns:a16="http://schemas.microsoft.com/office/drawing/2014/main" id="{DED2CECC-4147-4E83-82C0-9BBDBABC9B4E}"/>
                </a:ext>
              </a:extLst>
            </p:cNvPr>
            <p:cNvSpPr txBox="1"/>
            <p:nvPr/>
          </p:nvSpPr>
          <p:spPr>
            <a:xfrm>
              <a:off x="8558981" y="4359447"/>
              <a:ext cx="2408904" cy="656590"/>
            </a:xfrm>
            <a:prstGeom prst="rect">
              <a:avLst/>
            </a:prstGeom>
            <a:noFill/>
          </p:spPr>
          <p:txBody>
            <a:bodyPr wrap="square" rtlCol="0">
              <a:spAutoFit/>
            </a:bodyPr>
            <a:lstStyle/>
            <a:p>
              <a:pPr algn="ctr"/>
              <a:r>
                <a:rPr lang="en-US" sz="3240" dirty="0" err="1">
                  <a:solidFill>
                    <a:schemeClr val="tx1">
                      <a:lumMod val="95000"/>
                      <a:lumOff val="5000"/>
                    </a:schemeClr>
                  </a:solidFill>
                  <a:latin typeface="NikoshBAN" panose="02000000000000000000" pitchFamily="2" charset="0"/>
                  <a:cs typeface="NikoshBAN" panose="02000000000000000000" pitchFamily="2" charset="0"/>
                </a:rPr>
                <a:t>বিচার</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en-US" sz="3240" dirty="0" err="1">
                  <a:solidFill>
                    <a:schemeClr val="tx1">
                      <a:lumMod val="95000"/>
                      <a:lumOff val="5000"/>
                    </a:schemeClr>
                  </a:solidFill>
                  <a:latin typeface="NikoshBAN" panose="02000000000000000000" pitchFamily="2" charset="0"/>
                  <a:cs typeface="NikoshBAN" panose="02000000000000000000" pitchFamily="2" charset="0"/>
                </a:rPr>
                <a:t>বিভাগ</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41591051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গৌরবের জাতীয় সংসদ এক ঐতিহাসিক কাব্য">
            <a:extLst>
              <a:ext uri="{FF2B5EF4-FFF2-40B4-BE49-F238E27FC236}">
                <a16:creationId xmlns:a16="http://schemas.microsoft.com/office/drawing/2014/main" id="{2A31080F-D142-49EB-B8EE-1C126ED0E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62" y="1876486"/>
            <a:ext cx="4114080" cy="253955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093FDF-DC72-4DE1-A1DD-BB566A95CB0F}"/>
              </a:ext>
            </a:extLst>
          </p:cNvPr>
          <p:cNvSpPr txBox="1"/>
          <p:nvPr/>
        </p:nvSpPr>
        <p:spPr>
          <a:xfrm>
            <a:off x="672527" y="656239"/>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সরকারের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আইন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বিভাগ</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C0542DC5-11E8-4093-9E59-C2402EBC181C}"/>
              </a:ext>
            </a:extLst>
          </p:cNvPr>
          <p:cNvSpPr txBox="1"/>
          <p:nvPr/>
        </p:nvSpPr>
        <p:spPr>
          <a:xfrm>
            <a:off x="4587742" y="1834363"/>
            <a:ext cx="5916428" cy="2086725"/>
          </a:xfrm>
          <a:prstGeom prst="rect">
            <a:avLst/>
          </a:prstGeom>
          <a:noFill/>
        </p:spPr>
        <p:txBody>
          <a:bodyPr wrap="square">
            <a:spAutoFit/>
          </a:bodyPr>
          <a:lstStyle/>
          <a:p>
            <a:pPr algn="just" defTabSz="822960" eaLnBrk="0" fontAlgn="base" hangingPunct="0">
              <a:spcBef>
                <a:spcPct val="0"/>
              </a:spcBef>
              <a:spcAft>
                <a:spcPct val="0"/>
              </a:spcAft>
            </a:pPr>
            <a:r>
              <a:rPr lang="bn-IN" altLang="en-US" sz="3240" b="1" u="sng" dirty="0">
                <a:latin typeface="NikoshBAN" panose="02000000000000000000" pitchFamily="2" charset="0"/>
                <a:cs typeface="NikoshBAN" panose="02000000000000000000" pitchFamily="2" charset="0"/>
              </a:rPr>
              <a:t>আইন প্রণ</a:t>
            </a:r>
            <a:r>
              <a:rPr lang="en-US" altLang="en-US" sz="3240" b="1" u="sng" dirty="0">
                <a:latin typeface="NikoshBAN" panose="02000000000000000000" pitchFamily="2" charset="0"/>
                <a:cs typeface="NikoshBAN" panose="02000000000000000000" pitchFamily="2" charset="0"/>
              </a:rPr>
              <a:t>য়</a:t>
            </a:r>
            <a:r>
              <a:rPr lang="bn-IN" altLang="en-US" sz="3240" b="1" u="sng" dirty="0">
                <a:latin typeface="NikoshBAN" panose="02000000000000000000" pitchFamily="2" charset="0"/>
                <a:cs typeface="NikoshBAN" panose="02000000000000000000" pitchFamily="2" charset="0"/>
              </a:rPr>
              <a:t>ন সংক্রান্ত</a:t>
            </a:r>
            <a:r>
              <a:rPr lang="en-US" altLang="en-US" sz="3240" b="1" dirty="0">
                <a:latin typeface="NikoshBAN" panose="02000000000000000000" pitchFamily="2" charset="0"/>
                <a:cs typeface="NikoshBAN" panose="02000000000000000000" pitchFamily="2" charset="0"/>
              </a:rPr>
              <a:t>ঃ</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দেশের আইন</a:t>
            </a:r>
            <a:r>
              <a:rPr lang="en-US" altLang="en-US" sz="3240" dirty="0">
                <a:latin typeface="NikoshBAN" panose="02000000000000000000" pitchFamily="2" charset="0"/>
                <a:cs typeface="NikoshBAN" panose="02000000000000000000" pitchFamily="2" charset="0"/>
              </a:rPr>
              <a:t>-</a:t>
            </a:r>
            <a:r>
              <a:rPr lang="bn-IN" altLang="en-US" sz="3240" dirty="0">
                <a:latin typeface="NikoshBAN" panose="02000000000000000000" pitchFamily="2" charset="0"/>
                <a:cs typeface="NikoshBAN" panose="02000000000000000000" pitchFamily="2" charset="0"/>
              </a:rPr>
              <a:t>শৃঙ্খলা রক্ষা এবং সুষ্ঠভাবে প্রশাসন পরিচালনার জন্য আইনসভা নতুন নতুন আইন প্রণ</a:t>
            </a:r>
            <a:r>
              <a:rPr lang="en-US" altLang="en-US" sz="3240" dirty="0">
                <a:latin typeface="NikoshBAN" panose="02000000000000000000" pitchFamily="2" charset="0"/>
                <a:cs typeface="NikoshBAN" panose="02000000000000000000" pitchFamily="2" charset="0"/>
              </a:rPr>
              <a:t>য়</a:t>
            </a:r>
            <a:r>
              <a:rPr lang="bn-IN" altLang="en-US" sz="3240" dirty="0">
                <a:latin typeface="NikoshBAN" panose="02000000000000000000" pitchFamily="2" charset="0"/>
                <a:cs typeface="NikoshBAN" panose="02000000000000000000" pitchFamily="2" charset="0"/>
              </a:rPr>
              <a:t>ন ও প্রচলিত আইনের পরিবর্তন ও সংশোধন করে।</a:t>
            </a:r>
            <a:endParaRPr lang="en-US" altLang="en-US" sz="324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43007189-D0C2-4CD1-816C-D192FEA4EF1F}"/>
              </a:ext>
            </a:extLst>
          </p:cNvPr>
          <p:cNvSpPr txBox="1"/>
          <p:nvPr/>
        </p:nvSpPr>
        <p:spPr>
          <a:xfrm>
            <a:off x="672527" y="4514923"/>
            <a:ext cx="9831643" cy="1588127"/>
          </a:xfrm>
          <a:prstGeom prst="rect">
            <a:avLst/>
          </a:prstGeom>
          <a:noFill/>
        </p:spPr>
        <p:txBody>
          <a:bodyPr wrap="square">
            <a:spAutoFit/>
          </a:bodyPr>
          <a:lstStyle/>
          <a:p>
            <a:pPr algn="just" defTabSz="822960" eaLnBrk="0" fontAlgn="base" hangingPunct="0">
              <a:spcBef>
                <a:spcPct val="0"/>
              </a:spcBef>
              <a:spcAft>
                <a:spcPct val="0"/>
              </a:spcAft>
            </a:pPr>
            <a:r>
              <a:rPr lang="bn-IN" altLang="en-US" sz="3240" b="1" u="sng" dirty="0">
                <a:latin typeface="NikoshBAN" panose="02000000000000000000" pitchFamily="2" charset="0"/>
                <a:cs typeface="NikoshBAN" panose="02000000000000000000" pitchFamily="2" charset="0"/>
              </a:rPr>
              <a:t>সংবিধান সংক্রান্ত</a:t>
            </a:r>
            <a:r>
              <a:rPr lang="en-US" altLang="en-US" sz="3240" b="1" dirty="0">
                <a:latin typeface="NikoshBAN" panose="02000000000000000000" pitchFamily="2" charset="0"/>
                <a:cs typeface="NikoshBAN" panose="02000000000000000000" pitchFamily="2" charset="0"/>
              </a:rPr>
              <a:t>ঃ</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কোনো কোনো দেশে আইনসভা গণপরিষদ হিসেবে দেশের জন্য সংবিধান রচনা করে। বাংলাদেশের আইনসভা ১৯৭২ সালে সংবিধান রচনা করেছে। তাছা</a:t>
            </a:r>
            <a:r>
              <a:rPr lang="en-US" altLang="en-US" sz="3240" dirty="0" err="1">
                <a:latin typeface="NikoshBAN" panose="02000000000000000000" pitchFamily="2" charset="0"/>
                <a:cs typeface="NikoshBAN" panose="02000000000000000000" pitchFamily="2" charset="0"/>
              </a:rPr>
              <a:t>ড়া</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আইনসভা সংবিধান সংশোধনও করতে পারে।</a:t>
            </a:r>
            <a:endParaRPr lang="en-US" altLang="en-US" sz="324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97227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upRigh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8" presetClass="emph" presetSubtype="0" fill="hold" grpId="1" nodeType="afterEffect">
                                  <p:stCondLst>
                                    <p:cond delay="0"/>
                                  </p:stCondLst>
                                  <p:iterate type="lt">
                                    <p:tmPct val="4000"/>
                                  </p:iterate>
                                  <p:childTnLst>
                                    <p:set>
                                      <p:cBhvr override="childStyle">
                                        <p:cTn id="16" dur="500" fill="hold"/>
                                        <p:tgtEl>
                                          <p:spTgt spid="6"/>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iterate type="lt">
                                    <p:tmPct val="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18" presetClass="emph" presetSubtype="0" fill="hold" grpId="1" nodeType="afterEffect">
                                  <p:stCondLst>
                                    <p:cond delay="0"/>
                                  </p:stCondLst>
                                  <p:iterate type="lt">
                                    <p:tmPct val="4000"/>
                                  </p:iterate>
                                  <p:childTnLst>
                                    <p:set>
                                      <p:cBhvr override="childStyle">
                                        <p:cTn id="25"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গৌরবের জাতীয় সংসদ এক ঐতিহাসিক কাব্য">
            <a:extLst>
              <a:ext uri="{FF2B5EF4-FFF2-40B4-BE49-F238E27FC236}">
                <a16:creationId xmlns:a16="http://schemas.microsoft.com/office/drawing/2014/main" id="{2A31080F-D142-49EB-B8EE-1C126ED0E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28" y="1450351"/>
            <a:ext cx="3741922" cy="2309828"/>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093FDF-DC72-4DE1-A1DD-BB566A95CB0F}"/>
              </a:ext>
            </a:extLst>
          </p:cNvPr>
          <p:cNvSpPr txBox="1"/>
          <p:nvPr/>
        </p:nvSpPr>
        <p:spPr>
          <a:xfrm>
            <a:off x="672527" y="584853"/>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আইন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ও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শাসন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বিভাগ</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নির্ভরশীল</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BDBC0330-D035-418B-B1C8-792CC391C8E4}"/>
              </a:ext>
            </a:extLst>
          </p:cNvPr>
          <p:cNvSpPr txBox="1"/>
          <p:nvPr/>
        </p:nvSpPr>
        <p:spPr>
          <a:xfrm>
            <a:off x="672527" y="3817563"/>
            <a:ext cx="9816726" cy="2585323"/>
          </a:xfrm>
          <a:prstGeom prst="rect">
            <a:avLst/>
          </a:prstGeom>
          <a:noFill/>
        </p:spPr>
        <p:txBody>
          <a:bodyPr wrap="square">
            <a:spAutoFit/>
          </a:bodyPr>
          <a:lstStyle/>
          <a:p>
            <a:pPr algn="just" defTabSz="822960" eaLnBrk="0" fontAlgn="base" hangingPunct="0">
              <a:spcBef>
                <a:spcPct val="0"/>
              </a:spcBef>
              <a:spcAft>
                <a:spcPct val="0"/>
              </a:spcAft>
            </a:pPr>
            <a:r>
              <a:rPr lang="bn-IN" altLang="en-US" sz="3240" b="1" u="sng" dirty="0">
                <a:latin typeface="NikoshBAN" panose="02000000000000000000" pitchFamily="2" charset="0"/>
                <a:cs typeface="NikoshBAN" panose="02000000000000000000" pitchFamily="2" charset="0"/>
              </a:rPr>
              <a:t>শাসন বিভাগের ওপর নি</a:t>
            </a:r>
            <a:r>
              <a:rPr lang="en-US" altLang="en-US" sz="3240" b="1" u="sng" dirty="0">
                <a:latin typeface="NikoshBAN" panose="02000000000000000000" pitchFamily="2" charset="0"/>
                <a:cs typeface="NikoshBAN" panose="02000000000000000000" pitchFamily="2" charset="0"/>
              </a:rPr>
              <a:t>য়</a:t>
            </a:r>
            <a:r>
              <a:rPr lang="bn-IN" altLang="en-US" sz="3240" b="1" u="sng" dirty="0">
                <a:latin typeface="NikoshBAN" panose="02000000000000000000" pitchFamily="2" charset="0"/>
                <a:cs typeface="NikoshBAN" panose="02000000000000000000" pitchFamily="2" charset="0"/>
              </a:rPr>
              <a:t>ন্ত্রণ</a:t>
            </a:r>
            <a:r>
              <a:rPr lang="en-US" altLang="en-US" sz="3240" b="1" dirty="0">
                <a:latin typeface="NikoshBAN" panose="02000000000000000000" pitchFamily="2" charset="0"/>
                <a:cs typeface="NikoshBAN" panose="02000000000000000000" pitchFamily="2" charset="0"/>
              </a:rPr>
              <a:t>ঃ</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কোনো কোনো দেশের আইন বিভাগ সন্ধি ও চুক্তি সম্পাদন</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যুদ্ধ ঘোষণা</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উচ্চ পদস্থ সরকারি কর্মকর্তা নিয়োগের অনুমোদন দান ইত্যাদি শাসন সংক্রান্ত কাজ করে থাকে। তাছা</a:t>
            </a:r>
            <a:r>
              <a:rPr lang="en-US" altLang="en-US" sz="3240" dirty="0" err="1">
                <a:latin typeface="NikoshBAN" panose="02000000000000000000" pitchFamily="2" charset="0"/>
                <a:cs typeface="NikoshBAN" panose="02000000000000000000" pitchFamily="2" charset="0"/>
              </a:rPr>
              <a:t>ড়া</a:t>
            </a:r>
            <a:r>
              <a:rPr lang="bn-IN" altLang="en-US" sz="3240" dirty="0">
                <a:latin typeface="NikoshBAN" panose="02000000000000000000" pitchFamily="2" charset="0"/>
                <a:cs typeface="NikoshBAN" panose="02000000000000000000" pitchFamily="2" charset="0"/>
              </a:rPr>
              <a:t> প্রশ্ন জিজ্ঞাসা</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বিতর্ক</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আলোচনা</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মুলতবি প্রস্তাব</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নিন্দা প্রস্তাব ও অনাস্থা প্রস্তাবের মাধ্যমে আইনসভা শাসন বিভাগকে নি</a:t>
            </a:r>
            <a:r>
              <a:rPr lang="en-US" altLang="en-US" sz="3240" dirty="0">
                <a:latin typeface="NikoshBAN" panose="02000000000000000000" pitchFamily="2" charset="0"/>
                <a:cs typeface="NikoshBAN" panose="02000000000000000000" pitchFamily="2" charset="0"/>
              </a:rPr>
              <a:t>য়</a:t>
            </a:r>
            <a:r>
              <a:rPr lang="bn-IN" altLang="en-US" sz="3240" dirty="0">
                <a:latin typeface="NikoshBAN" panose="02000000000000000000" pitchFamily="2" charset="0"/>
                <a:cs typeface="NikoshBAN" panose="02000000000000000000" pitchFamily="2" charset="0"/>
              </a:rPr>
              <a:t>ন্ত্রণ করে।</a:t>
            </a:r>
            <a:endParaRPr lang="en-US" altLang="en-US" sz="324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44717753-6EEA-42C6-970A-4662CDEF71B0}"/>
              </a:ext>
            </a:extLst>
          </p:cNvPr>
          <p:cNvSpPr txBox="1"/>
          <p:nvPr/>
        </p:nvSpPr>
        <p:spPr>
          <a:xfrm>
            <a:off x="4533254" y="1295794"/>
            <a:ext cx="5955998" cy="2585323"/>
          </a:xfrm>
          <a:prstGeom prst="rect">
            <a:avLst/>
          </a:prstGeom>
          <a:noFill/>
        </p:spPr>
        <p:txBody>
          <a:bodyPr wrap="square">
            <a:spAutoFit/>
          </a:bodyPr>
          <a:lstStyle/>
          <a:p>
            <a:pPr lvl="0" algn="just" eaLnBrk="0" fontAlgn="base" hangingPunct="0">
              <a:spcBef>
                <a:spcPct val="0"/>
              </a:spcBef>
              <a:spcAft>
                <a:spcPct val="0"/>
              </a:spcAft>
            </a:pPr>
            <a:r>
              <a:rPr lang="bn-IN" altLang="en-US" sz="3240" b="1" u="sng" dirty="0">
                <a:latin typeface="NikoshBAN" panose="02000000000000000000" pitchFamily="2" charset="0"/>
                <a:cs typeface="NikoshBAN" panose="02000000000000000000" pitchFamily="2" charset="0"/>
              </a:rPr>
              <a:t>জনমত গঠন সংক্রান্ত</a:t>
            </a:r>
            <a:r>
              <a:rPr lang="en-US" altLang="en-US" sz="3240" b="1" dirty="0">
                <a:latin typeface="NikoshBAN" panose="02000000000000000000" pitchFamily="2" charset="0"/>
                <a:cs typeface="NikoshBAN" panose="02000000000000000000" pitchFamily="2" charset="0"/>
              </a:rPr>
              <a:t>ঃ</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আইনসভা জনমত গঠনের অন্যতম বাহক। আইনসভার সদস্যগণ সংসদের ভিতরে ও বাইরে সরকারি কাজের আ</a:t>
            </a:r>
            <a:r>
              <a:rPr lang="en-US" altLang="en-US" sz="3240" dirty="0" err="1">
                <a:latin typeface="NikoshBAN" panose="02000000000000000000" pitchFamily="2" charset="0"/>
                <a:cs typeface="NikoshBAN" panose="02000000000000000000" pitchFamily="2" charset="0"/>
              </a:rPr>
              <a:t>লো</a:t>
            </a:r>
            <a:r>
              <a:rPr lang="bn-IN" altLang="en-US" sz="3240" dirty="0">
                <a:latin typeface="NikoshBAN" panose="02000000000000000000" pitchFamily="2" charset="0"/>
                <a:cs typeface="NikoshBAN" panose="02000000000000000000" pitchFamily="2" charset="0"/>
              </a:rPr>
              <a:t>চনা</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সমালোচনা</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ও বিতর্কের মাধ্যমে জনগণকে প্রকৃত অবস্থা অবহিত করে</a:t>
            </a:r>
            <a:r>
              <a:rPr lang="en-US" altLang="en-US" sz="324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7038870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0"/>
                                  </p:iterate>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8" presetClass="emph" presetSubtype="0" fill="hold" grpId="1" nodeType="afterEffect">
                                  <p:stCondLst>
                                    <p:cond delay="0"/>
                                  </p:stCondLst>
                                  <p:iterate type="lt">
                                    <p:tmPct val="4000"/>
                                  </p:iterate>
                                  <p:childTnLst>
                                    <p:set>
                                      <p:cBhvr override="childStyle">
                                        <p:cTn id="15" dur="500" fill="hold"/>
                                        <p:tgtEl>
                                          <p:spTgt spid="10"/>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500"/>
                            </p:stCondLst>
                            <p:childTnLst>
                              <p:par>
                                <p:cTn id="22" presetID="18" presetClass="emph" presetSubtype="0" fill="hold" grpId="1" nodeType="afterEffect">
                                  <p:stCondLst>
                                    <p:cond delay="0"/>
                                  </p:stCondLst>
                                  <p:iterate type="lt">
                                    <p:tmPct val="4000"/>
                                  </p:iterate>
                                  <p:childTnLst>
                                    <p:set>
                                      <p:cBhvr override="childStyle">
                                        <p:cTn id="23"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গৌরবের জাতীয় সংসদ এক ঐতিহাসিক কাব্য">
            <a:extLst>
              <a:ext uri="{FF2B5EF4-FFF2-40B4-BE49-F238E27FC236}">
                <a16:creationId xmlns:a16="http://schemas.microsoft.com/office/drawing/2014/main" id="{2A31080F-D142-49EB-B8EE-1C126ED0E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40" y="1498950"/>
            <a:ext cx="3778733" cy="2363492"/>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093FDF-DC72-4DE1-A1DD-BB566A95CB0F}"/>
              </a:ext>
            </a:extLst>
          </p:cNvPr>
          <p:cNvSpPr txBox="1"/>
          <p:nvPr/>
        </p:nvSpPr>
        <p:spPr>
          <a:xfrm>
            <a:off x="835604" y="525410"/>
            <a:ext cx="9627746" cy="830997"/>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আইন</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বিচার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বিভাগে</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অর্থ</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কিভাবে</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লাগায়</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a:t>
            </a:r>
          </a:p>
        </p:txBody>
      </p:sp>
      <p:sp>
        <p:nvSpPr>
          <p:cNvPr id="7" name="Rectangle 3">
            <a:extLst>
              <a:ext uri="{FF2B5EF4-FFF2-40B4-BE49-F238E27FC236}">
                <a16:creationId xmlns:a16="http://schemas.microsoft.com/office/drawing/2014/main" id="{C5AC96F8-0FEB-40F9-ADFE-D1DA2E7EC42D}"/>
              </a:ext>
            </a:extLst>
          </p:cNvPr>
          <p:cNvSpPr>
            <a:spLocks noChangeArrowheads="1"/>
          </p:cNvSpPr>
          <p:nvPr/>
        </p:nvSpPr>
        <p:spPr bwMode="auto">
          <a:xfrm>
            <a:off x="566339" y="4205450"/>
            <a:ext cx="9733934" cy="1560696"/>
          </a:xfrm>
          <a:prstGeom prst="rect">
            <a:avLst/>
          </a:prstGeom>
          <a:noFill/>
          <a:ln>
            <a:noFill/>
          </a:ln>
          <a:effectLst/>
        </p:spPr>
        <p:txBody>
          <a:bodyPr vert="horz" wrap="square" lIns="0" tIns="0" rIns="0" bIns="6427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822960"/>
            <a:r>
              <a:rPr lang="bn-IN" altLang="en-US" sz="3240" b="1" u="sng" dirty="0">
                <a:latin typeface="NikoshBAN" panose="02000000000000000000" pitchFamily="2" charset="0"/>
                <a:cs typeface="NikoshBAN" panose="02000000000000000000" pitchFamily="2" charset="0"/>
              </a:rPr>
              <a:t>অর্থ সংক্রান্ত</a:t>
            </a:r>
            <a:r>
              <a:rPr lang="en-US" altLang="en-US" sz="3240" b="1" dirty="0">
                <a:latin typeface="NikoshBAN" panose="02000000000000000000" pitchFamily="2" charset="0"/>
                <a:cs typeface="NikoshBAN" panose="02000000000000000000" pitchFamily="2" charset="0"/>
              </a:rPr>
              <a:t>ঃ</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আইনসভা দেশের জাতী</a:t>
            </a:r>
            <a:r>
              <a:rPr lang="en-US" altLang="en-US" sz="3240" dirty="0">
                <a:latin typeface="NikoshBAN" panose="02000000000000000000" pitchFamily="2" charset="0"/>
                <a:cs typeface="NikoshBAN" panose="02000000000000000000" pitchFamily="2" charset="0"/>
              </a:rPr>
              <a:t>য়</a:t>
            </a:r>
            <a:r>
              <a:rPr lang="bn-IN" altLang="en-US" sz="3240" dirty="0">
                <a:latin typeface="NikoshBAN" panose="02000000000000000000" pitchFamily="2" charset="0"/>
                <a:cs typeface="NikoshBAN" panose="02000000000000000000" pitchFamily="2" charset="0"/>
              </a:rPr>
              <a:t> তহবিলের অভিভাবক। আইনসভার অনুমোদন ব্যতীত বাজেট পাশ হ</a:t>
            </a:r>
            <a:r>
              <a:rPr lang="en-US" altLang="en-US" sz="3240" dirty="0">
                <a:latin typeface="NikoshBAN" panose="02000000000000000000" pitchFamily="2" charset="0"/>
                <a:cs typeface="NikoshBAN" panose="02000000000000000000" pitchFamily="2" charset="0"/>
              </a:rPr>
              <a:t>য়</a:t>
            </a:r>
            <a:r>
              <a:rPr lang="bn-IN" altLang="en-US" sz="3240" dirty="0">
                <a:latin typeface="NikoshBAN" panose="02000000000000000000" pitchFamily="2" charset="0"/>
                <a:cs typeface="NikoshBAN" panose="02000000000000000000" pitchFamily="2" charset="0"/>
              </a:rPr>
              <a:t> এবং কর ধার্য করা যা</a:t>
            </a:r>
            <a:r>
              <a:rPr lang="en-US" altLang="en-US" sz="3240" dirty="0">
                <a:latin typeface="NikoshBAN" panose="02000000000000000000" pitchFamily="2" charset="0"/>
                <a:cs typeface="NikoshBAN" panose="02000000000000000000" pitchFamily="2" charset="0"/>
              </a:rPr>
              <a:t>য় </a:t>
            </a:r>
            <a:r>
              <a:rPr lang="bn-IN" altLang="en-US" sz="3240" dirty="0">
                <a:latin typeface="NikoshBAN" panose="02000000000000000000" pitchFamily="2" charset="0"/>
                <a:cs typeface="NikoshBAN" panose="02000000000000000000" pitchFamily="2" charset="0"/>
              </a:rPr>
              <a:t>না। অতএব আইন বিভাগ আইন সংক্রান্ত কাজ ছা</a:t>
            </a:r>
            <a:r>
              <a:rPr lang="en-US" altLang="en-US" sz="3240" dirty="0" err="1">
                <a:latin typeface="NikoshBAN" panose="02000000000000000000" pitchFamily="2" charset="0"/>
                <a:cs typeface="NikoshBAN" panose="02000000000000000000" pitchFamily="2" charset="0"/>
              </a:rPr>
              <a:t>ড়া</a:t>
            </a:r>
            <a:r>
              <a:rPr lang="bn-IN" altLang="en-US" sz="3240" dirty="0">
                <a:latin typeface="NikoshBAN" panose="02000000000000000000" pitchFamily="2" charset="0"/>
                <a:cs typeface="NikoshBAN" panose="02000000000000000000" pitchFamily="2" charset="0"/>
              </a:rPr>
              <a:t>ও বহুবিধ কাজ সম্পাদন করে।</a:t>
            </a:r>
            <a:endParaRPr lang="en-US" altLang="en-US" sz="324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BF470D0-C148-4A40-856E-1B39B8EC178D}"/>
              </a:ext>
            </a:extLst>
          </p:cNvPr>
          <p:cNvSpPr txBox="1"/>
          <p:nvPr/>
        </p:nvSpPr>
        <p:spPr>
          <a:xfrm>
            <a:off x="4414450" y="1356407"/>
            <a:ext cx="6048900" cy="2086725"/>
          </a:xfrm>
          <a:prstGeom prst="rect">
            <a:avLst/>
          </a:prstGeom>
          <a:noFill/>
        </p:spPr>
        <p:txBody>
          <a:bodyPr wrap="square">
            <a:spAutoFit/>
          </a:bodyPr>
          <a:lstStyle/>
          <a:p>
            <a:pPr algn="just" defTabSz="822960" eaLnBrk="0" fontAlgn="base" hangingPunct="0">
              <a:spcBef>
                <a:spcPct val="0"/>
              </a:spcBef>
              <a:spcAft>
                <a:spcPct val="0"/>
              </a:spcAft>
            </a:pPr>
            <a:r>
              <a:rPr lang="bn-IN" altLang="en-US" sz="3240" b="1" u="sng" dirty="0">
                <a:latin typeface="NikoshBAN" panose="02000000000000000000" pitchFamily="2" charset="0"/>
                <a:cs typeface="NikoshBAN" panose="02000000000000000000" pitchFamily="2" charset="0"/>
              </a:rPr>
              <a:t>বিচার সংক্রান্ত</a:t>
            </a:r>
            <a:r>
              <a:rPr lang="en-US" altLang="en-US" sz="3240" b="1" dirty="0">
                <a:latin typeface="NikoshBAN" panose="02000000000000000000" pitchFamily="2" charset="0"/>
                <a:cs typeface="NikoshBAN" panose="02000000000000000000" pitchFamily="2" charset="0"/>
              </a:rPr>
              <a:t>ঃ</a:t>
            </a:r>
            <a:r>
              <a:rPr lang="en-US" altLang="en-US" sz="3240" dirty="0">
                <a:latin typeface="NikoshBAN" panose="02000000000000000000" pitchFamily="2" charset="0"/>
                <a:cs typeface="NikoshBAN" panose="02000000000000000000" pitchFamily="2" charset="0"/>
              </a:rPr>
              <a:t> </a:t>
            </a:r>
            <a:r>
              <a:rPr lang="bn-IN" altLang="en-US" sz="3240" dirty="0">
                <a:latin typeface="NikoshBAN" panose="02000000000000000000" pitchFamily="2" charset="0"/>
                <a:cs typeface="NikoshBAN" panose="02000000000000000000" pitchFamily="2" charset="0"/>
              </a:rPr>
              <a:t>আইনসভা কিছু বিচার সংক্রান্ত কাজও করে। আইনসভা তার সদস্যদের অসদাচারণের বিচার করে সদস্যপদ বাতিল করতে পারে।</a:t>
            </a:r>
            <a:r>
              <a:rPr lang="en-US" altLang="en-US" sz="324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090431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5" presetClass="emph" presetSubtype="0" grpId="1" nodeType="afterEffect">
                                  <p:stCondLst>
                                    <p:cond delay="0"/>
                                  </p:stCondLst>
                                  <p:iterate type="lt">
                                    <p:tmAbs val="25"/>
                                  </p:iterate>
                                  <p:childTnLst>
                                    <p:set>
                                      <p:cBhvr override="childStyle">
                                        <p:cTn id="15" dur="indefinite"/>
                                        <p:tgtEl>
                                          <p:spTgt spid="11"/>
                                        </p:tgtEl>
                                        <p:attrNameLst>
                                          <p:attrName>style.fontWeight</p:attrName>
                                        </p:attrNameLst>
                                      </p:cBhvr>
                                      <p:to>
                                        <p:strVal val="bold"/>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5" presetClass="emph" presetSubtype="0" grpId="1" nodeType="afterEffect">
                                  <p:stCondLst>
                                    <p:cond delay="0"/>
                                  </p:stCondLst>
                                  <p:iterate type="lt">
                                    <p:tmAbs val="25"/>
                                  </p:iterate>
                                  <p:childTnLst>
                                    <p:set>
                                      <p:cBhvr override="childStyle">
                                        <p:cTn id="23"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সচিবালয় ও অধিদফতরে বৈষম্য কর্মচারীদের মধ্যে ক্ষোভ">
            <a:extLst>
              <a:ext uri="{FF2B5EF4-FFF2-40B4-BE49-F238E27FC236}">
                <a16:creationId xmlns:a16="http://schemas.microsoft.com/office/drawing/2014/main" id="{5683893D-D9F1-4C9E-9F4F-13A037D52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 y="1457325"/>
            <a:ext cx="3415937" cy="221170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F6DD3E-D088-4B4D-9B26-486FEC9622BE}"/>
              </a:ext>
            </a:extLst>
          </p:cNvPr>
          <p:cNvSpPr txBox="1"/>
          <p:nvPr/>
        </p:nvSpPr>
        <p:spPr>
          <a:xfrm>
            <a:off x="672527" y="552813"/>
            <a:ext cx="9627746" cy="830997"/>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শাসন</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বিভাগ</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কিভাবে</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কুটনৈতিক</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চালায়</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AF3A1BCB-4736-4005-AED9-FF4F149C59A0}"/>
              </a:ext>
            </a:extLst>
          </p:cNvPr>
          <p:cNvSpPr txBox="1"/>
          <p:nvPr/>
        </p:nvSpPr>
        <p:spPr>
          <a:xfrm>
            <a:off x="4019884" y="1383810"/>
            <a:ext cx="6613784" cy="2585323"/>
          </a:xfrm>
          <a:prstGeom prst="rect">
            <a:avLst/>
          </a:prstGeom>
          <a:noFill/>
        </p:spPr>
        <p:txBody>
          <a:bodyPr wrap="square">
            <a:spAutoFit/>
          </a:bodyPr>
          <a:lstStyle/>
          <a:p>
            <a:pPr algn="just"/>
            <a:r>
              <a:rPr lang="as-IN" sz="3240" b="1" u="sng" dirty="0">
                <a:latin typeface="NikoshBAN" panose="02000000000000000000" pitchFamily="2" charset="0"/>
                <a:cs typeface="NikoshBAN" panose="02000000000000000000" pitchFamily="2" charset="0"/>
              </a:rPr>
              <a:t>শাসন সংক্রান্ত</a:t>
            </a:r>
            <a:r>
              <a:rPr lang="en-US" sz="3240" b="1" dirty="0">
                <a:latin typeface="NikoshBAN" panose="02000000000000000000" pitchFamily="2" charset="0"/>
                <a:cs typeface="NikoshBAN" panose="02000000000000000000" pitchFamily="2" charset="0"/>
              </a:rPr>
              <a:t>ঃ</a:t>
            </a:r>
            <a:r>
              <a:rPr lang="as-IN" sz="3240" dirty="0">
                <a:latin typeface="NikoshBAN" panose="02000000000000000000" pitchFamily="2" charset="0"/>
                <a:cs typeface="NikoshBAN" panose="02000000000000000000" pitchFamily="2" charset="0"/>
              </a:rPr>
              <a:t> দেশের প্রশাসন পরিচালনা করা শাসন বিভাগের প্রধান কাজ। রাষ্ট্রের শাসনকাজ পরিচালনার জন্য শাসন কাঠামো রচনা, কর্মকর্তা ও কর্মচারী নিয়োগ ও নি</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ন্ত্রণ এবং বিভিন্ন বিভাগের মধ্যে সমন্ব</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 সাধন করা শাসন বিভাগের </a:t>
            </a:r>
            <a:r>
              <a:rPr lang="en-US" sz="3240" dirty="0" err="1">
                <a:latin typeface="NikoshBAN" panose="02000000000000000000" pitchFamily="2" charset="0"/>
                <a:cs typeface="NikoshBAN" panose="02000000000000000000" pitchFamily="2" charset="0"/>
              </a:rPr>
              <a:t>কাজ</a:t>
            </a:r>
            <a:r>
              <a:rPr lang="en-US" sz="3240"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DC962880-4C8E-4173-A926-766AE3F02925}"/>
              </a:ext>
            </a:extLst>
          </p:cNvPr>
          <p:cNvSpPr txBox="1"/>
          <p:nvPr/>
        </p:nvSpPr>
        <p:spPr>
          <a:xfrm>
            <a:off x="514350" y="3959899"/>
            <a:ext cx="10119317" cy="2086725"/>
          </a:xfrm>
          <a:prstGeom prst="rect">
            <a:avLst/>
          </a:prstGeom>
          <a:noFill/>
        </p:spPr>
        <p:txBody>
          <a:bodyPr wrap="square">
            <a:spAutoFit/>
          </a:bodyPr>
          <a:lstStyle/>
          <a:p>
            <a:pPr algn="just"/>
            <a:r>
              <a:rPr lang="as-IN" sz="3240" b="1" u="sng" dirty="0">
                <a:latin typeface="NikoshBAN" panose="02000000000000000000" pitchFamily="2" charset="0"/>
                <a:cs typeface="NikoshBAN" panose="02000000000000000000" pitchFamily="2" charset="0"/>
              </a:rPr>
              <a:t>কুটনৈতিক কাজঃ</a:t>
            </a:r>
            <a:r>
              <a:rPr lang="en-US" sz="3240" b="1" dirty="0">
                <a:latin typeface="NikoshBAN" panose="02000000000000000000" pitchFamily="2" charset="0"/>
                <a:cs typeface="NikoshBAN" panose="02000000000000000000" pitchFamily="2" charset="0"/>
              </a:rPr>
              <a:t> </a:t>
            </a:r>
            <a:r>
              <a:rPr lang="as-IN" sz="3240" dirty="0">
                <a:latin typeface="NikoshBAN" panose="02000000000000000000" pitchFamily="2" charset="0"/>
                <a:cs typeface="NikoshBAN" panose="02000000000000000000" pitchFamily="2" charset="0"/>
              </a:rPr>
              <a:t>কূটনৈতিক কাজ বলতে পররাষ্ট্র সংক্রান্ত কাজকে বোঝা</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 পররাষ্ট্রনীতি নির্ধারণ, বাণিজ্য চুক্তি সম্পাদন, রাষ্ট্রদূত নি</a:t>
            </a:r>
            <a:r>
              <a:rPr lang="en-US" sz="3240" dirty="0" err="1">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গ, অ</a:t>
            </a:r>
            <a:r>
              <a:rPr lang="en-US" sz="3240" dirty="0" err="1">
                <a:latin typeface="NikoshBAN" panose="02000000000000000000" pitchFamily="2" charset="0"/>
                <a:cs typeface="NikoshBAN" panose="02000000000000000000" pitchFamily="2" charset="0"/>
              </a:rPr>
              <a:t>ন্ত</a:t>
            </a:r>
            <a:r>
              <a:rPr lang="as-IN" sz="3240" dirty="0">
                <a:latin typeface="NikoshBAN" panose="02000000000000000000" pitchFamily="2" charset="0"/>
                <a:cs typeface="NikoshBAN" panose="02000000000000000000" pitchFamily="2" charset="0"/>
              </a:rPr>
              <a:t>র্জাতিক সংস্থা</a:t>
            </a:r>
            <a:r>
              <a:rPr lang="en-US" sz="3240" dirty="0">
                <a:latin typeface="NikoshBAN" panose="02000000000000000000" pitchFamily="2" charset="0"/>
                <a:cs typeface="NikoshBAN" panose="02000000000000000000" pitchFamily="2" charset="0"/>
              </a:rPr>
              <a:t>য় </a:t>
            </a:r>
            <a:r>
              <a:rPr lang="as-IN" sz="3240" dirty="0">
                <a:latin typeface="NikoshBAN" panose="02000000000000000000" pitchFamily="2" charset="0"/>
                <a:cs typeface="NikoshBAN" panose="02000000000000000000" pitchFamily="2" charset="0"/>
              </a:rPr>
              <a:t>ও সম্মেলনে প্রতিনিধি নিয়োগ ও প্রেরণ এবং সকল রাষ্ট্রের সঙ্গে বন্ধুত্ব স্থাপন করা শাসন বিভাগের কূটনৈতিক কাজ।</a:t>
            </a:r>
          </a:p>
        </p:txBody>
      </p:sp>
    </p:spTree>
    <p:extLst>
      <p:ext uri="{BB962C8B-B14F-4D97-AF65-F5344CB8AC3E}">
        <p14:creationId xmlns:p14="http://schemas.microsoft.com/office/powerpoint/2010/main" val="2246461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5" presetClass="emph" presetSubtype="0" grpId="1" nodeType="afterEffect">
                                  <p:stCondLst>
                                    <p:cond delay="0"/>
                                  </p:stCondLst>
                                  <p:iterate type="lt">
                                    <p:tmAbs val="25"/>
                                  </p:iterate>
                                  <p:childTnLst>
                                    <p:set>
                                      <p:cBhvr override="childStyle">
                                        <p:cTn id="18" dur="indefinite"/>
                                        <p:tgtEl>
                                          <p:spTgt spid="6"/>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5" presetClass="emph" presetSubtype="0" grpId="1" nodeType="afterEffect">
                                  <p:stCondLst>
                                    <p:cond delay="0"/>
                                  </p:stCondLst>
                                  <p:iterate type="lt">
                                    <p:tmAbs val="25"/>
                                  </p:iterate>
                                  <p:childTnLst>
                                    <p:set>
                                      <p:cBhvr override="childStyle">
                                        <p:cTn id="26"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সচিবালয় ও অধিদফতরে বৈষম্য কর্মচারীদের মধ্যে ক্ষোভ">
            <a:extLst>
              <a:ext uri="{FF2B5EF4-FFF2-40B4-BE49-F238E27FC236}">
                <a16:creationId xmlns:a16="http://schemas.microsoft.com/office/drawing/2014/main" id="{5683893D-D9F1-4C9E-9F4F-13A037D52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 y="1457325"/>
            <a:ext cx="3415937" cy="221170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F6DD3E-D088-4B4D-9B26-486FEC9622BE}"/>
              </a:ext>
            </a:extLst>
          </p:cNvPr>
          <p:cNvSpPr txBox="1"/>
          <p:nvPr/>
        </p:nvSpPr>
        <p:spPr>
          <a:xfrm>
            <a:off x="672527" y="589131"/>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প্রতিরক্ষায়</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কিভাবে</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আইনের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ব্যবহার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EA077B5D-1EBA-4FFD-9313-7F646AFAA73A}"/>
              </a:ext>
            </a:extLst>
          </p:cNvPr>
          <p:cNvSpPr txBox="1"/>
          <p:nvPr/>
        </p:nvSpPr>
        <p:spPr>
          <a:xfrm>
            <a:off x="4088463" y="1457325"/>
            <a:ext cx="6369988" cy="2585323"/>
          </a:xfrm>
          <a:prstGeom prst="rect">
            <a:avLst/>
          </a:prstGeom>
          <a:noFill/>
        </p:spPr>
        <p:txBody>
          <a:bodyPr wrap="square">
            <a:spAutoFit/>
          </a:bodyPr>
          <a:lstStyle/>
          <a:p>
            <a:pPr algn="just"/>
            <a:r>
              <a:rPr lang="as-IN" sz="3240" b="1" u="sng" dirty="0">
                <a:latin typeface="NikoshBAN" panose="02000000000000000000" pitchFamily="2" charset="0"/>
                <a:cs typeface="NikoshBAN" panose="02000000000000000000" pitchFamily="2" charset="0"/>
              </a:rPr>
              <a:t>প্রতিরক্ষা সংক্রান্ত</a:t>
            </a:r>
            <a:r>
              <a:rPr lang="en-US" sz="3240" b="1" dirty="0">
                <a:latin typeface="NikoshBAN" panose="02000000000000000000" pitchFamily="2" charset="0"/>
                <a:cs typeface="NikoshBAN" panose="02000000000000000000" pitchFamily="2" charset="0"/>
              </a:rPr>
              <a:t>ঃ</a:t>
            </a:r>
            <a:r>
              <a:rPr lang="as-IN" sz="3240" dirty="0">
                <a:latin typeface="NikoshBAN" panose="02000000000000000000" pitchFamily="2" charset="0"/>
                <a:cs typeface="NikoshBAN" panose="02000000000000000000" pitchFamily="2" charset="0"/>
              </a:rPr>
              <a:t> দেশের স্বাধীনতা ও সার্বভৌমত্ব রক্ষা এবং দেশের অভ্যন্তরে আইন-শৃঙ্খলা রক্ষার দা</a:t>
            </a:r>
            <a:r>
              <a:rPr lang="en-US" sz="3240" dirty="0" err="1">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ত্ব শাসন বিভাগের ওপর ন্যস্ত। শাসন বিভাগ সামরিক বাহিনী গঠন ও পরিচালনা</a:t>
            </a:r>
            <a:r>
              <a:rPr lang="en-US" sz="3240" dirty="0">
                <a:latin typeface="NikoshBAN" panose="02000000000000000000" pitchFamily="2" charset="0"/>
                <a:cs typeface="NikoshBAN" panose="02000000000000000000" pitchFamily="2" charset="0"/>
              </a:rPr>
              <a:t> </a:t>
            </a:r>
            <a:r>
              <a:rPr lang="as-IN" sz="3240" dirty="0">
                <a:latin typeface="NikoshBAN" panose="02000000000000000000" pitchFamily="2" charset="0"/>
                <a:cs typeface="NikoshBAN" panose="02000000000000000000" pitchFamily="2" charset="0"/>
              </a:rPr>
              <a:t>পুলিশ বাহিনী গঠন ও পরিচালনা করে</a:t>
            </a:r>
            <a:r>
              <a:rPr lang="en-US" sz="3240" dirty="0">
                <a:latin typeface="NikoshBAN" panose="02000000000000000000" pitchFamily="2" charset="0"/>
                <a:cs typeface="NikoshBAN" panose="02000000000000000000" pitchFamily="2" charset="0"/>
              </a:rPr>
              <a:t>। </a:t>
            </a:r>
            <a:endParaRPr lang="en-US" sz="3240" dirty="0"/>
          </a:p>
        </p:txBody>
      </p:sp>
      <p:sp>
        <p:nvSpPr>
          <p:cNvPr id="10" name="TextBox 9">
            <a:extLst>
              <a:ext uri="{FF2B5EF4-FFF2-40B4-BE49-F238E27FC236}">
                <a16:creationId xmlns:a16="http://schemas.microsoft.com/office/drawing/2014/main" id="{A566DC6F-BE59-4B87-95C8-B3C93837BDBA}"/>
              </a:ext>
            </a:extLst>
          </p:cNvPr>
          <p:cNvSpPr txBox="1"/>
          <p:nvPr/>
        </p:nvSpPr>
        <p:spPr>
          <a:xfrm>
            <a:off x="514349" y="3791454"/>
            <a:ext cx="9944102" cy="2585323"/>
          </a:xfrm>
          <a:prstGeom prst="rect">
            <a:avLst/>
          </a:prstGeom>
          <a:noFill/>
        </p:spPr>
        <p:txBody>
          <a:bodyPr wrap="square">
            <a:spAutoFit/>
          </a:bodyPr>
          <a:lstStyle/>
          <a:p>
            <a:pPr algn="just"/>
            <a:r>
              <a:rPr lang="as-IN" sz="3240" b="1" u="sng" dirty="0">
                <a:latin typeface="NikoshBAN" panose="02000000000000000000" pitchFamily="2" charset="0"/>
                <a:cs typeface="NikoshBAN" panose="02000000000000000000" pitchFamily="2" charset="0"/>
              </a:rPr>
              <a:t>আইন সংক্রান্ত</a:t>
            </a:r>
            <a:r>
              <a:rPr lang="en-US" sz="3240" b="1" dirty="0">
                <a:latin typeface="NikoshBAN" panose="02000000000000000000" pitchFamily="2" charset="0"/>
                <a:cs typeface="NikoshBAN" panose="02000000000000000000" pitchFamily="2" charset="0"/>
              </a:rPr>
              <a:t>ঃ</a:t>
            </a:r>
            <a:r>
              <a:rPr lang="as-IN" sz="3240" dirty="0">
                <a:latin typeface="NikoshBAN" panose="02000000000000000000" pitchFamily="2" charset="0"/>
                <a:cs typeface="NikoshBAN" panose="02000000000000000000" pitchFamily="2" charset="0"/>
              </a:rPr>
              <a:t> শাসন বিভাগ আইনসভার অধিবেশন আহবান, মুলতবি ও সমাপ্তি ঘোষণা করতে পারে। এমনকি আইনসভা ভেঙেও দিতে পারে। আইনসভা কর্তৃক পাশকৃত বিলে রাষ্ট্রপ্রধান অনুমোদন না দিলে তা আইনে পরিণত হ</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 না। শাসন বিভাগ যে কোনো বিল নাকচ করতে পারে। প্রয়োজনবোধে </a:t>
            </a:r>
            <a:r>
              <a:rPr lang="en-US" sz="3240" dirty="0" err="1">
                <a:latin typeface="NikoshBAN" panose="02000000000000000000" pitchFamily="2" charset="0"/>
                <a:cs typeface="NikoshBAN" panose="02000000000000000000" pitchFamily="2" charset="0"/>
              </a:rPr>
              <a:t>অধ্যাদেশ</a:t>
            </a:r>
            <a:r>
              <a:rPr lang="en-US" sz="3240" dirty="0">
                <a:latin typeface="NikoshBAN" panose="02000000000000000000" pitchFamily="2" charset="0"/>
                <a:cs typeface="NikoshBAN" panose="02000000000000000000" pitchFamily="2" charset="0"/>
              </a:rPr>
              <a:t> </a:t>
            </a:r>
            <a:r>
              <a:rPr lang="as-IN" sz="3240" dirty="0">
                <a:latin typeface="NikoshBAN" panose="02000000000000000000" pitchFamily="2" charset="0"/>
                <a:cs typeface="NikoshBAN" panose="02000000000000000000" pitchFamily="2" charset="0"/>
              </a:rPr>
              <a:t>জারি করতে পারে।</a:t>
            </a:r>
          </a:p>
        </p:txBody>
      </p:sp>
    </p:spTree>
    <p:extLst>
      <p:ext uri="{BB962C8B-B14F-4D97-AF65-F5344CB8AC3E}">
        <p14:creationId xmlns:p14="http://schemas.microsoft.com/office/powerpoint/2010/main" val="730760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0"/>
                                  </p:iterate>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500"/>
                            </p:stCondLst>
                            <p:childTnLst>
                              <p:par>
                                <p:cTn id="17" presetID="18" presetClass="emph" presetSubtype="0" fill="hold" grpId="1" nodeType="afterEffect">
                                  <p:stCondLst>
                                    <p:cond delay="0"/>
                                  </p:stCondLst>
                                  <p:iterate type="lt">
                                    <p:tmPct val="4000"/>
                                  </p:iterate>
                                  <p:childTnLst>
                                    <p:set>
                                      <p:cBhvr override="childStyle">
                                        <p:cTn id="18" dur="500" fill="hold"/>
                                        <p:tgtEl>
                                          <p:spTgt spid="8"/>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iterate type="lt">
                                    <p:tmPct val="0"/>
                                  </p:iterate>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500"/>
                            </p:stCondLst>
                            <p:childTnLst>
                              <p:par>
                                <p:cTn id="25" presetID="18" presetClass="emph" presetSubtype="0" fill="hold" grpId="1" nodeType="afterEffect">
                                  <p:stCondLst>
                                    <p:cond delay="0"/>
                                  </p:stCondLst>
                                  <p:iterate type="lt">
                                    <p:tmPct val="4000"/>
                                  </p:iterate>
                                  <p:childTnLst>
                                    <p:set>
                                      <p:cBhvr override="childStyle">
                                        <p:cTn id="26"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A0313-7160-476D-AF38-C16CB041FBD7}"/>
              </a:ext>
            </a:extLst>
          </p:cNvPr>
          <p:cNvSpPr txBox="1"/>
          <p:nvPr/>
        </p:nvSpPr>
        <p:spPr>
          <a:xfrm>
            <a:off x="514349" y="3983628"/>
            <a:ext cx="9944101" cy="2086725"/>
          </a:xfrm>
          <a:prstGeom prst="rect">
            <a:avLst/>
          </a:prstGeom>
          <a:noFill/>
        </p:spPr>
        <p:txBody>
          <a:bodyPr wrap="square">
            <a:spAutoFit/>
          </a:bodyPr>
          <a:lstStyle/>
          <a:p>
            <a:pPr algn="just"/>
            <a:r>
              <a:rPr lang="as-IN" sz="3240" b="1" u="sng" dirty="0">
                <a:latin typeface="NikoshBAN" panose="02000000000000000000" pitchFamily="2" charset="0"/>
                <a:cs typeface="NikoshBAN" panose="02000000000000000000" pitchFamily="2" charset="0"/>
              </a:rPr>
              <a:t>আর্থিক ও উন্ন</a:t>
            </a:r>
            <a:r>
              <a:rPr lang="en-US" sz="3240" b="1" u="sng" dirty="0">
                <a:latin typeface="NikoshBAN" panose="02000000000000000000" pitchFamily="2" charset="0"/>
                <a:cs typeface="NikoshBAN" panose="02000000000000000000" pitchFamily="2" charset="0"/>
              </a:rPr>
              <a:t>য়</a:t>
            </a:r>
            <a:r>
              <a:rPr lang="as-IN" sz="3240" b="1" u="sng" dirty="0">
                <a:latin typeface="NikoshBAN" panose="02000000000000000000" pitchFamily="2" charset="0"/>
                <a:cs typeface="NikoshBAN" panose="02000000000000000000" pitchFamily="2" charset="0"/>
              </a:rPr>
              <a:t>নমূলক</a:t>
            </a:r>
            <a:r>
              <a:rPr lang="en-US" sz="3240" b="1" dirty="0">
                <a:latin typeface="NikoshBAN" panose="02000000000000000000" pitchFamily="2" charset="0"/>
                <a:cs typeface="NikoshBAN" panose="02000000000000000000" pitchFamily="2" charset="0"/>
              </a:rPr>
              <a:t>ঃ</a:t>
            </a:r>
            <a:r>
              <a:rPr lang="as-IN" sz="3240" dirty="0">
                <a:latin typeface="NikoshBAN" panose="02000000000000000000" pitchFamily="2" charset="0"/>
                <a:cs typeface="NikoshBAN" panose="02000000000000000000" pitchFamily="2" charset="0"/>
              </a:rPr>
              <a:t> বার্ষিক বাজেট প্রণ</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ন, মুদ্রাব্যবস্থা নি</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ন্ত্রণ, আমদানি-রপ্তানি নি</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ন্ত্রণ, ভূমি সংস্কার, রাজস্ব আদা</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 ও কর সংগ্রহ ইত্যাদি বহুবিধ কাজ শাসন বিভাগের হাতে ন্যস্ত। তাছা</a:t>
            </a:r>
            <a:r>
              <a:rPr lang="en-US" sz="3240" dirty="0" err="1">
                <a:latin typeface="NikoshBAN" panose="02000000000000000000" pitchFamily="2" charset="0"/>
                <a:cs typeface="NikoshBAN" panose="02000000000000000000" pitchFamily="2" charset="0"/>
              </a:rPr>
              <a:t>ড়া</a:t>
            </a:r>
            <a:r>
              <a:rPr lang="as-IN" sz="3240" dirty="0">
                <a:latin typeface="NikoshBAN" panose="02000000000000000000" pitchFamily="2" charset="0"/>
                <a:cs typeface="NikoshBAN" panose="02000000000000000000" pitchFamily="2" charset="0"/>
              </a:rPr>
              <a:t> জনকল্যাণ ও দেশের উন্ন</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নের জন্য শাসন বিভাগ নানাবিধ উন্ন</a:t>
            </a:r>
            <a:r>
              <a:rPr lang="en-US" sz="3240" dirty="0">
                <a:latin typeface="NikoshBAN" panose="02000000000000000000" pitchFamily="2" charset="0"/>
                <a:cs typeface="NikoshBAN" panose="02000000000000000000" pitchFamily="2" charset="0"/>
              </a:rPr>
              <a:t>য়</a:t>
            </a:r>
            <a:r>
              <a:rPr lang="as-IN" sz="3240" dirty="0">
                <a:latin typeface="NikoshBAN" panose="02000000000000000000" pitchFamily="2" charset="0"/>
                <a:cs typeface="NikoshBAN" panose="02000000000000000000" pitchFamily="2" charset="0"/>
              </a:rPr>
              <a:t>ন প্রকল্প গ্রহণ ও পরিচালনা করে।</a:t>
            </a:r>
          </a:p>
        </p:txBody>
      </p:sp>
      <p:pic>
        <p:nvPicPr>
          <p:cNvPr id="2050" name="Picture 2" descr="সচিবালয় ও অধিদফতরে বৈষম্য কর্মচারীদের মধ্যে ক্ষোভ">
            <a:extLst>
              <a:ext uri="{FF2B5EF4-FFF2-40B4-BE49-F238E27FC236}">
                <a16:creationId xmlns:a16="http://schemas.microsoft.com/office/drawing/2014/main" id="{5683893D-D9F1-4C9E-9F4F-13A037D52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 y="1457325"/>
            <a:ext cx="3415937" cy="221170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F6DD3E-D088-4B4D-9B26-486FEC9622BE}"/>
              </a:ext>
            </a:extLst>
          </p:cNvPr>
          <p:cNvSpPr txBox="1"/>
          <p:nvPr/>
        </p:nvSpPr>
        <p:spPr>
          <a:xfrm>
            <a:off x="672527" y="589131"/>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বিচার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বিভাগ</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উন্নয়নমূলক</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268DF925-B366-49B7-A945-0492D46D7B98}"/>
              </a:ext>
            </a:extLst>
          </p:cNvPr>
          <p:cNvSpPr txBox="1"/>
          <p:nvPr/>
        </p:nvSpPr>
        <p:spPr>
          <a:xfrm>
            <a:off x="4036471" y="1437298"/>
            <a:ext cx="6528165" cy="2585323"/>
          </a:xfrm>
          <a:prstGeom prst="rect">
            <a:avLst/>
          </a:prstGeom>
          <a:noFill/>
        </p:spPr>
        <p:txBody>
          <a:bodyPr wrap="square">
            <a:spAutoFit/>
          </a:bodyPr>
          <a:lstStyle/>
          <a:p>
            <a:pPr algn="just"/>
            <a:r>
              <a:rPr lang="as-IN" sz="3240" b="1" u="sng" dirty="0">
                <a:latin typeface="NikoshBAN" panose="02000000000000000000" pitchFamily="2" charset="0"/>
                <a:cs typeface="NikoshBAN" panose="02000000000000000000" pitchFamily="2" charset="0"/>
              </a:rPr>
              <a:t>বিচার সংক্রান্ত</a:t>
            </a:r>
            <a:r>
              <a:rPr lang="en-US" sz="3240" b="1" dirty="0">
                <a:latin typeface="NikoshBAN" panose="02000000000000000000" pitchFamily="2" charset="0"/>
                <a:cs typeface="NikoshBAN" panose="02000000000000000000" pitchFamily="2" charset="0"/>
              </a:rPr>
              <a:t>ঃ</a:t>
            </a:r>
            <a:r>
              <a:rPr lang="as-IN" sz="3240" dirty="0">
                <a:latin typeface="NikoshBAN" panose="02000000000000000000" pitchFamily="2" charset="0"/>
                <a:cs typeface="NikoshBAN" panose="02000000000000000000" pitchFamily="2" charset="0"/>
              </a:rPr>
              <a:t> শাসন বিভাগের প্রধান হিসেবে রাষ্ট্রপ্রধান দেশের সর্বোচ্চ আদালতের প্রধান বিচারপতি ও অন্যান্য বিচারপতিদের নিয়োগ করেন। তিনি দণ্ডপ্রাপ্ত কোনো ব্যক্তির দণ্ড হ্রাস বা মওকুফ করতে পারেন।</a:t>
            </a:r>
          </a:p>
        </p:txBody>
      </p:sp>
    </p:spTree>
    <p:extLst>
      <p:ext uri="{BB962C8B-B14F-4D97-AF65-F5344CB8AC3E}">
        <p14:creationId xmlns:p14="http://schemas.microsoft.com/office/powerpoint/2010/main" val="36437032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mph" presetSubtype="0" fill="hold" grpId="1" nodeType="afterEffect">
                                  <p:stCondLst>
                                    <p:cond delay="0"/>
                                  </p:stCondLst>
                                  <p:iterate type="lt">
                                    <p:tmPct val="4000"/>
                                  </p:iterate>
                                  <p:childTnLst>
                                    <p:set>
                                      <p:cBhvr override="childStyle">
                                        <p:cTn id="19" dur="500" fill="hold"/>
                                        <p:tgtEl>
                                          <p:spTgt spid="9"/>
                                        </p:tgtEl>
                                        <p:attrNameLst>
                                          <p:attrName>style.color</p:attrName>
                                        </p:attrNameLst>
                                      </p:cBhvr>
                                      <p:to>
                                        <p:clrVal>
                                          <a:schemeClr val="accent2"/>
                                        </p:clrVal>
                                      </p:to>
                                    </p:set>
                                    <p:set>
                                      <p:cBhvr>
                                        <p:cTn id="20" dur="500" fill="hold"/>
                                        <p:tgtEl>
                                          <p:spTgt spid="9"/>
                                        </p:tgtEl>
                                        <p:attrNameLst>
                                          <p:attrName>fillcolor</p:attrName>
                                        </p:attrNameLst>
                                      </p:cBhvr>
                                      <p:to>
                                        <p:clrVal>
                                          <a:schemeClr val="accent2"/>
                                        </p:clrVal>
                                      </p:to>
                                    </p:set>
                                    <p:set>
                                      <p:cBhvr>
                                        <p:cTn id="21" dur="500" fill="hold"/>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0"/>
                                  </p:iterate>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6" presetClass="emph" presetSubtype="0" fill="hold" grpId="1" nodeType="afterEffect">
                                  <p:stCondLst>
                                    <p:cond delay="0"/>
                                  </p:stCondLst>
                                  <p:iterate type="lt">
                                    <p:tmPct val="4000"/>
                                  </p:iterate>
                                  <p:childTnLst>
                                    <p:set>
                                      <p:cBhvr override="childStyle">
                                        <p:cTn id="31" dur="500" fill="hold"/>
                                        <p:tgtEl>
                                          <p:spTgt spid="3"/>
                                        </p:tgtEl>
                                        <p:attrNameLst>
                                          <p:attrName>style.color</p:attrName>
                                        </p:attrNameLst>
                                      </p:cBhvr>
                                      <p:to>
                                        <p:clrVal>
                                          <a:schemeClr val="accent2"/>
                                        </p:clrVal>
                                      </p:to>
                                    </p:set>
                                    <p:set>
                                      <p:cBhvr>
                                        <p:cTn id="32" dur="500" fill="hold"/>
                                        <p:tgtEl>
                                          <p:spTgt spid="3"/>
                                        </p:tgtEl>
                                        <p:attrNameLst>
                                          <p:attrName>fillcolor</p:attrName>
                                        </p:attrNameLst>
                                      </p:cBhvr>
                                      <p:to>
                                        <p:clrVal>
                                          <a:schemeClr val="accent2"/>
                                        </p:clrVal>
                                      </p:to>
                                    </p:set>
                                    <p:set>
                                      <p:cBhvr>
                                        <p:cTn id="33"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2AB0C9-B3A7-4C0F-B68C-CDBD770D10B6}"/>
              </a:ext>
            </a:extLst>
          </p:cNvPr>
          <p:cNvSpPr txBox="1"/>
          <p:nvPr/>
        </p:nvSpPr>
        <p:spPr>
          <a:xfrm>
            <a:off x="672527" y="641297"/>
            <a:ext cx="9627746" cy="830997"/>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নাগরিক</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অধিকার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রক্ষায়</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বিচার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বিভাগ</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a:t>
            </a:r>
          </a:p>
        </p:txBody>
      </p:sp>
      <p:pic>
        <p:nvPicPr>
          <p:cNvPr id="1026" name="Picture 2" descr="৩০ জানুয়ারি সুপ্রিম কোর্ট ছুটি ঘোষণা">
            <a:extLst>
              <a:ext uri="{FF2B5EF4-FFF2-40B4-BE49-F238E27FC236}">
                <a16:creationId xmlns:a16="http://schemas.microsoft.com/office/drawing/2014/main" id="{60E3B379-6A40-4A9A-BEF5-44D1CBDD0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94" y="1444976"/>
            <a:ext cx="4223388" cy="2413364"/>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6158EF-46F9-49ED-9C1F-44E598BC4C29}"/>
              </a:ext>
            </a:extLst>
          </p:cNvPr>
          <p:cNvSpPr txBox="1"/>
          <p:nvPr/>
        </p:nvSpPr>
        <p:spPr>
          <a:xfrm>
            <a:off x="4941635" y="1443866"/>
            <a:ext cx="5562536" cy="2086725"/>
          </a:xfrm>
          <a:prstGeom prst="rect">
            <a:avLst/>
          </a:prstGeom>
          <a:noFill/>
        </p:spPr>
        <p:txBody>
          <a:bodyPr wrap="square">
            <a:spAutoFit/>
          </a:bodyPr>
          <a:lstStyle/>
          <a:p>
            <a:pPr algn="just"/>
            <a:r>
              <a:rPr lang="as-IN" sz="3240" b="1" u="sng" dirty="0">
                <a:solidFill>
                  <a:schemeClr val="tx1">
                    <a:lumMod val="95000"/>
                    <a:lumOff val="5000"/>
                  </a:schemeClr>
                </a:solidFill>
                <a:latin typeface="NikoshBAN" panose="02000000000000000000" pitchFamily="2" charset="0"/>
                <a:cs typeface="NikoshBAN" panose="02000000000000000000" pitchFamily="2" charset="0"/>
              </a:rPr>
              <a:t>বিচার সংক্রান্ত</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r>
              <a:rPr lang="as-IN" sz="3240" dirty="0">
                <a:solidFill>
                  <a:schemeClr val="tx1">
                    <a:lumMod val="95000"/>
                    <a:lumOff val="5000"/>
                  </a:schemeClr>
                </a:solidFill>
                <a:latin typeface="NikoshBAN" panose="02000000000000000000" pitchFamily="2" charset="0"/>
                <a:cs typeface="NikoshBAN" panose="02000000000000000000" pitchFamily="2" charset="0"/>
              </a:rPr>
              <a:t> দেশের প্রচলিত আইনের সাহায্যে বিচার বিভাগ বিচারকাজ সম্পাদন করে। অপরাধীর দণ্ড বিধানের মাধ্যমে বিচার বিভাগ ন্যা</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বিচার নিশ্চিত করে</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endParaRPr lang="en-US" sz="3240" dirty="0">
              <a:solidFill>
                <a:schemeClr val="tx1">
                  <a:lumMod val="95000"/>
                  <a:lumOff val="5000"/>
                </a:schemeClr>
              </a:solidFill>
            </a:endParaRPr>
          </a:p>
        </p:txBody>
      </p:sp>
      <p:sp>
        <p:nvSpPr>
          <p:cNvPr id="8" name="TextBox 7">
            <a:extLst>
              <a:ext uri="{FF2B5EF4-FFF2-40B4-BE49-F238E27FC236}">
                <a16:creationId xmlns:a16="http://schemas.microsoft.com/office/drawing/2014/main" id="{AAC28EEA-2A38-4DE4-B0FB-C03A65F1CF84}"/>
              </a:ext>
            </a:extLst>
          </p:cNvPr>
          <p:cNvSpPr txBox="1"/>
          <p:nvPr/>
        </p:nvSpPr>
        <p:spPr>
          <a:xfrm>
            <a:off x="612994" y="4194854"/>
            <a:ext cx="9891176" cy="2086725"/>
          </a:xfrm>
          <a:prstGeom prst="rect">
            <a:avLst/>
          </a:prstGeom>
          <a:noFill/>
        </p:spPr>
        <p:txBody>
          <a:bodyPr wrap="square">
            <a:spAutoFit/>
          </a:bodyPr>
          <a:lstStyle/>
          <a:p>
            <a:pPr algn="just"/>
            <a:r>
              <a:rPr lang="as-IN" sz="3240" b="1" u="sng" dirty="0">
                <a:solidFill>
                  <a:schemeClr val="tx1">
                    <a:lumMod val="95000"/>
                    <a:lumOff val="5000"/>
                  </a:schemeClr>
                </a:solidFill>
                <a:latin typeface="NikoshBAN" panose="02000000000000000000" pitchFamily="2" charset="0"/>
                <a:cs typeface="NikoshBAN" panose="02000000000000000000" pitchFamily="2" charset="0"/>
              </a:rPr>
              <a:t>নাগরিক অধিকাররক্ষা সংক্রান্ত</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r>
              <a:rPr lang="as-IN" sz="3240" dirty="0">
                <a:solidFill>
                  <a:schemeClr val="tx1">
                    <a:lumMod val="95000"/>
                    <a:lumOff val="5000"/>
                  </a:schemeClr>
                </a:solidFill>
                <a:latin typeface="NikoshBAN" panose="02000000000000000000" pitchFamily="2" charset="0"/>
                <a:cs typeface="NikoshBAN" panose="02000000000000000000" pitchFamily="2" charset="0"/>
              </a:rPr>
              <a:t> স্বাধীন ও নিরপেক্ষ বিচার বিভাগ নাগরিক অধিকার রক্ষার অন্যতম রক্ষাকবচ। বিনা অপরাধে গ্রেফতার ও বিনা বিচারে আটক রেখে কেউ যাতে কাউকে হ</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রানি করতে না পারে সেদিকে বিচার বিভাগ নজর রাখে।</a:t>
            </a:r>
          </a:p>
        </p:txBody>
      </p:sp>
    </p:spTree>
    <p:extLst>
      <p:ext uri="{BB962C8B-B14F-4D97-AF65-F5344CB8AC3E}">
        <p14:creationId xmlns:p14="http://schemas.microsoft.com/office/powerpoint/2010/main" val="7828697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6"/>
                                        </p:tgtEl>
                                        <p:attrNameLst>
                                          <p:attrName>style.color</p:attrName>
                                        </p:attrNameLst>
                                      </p:cBhvr>
                                      <p:to>
                                        <p:clrVal>
                                          <a:schemeClr val="accent2"/>
                                        </p:clrVal>
                                      </p:to>
                                    </p:set>
                                    <p:set>
                                      <p:cBhvr>
                                        <p:cTn id="21" dur="500" fill="hold"/>
                                        <p:tgtEl>
                                          <p:spTgt spid="6"/>
                                        </p:tgtEl>
                                        <p:attrNameLst>
                                          <p:attrName>fillcolor</p:attrName>
                                        </p:attrNameLst>
                                      </p:cBhvr>
                                      <p:to>
                                        <p:clrVal>
                                          <a:schemeClr val="accent2"/>
                                        </p:clrVal>
                                      </p:to>
                                    </p:set>
                                    <p:set>
                                      <p:cBhvr>
                                        <p:cTn id="22" dur="500" fill="hold"/>
                                        <p:tgtEl>
                                          <p:spTgt spid="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grpId="1" nodeType="clickEffect">
                                  <p:stCondLst>
                                    <p:cond delay="0"/>
                                  </p:stCondLst>
                                  <p:iterate type="lt">
                                    <p:tmPct val="4000"/>
                                  </p:iterate>
                                  <p:childTnLst>
                                    <p:set>
                                      <p:cBhvr override="childStyle">
                                        <p:cTn id="32" dur="500" fill="hold"/>
                                        <p:tgtEl>
                                          <p:spTgt spid="8"/>
                                        </p:tgtEl>
                                        <p:attrNameLst>
                                          <p:attrName>style.color</p:attrName>
                                        </p:attrNameLst>
                                      </p:cBhvr>
                                      <p:to>
                                        <p:clrVal>
                                          <a:schemeClr val="accent2"/>
                                        </p:clrVal>
                                      </p:to>
                                    </p:set>
                                    <p:set>
                                      <p:cBhvr>
                                        <p:cTn id="33" dur="500" fill="hold"/>
                                        <p:tgtEl>
                                          <p:spTgt spid="8"/>
                                        </p:tgtEl>
                                        <p:attrNameLst>
                                          <p:attrName>fillcolor</p:attrName>
                                        </p:attrNameLst>
                                      </p:cBhvr>
                                      <p:to>
                                        <p:clrVal>
                                          <a:schemeClr val="accent2"/>
                                        </p:clrVal>
                                      </p:to>
                                    </p:set>
                                    <p:set>
                                      <p:cBhvr>
                                        <p:cTn id="34"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2AB0C9-B3A7-4C0F-B68C-CDBD770D10B6}"/>
              </a:ext>
            </a:extLst>
          </p:cNvPr>
          <p:cNvSpPr txBox="1"/>
          <p:nvPr/>
        </p:nvSpPr>
        <p:spPr>
          <a:xfrm>
            <a:off x="672527" y="641297"/>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আইনের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কিভবে</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প্রয়োগ</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pic>
        <p:nvPicPr>
          <p:cNvPr id="1026" name="Picture 2" descr="৩০ জানুয়ারি সুপ্রিম কোর্ট ছুটি ঘোষণা">
            <a:extLst>
              <a:ext uri="{FF2B5EF4-FFF2-40B4-BE49-F238E27FC236}">
                <a16:creationId xmlns:a16="http://schemas.microsoft.com/office/drawing/2014/main" id="{60E3B379-6A40-4A9A-BEF5-44D1CBDD0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 y="1607702"/>
            <a:ext cx="4223388" cy="2413364"/>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8FB8E8-48FD-49E2-81B5-D020914E6997}"/>
              </a:ext>
            </a:extLst>
          </p:cNvPr>
          <p:cNvSpPr txBox="1"/>
          <p:nvPr/>
        </p:nvSpPr>
        <p:spPr>
          <a:xfrm>
            <a:off x="4703448" y="1444976"/>
            <a:ext cx="5857872" cy="2585323"/>
          </a:xfrm>
          <a:prstGeom prst="rect">
            <a:avLst/>
          </a:prstGeom>
          <a:noFill/>
        </p:spPr>
        <p:txBody>
          <a:bodyPr wrap="square">
            <a:spAutoFit/>
          </a:bodyPr>
          <a:lstStyle/>
          <a:p>
            <a:pPr algn="just"/>
            <a:r>
              <a:rPr lang="as-IN" sz="3240" b="1" u="sng" dirty="0">
                <a:solidFill>
                  <a:schemeClr val="tx1">
                    <a:lumMod val="95000"/>
                    <a:lumOff val="5000"/>
                  </a:schemeClr>
                </a:solidFill>
                <a:latin typeface="NikoshBAN" panose="02000000000000000000" pitchFamily="2" charset="0"/>
                <a:cs typeface="NikoshBAN" panose="02000000000000000000" pitchFamily="2" charset="0"/>
              </a:rPr>
              <a:t>আইনের ব্যাখ্যাদান সংক্রান্ত</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as-IN" sz="3240" dirty="0">
                <a:solidFill>
                  <a:schemeClr val="tx1">
                    <a:lumMod val="95000"/>
                    <a:lumOff val="5000"/>
                  </a:schemeClr>
                </a:solidFill>
                <a:latin typeface="NikoshBAN" panose="02000000000000000000" pitchFamily="2" charset="0"/>
                <a:cs typeface="NikoshBAN" panose="02000000000000000000" pitchFamily="2" charset="0"/>
              </a:rPr>
              <a:t>আদালতে কোনো মামলা দা</a:t>
            </a:r>
            <a:r>
              <a:rPr lang="en-US" sz="3240" dirty="0" err="1">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র করা হলে উক্ত মামলা পরিচালনার জন্য প্রচলিত আইন যখন বিচারকের নিকট অস্পষ্ট ও দ্ব্যর্থবোধক মনে হ</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তখন বিচারক উক্ত আইনের ব্যাখ্যা করে</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endParaRPr lang="as-IN" sz="324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3318CB3-C84B-41E0-B170-15D12ABC42B4}"/>
              </a:ext>
            </a:extLst>
          </p:cNvPr>
          <p:cNvSpPr txBox="1"/>
          <p:nvPr/>
        </p:nvSpPr>
        <p:spPr>
          <a:xfrm>
            <a:off x="445770" y="4243048"/>
            <a:ext cx="10115550" cy="1588127"/>
          </a:xfrm>
          <a:prstGeom prst="rect">
            <a:avLst/>
          </a:prstGeom>
          <a:noFill/>
        </p:spPr>
        <p:txBody>
          <a:bodyPr wrap="square">
            <a:spAutoFit/>
          </a:bodyPr>
          <a:lstStyle/>
          <a:p>
            <a:pPr algn="just"/>
            <a:r>
              <a:rPr lang="as-IN" sz="3240" b="1" u="sng" dirty="0">
                <a:solidFill>
                  <a:schemeClr val="tx1">
                    <a:lumMod val="95000"/>
                    <a:lumOff val="5000"/>
                  </a:schemeClr>
                </a:solidFill>
                <a:latin typeface="NikoshBAN" panose="02000000000000000000" pitchFamily="2" charset="0"/>
                <a:cs typeface="NikoshBAN" panose="02000000000000000000" pitchFamily="2" charset="0"/>
              </a:rPr>
              <a:t>আইন প্রণ</a:t>
            </a:r>
            <a:r>
              <a:rPr lang="en-US" sz="3240" b="1" u="sng" dirty="0">
                <a:solidFill>
                  <a:schemeClr val="tx1">
                    <a:lumMod val="95000"/>
                    <a:lumOff val="5000"/>
                  </a:schemeClr>
                </a:solidFill>
                <a:latin typeface="NikoshBAN" panose="02000000000000000000" pitchFamily="2" charset="0"/>
                <a:cs typeface="NikoshBAN" panose="02000000000000000000" pitchFamily="2" charset="0"/>
              </a:rPr>
              <a:t>য়</a:t>
            </a:r>
            <a:r>
              <a:rPr lang="as-IN" sz="3240" b="1" u="sng" dirty="0">
                <a:solidFill>
                  <a:schemeClr val="tx1">
                    <a:lumMod val="95000"/>
                    <a:lumOff val="5000"/>
                  </a:schemeClr>
                </a:solidFill>
                <a:latin typeface="NikoshBAN" panose="02000000000000000000" pitchFamily="2" charset="0"/>
                <a:cs typeface="NikoshBAN" panose="02000000000000000000" pitchFamily="2" charset="0"/>
              </a:rPr>
              <a:t>নমূলক</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r>
              <a:rPr lang="as-IN" sz="3240" dirty="0">
                <a:solidFill>
                  <a:schemeClr val="tx1">
                    <a:lumMod val="95000"/>
                    <a:lumOff val="5000"/>
                  </a:schemeClr>
                </a:solidFill>
                <a:latin typeface="NikoshBAN" panose="02000000000000000000" pitchFamily="2" charset="0"/>
                <a:cs typeface="NikoshBAN" panose="02000000000000000000" pitchFamily="2" charset="0"/>
              </a:rPr>
              <a:t> কোনো মামলা পরিচালনা করতে গি</a:t>
            </a:r>
            <a:r>
              <a:rPr lang="en-US" sz="3240" dirty="0" err="1">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বিচারকগণ যদি দেখেন যে, সেই মামলা সংক্রান্ত আইনের অভাব র</a:t>
            </a:r>
            <a:r>
              <a:rPr lang="en-US" sz="3240" dirty="0" err="1">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ছে তখন বিচারকগণ আইন তৈরি করে উক্ত মামলা পরিচালনা করেন।</a:t>
            </a:r>
          </a:p>
        </p:txBody>
      </p:sp>
    </p:spTree>
    <p:extLst>
      <p:ext uri="{BB962C8B-B14F-4D97-AF65-F5344CB8AC3E}">
        <p14:creationId xmlns:p14="http://schemas.microsoft.com/office/powerpoint/2010/main" val="42479780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p:tgtEl>
                                          <p:spTgt spid="1026"/>
                                        </p:tgtEl>
                                        <p:attrNameLst>
                                          <p:attrName>ppt_y</p:attrName>
                                        </p:attrNameLst>
                                      </p:cBhvr>
                                      <p:tavLst>
                                        <p:tav tm="0">
                                          <p:val>
                                            <p:strVal val="#ppt_y+#ppt_h*1.125000"/>
                                          </p:val>
                                        </p:tav>
                                        <p:tav tm="100000">
                                          <p:val>
                                            <p:strVal val="#ppt_y"/>
                                          </p:val>
                                        </p:tav>
                                      </p:tavLst>
                                    </p:anim>
                                    <p:animEffect transition="in" filter="wipe(up)">
                                      <p:cBhvr>
                                        <p:cTn id="8" dur="500"/>
                                        <p:tgtEl>
                                          <p:spTgt spid="1026"/>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iterate type="lt">
                                    <p:tmPct val="0"/>
                                  </p:iterate>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mph" presetSubtype="0" grpId="1" nodeType="clickEffect">
                                  <p:stCondLst>
                                    <p:cond delay="0"/>
                                  </p:stCondLst>
                                  <p:iterate type="lt">
                                    <p:tmAbs val="25"/>
                                  </p:iterate>
                                  <p:childTnLst>
                                    <p:set>
                                      <p:cBhvr override="childStyle">
                                        <p:cTn id="17" dur="indefinite"/>
                                        <p:tgtEl>
                                          <p:spTgt spid="9"/>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iterate type="lt">
                                    <p:tmPct val="0"/>
                                  </p:iterate>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1" nodeType="clickEffect">
                                  <p:stCondLst>
                                    <p:cond delay="0"/>
                                  </p:stCondLst>
                                  <p:iterate type="lt">
                                    <p:tmAbs val="25"/>
                                  </p:iterate>
                                  <p:childTnLst>
                                    <p:set>
                                      <p:cBhvr override="childStyle">
                                        <p:cTn id="26" dur="indefinite"/>
                                        <p:tgtEl>
                                          <p:spTgt spid="1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2AB0C9-B3A7-4C0F-B68C-CDBD770D10B6}"/>
              </a:ext>
            </a:extLst>
          </p:cNvPr>
          <p:cNvSpPr txBox="1"/>
          <p:nvPr/>
        </p:nvSpPr>
        <p:spPr>
          <a:xfrm>
            <a:off x="672527" y="641297"/>
            <a:ext cx="9627746"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পরামর্শ</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দিয়ে</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সংবিধান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কিভাবে</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রক্ষা</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pic>
        <p:nvPicPr>
          <p:cNvPr id="1026" name="Picture 2" descr="৩০ জানুয়ারি সুপ্রিম কোর্ট ছুটি ঘোষণা">
            <a:extLst>
              <a:ext uri="{FF2B5EF4-FFF2-40B4-BE49-F238E27FC236}">
                <a16:creationId xmlns:a16="http://schemas.microsoft.com/office/drawing/2014/main" id="{60E3B379-6A40-4A9A-BEF5-44D1CBDD0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 y="1405157"/>
            <a:ext cx="4223388" cy="2413364"/>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CE874E-C0E9-4C6C-9811-9121259DABC8}"/>
              </a:ext>
            </a:extLst>
          </p:cNvPr>
          <p:cNvSpPr txBox="1"/>
          <p:nvPr/>
        </p:nvSpPr>
        <p:spPr>
          <a:xfrm>
            <a:off x="445770" y="3790476"/>
            <a:ext cx="10081260" cy="2585323"/>
          </a:xfrm>
          <a:prstGeom prst="rect">
            <a:avLst/>
          </a:prstGeom>
          <a:noFill/>
        </p:spPr>
        <p:txBody>
          <a:bodyPr wrap="square">
            <a:spAutoFit/>
          </a:bodyPr>
          <a:lstStyle/>
          <a:p>
            <a:pPr algn="just"/>
            <a:r>
              <a:rPr lang="as-IN" sz="3240" b="1" u="sng" dirty="0">
                <a:solidFill>
                  <a:schemeClr val="tx1">
                    <a:lumMod val="95000"/>
                    <a:lumOff val="5000"/>
                  </a:schemeClr>
                </a:solidFill>
                <a:latin typeface="NikoshBAN" panose="02000000000000000000" pitchFamily="2" charset="0"/>
                <a:cs typeface="NikoshBAN" panose="02000000000000000000" pitchFamily="2" charset="0"/>
              </a:rPr>
              <a:t>সংবিধান রক্ষা সংক্রান্ত</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r>
              <a:rPr lang="as-IN" sz="3240" dirty="0">
                <a:solidFill>
                  <a:schemeClr val="tx1">
                    <a:lumMod val="95000"/>
                    <a:lumOff val="5000"/>
                  </a:schemeClr>
                </a:solidFill>
                <a:latin typeface="NikoshBAN" panose="02000000000000000000" pitchFamily="2" charset="0"/>
                <a:cs typeface="NikoshBAN" panose="02000000000000000000" pitchFamily="2" charset="0"/>
              </a:rPr>
              <a:t> যুক্তরাষ্ট্রী</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শাসন ব্যবস্থা</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বিচার বিভাগ কেন্দ্র ও প্রদেশের মধ্যে বিরোধ মীমাংসা করে এবং সংবিধানকে সমুন্নত রাখে। কোনো পক্ষ সংবিধানের ধারা লঙ্ঘন করলে বিচার বিভাগ তাকে উক্ত ধারা মানতে বাধ্য করে। আইন পরিষদ কোনো আইন তৈরি করলে বিচার বিভাগ সেই আইনের সাংবিধানিক বৈধতা যাচাই করে।</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endParaRPr lang="as-IN" sz="324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3EC78E41-2DDC-4A06-BD7E-1F034FD21DF6}"/>
              </a:ext>
            </a:extLst>
          </p:cNvPr>
          <p:cNvSpPr txBox="1"/>
          <p:nvPr/>
        </p:nvSpPr>
        <p:spPr>
          <a:xfrm>
            <a:off x="4895914" y="1444976"/>
            <a:ext cx="5631115" cy="2086725"/>
          </a:xfrm>
          <a:prstGeom prst="rect">
            <a:avLst/>
          </a:prstGeom>
          <a:noFill/>
        </p:spPr>
        <p:txBody>
          <a:bodyPr wrap="square">
            <a:spAutoFit/>
          </a:bodyPr>
          <a:lstStyle/>
          <a:p>
            <a:pPr algn="just"/>
            <a:r>
              <a:rPr lang="as-IN" sz="3240" b="1" u="sng" dirty="0">
                <a:solidFill>
                  <a:schemeClr val="tx1">
                    <a:lumMod val="95000"/>
                    <a:lumOff val="5000"/>
                  </a:schemeClr>
                </a:solidFill>
                <a:latin typeface="NikoshBAN" panose="02000000000000000000" pitchFamily="2" charset="0"/>
                <a:cs typeface="NikoshBAN" panose="02000000000000000000" pitchFamily="2" charset="0"/>
              </a:rPr>
              <a:t>পরামর্শদান সংক্রান্ত</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r>
              <a:rPr lang="as-IN" sz="3240" dirty="0">
                <a:solidFill>
                  <a:schemeClr val="tx1">
                    <a:lumMod val="95000"/>
                    <a:lumOff val="5000"/>
                  </a:schemeClr>
                </a:solidFill>
                <a:latin typeface="NikoshBAN" panose="02000000000000000000" pitchFamily="2" charset="0"/>
                <a:cs typeface="NikoshBAN" panose="02000000000000000000" pitchFamily="2" charset="0"/>
              </a:rPr>
              <a:t> আইনের কোনো জটিল প্রশ্নে শাসন বিভাগ ও আইন বিভাগ বিচার বিভাগের নিকট ব্যাখ্যা চাইলে বিচার বিভাগ সে ব্যাপারে পরামর্শ দি</a:t>
            </a:r>
            <a:r>
              <a:rPr lang="en-US" sz="3240" dirty="0" err="1">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থাকে।</a:t>
            </a:r>
          </a:p>
        </p:txBody>
      </p:sp>
    </p:spTree>
    <p:extLst>
      <p:ext uri="{BB962C8B-B14F-4D97-AF65-F5344CB8AC3E}">
        <p14:creationId xmlns:p14="http://schemas.microsoft.com/office/powerpoint/2010/main" val="3399356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500"/>
                            </p:stCondLst>
                            <p:childTnLst>
                              <p:par>
                                <p:cTn id="16" presetID="16" presetClass="emph" presetSubtype="0" fill="hold" grpId="1" nodeType="afterEffect">
                                  <p:stCondLst>
                                    <p:cond delay="0"/>
                                  </p:stCondLst>
                                  <p:iterate type="lt">
                                    <p:tmPct val="4000"/>
                                  </p:iterate>
                                  <p:childTnLst>
                                    <p:set>
                                      <p:cBhvr override="childStyle">
                                        <p:cTn id="17" dur="500" fill="hold"/>
                                        <p:tgtEl>
                                          <p:spTgt spid="11"/>
                                        </p:tgtEl>
                                        <p:attrNameLst>
                                          <p:attrName>style.color</p:attrName>
                                        </p:attrNameLst>
                                      </p:cBhvr>
                                      <p:to>
                                        <p:clrVal>
                                          <a:schemeClr val="accent2"/>
                                        </p:clrVal>
                                      </p:to>
                                    </p:set>
                                    <p:set>
                                      <p:cBhvr>
                                        <p:cTn id="18" dur="500" fill="hold"/>
                                        <p:tgtEl>
                                          <p:spTgt spid="11"/>
                                        </p:tgtEl>
                                        <p:attrNameLst>
                                          <p:attrName>fillcolor</p:attrName>
                                        </p:attrNameLst>
                                      </p:cBhvr>
                                      <p:to>
                                        <p:clrVal>
                                          <a:schemeClr val="accent2"/>
                                        </p:clrVal>
                                      </p:to>
                                    </p:set>
                                    <p:set>
                                      <p:cBhvr>
                                        <p:cTn id="19" dur="500" fill="hold"/>
                                        <p:tgtEl>
                                          <p:spTgt spid="11"/>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iterate type="lt">
                                    <p:tmPct val="0"/>
                                  </p:iterate>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par>
                          <p:cTn id="25" fill="hold">
                            <p:stCondLst>
                              <p:cond delay="500"/>
                            </p:stCondLst>
                            <p:childTnLst>
                              <p:par>
                                <p:cTn id="26" presetID="16" presetClass="emph" presetSubtype="0" fill="hold" grpId="1" nodeType="afterEffect">
                                  <p:stCondLst>
                                    <p:cond delay="0"/>
                                  </p:stCondLst>
                                  <p:iterate type="lt">
                                    <p:tmPct val="4000"/>
                                  </p:iterate>
                                  <p:childTnLst>
                                    <p:set>
                                      <p:cBhvr override="childStyle">
                                        <p:cTn id="27" dur="500" fill="hold"/>
                                        <p:tgtEl>
                                          <p:spTgt spid="8"/>
                                        </p:tgtEl>
                                        <p:attrNameLst>
                                          <p:attrName>style.color</p:attrName>
                                        </p:attrNameLst>
                                      </p:cBhvr>
                                      <p:to>
                                        <p:clrVal>
                                          <a:schemeClr val="accent2"/>
                                        </p:clrVal>
                                      </p:to>
                                    </p:set>
                                    <p:set>
                                      <p:cBhvr>
                                        <p:cTn id="28" dur="500" fill="hold"/>
                                        <p:tgtEl>
                                          <p:spTgt spid="8"/>
                                        </p:tgtEl>
                                        <p:attrNameLst>
                                          <p:attrName>fillcolor</p:attrName>
                                        </p:attrNameLst>
                                      </p:cBhvr>
                                      <p:to>
                                        <p:clrVal>
                                          <a:schemeClr val="accent2"/>
                                        </p:clrVal>
                                      </p:to>
                                    </p:set>
                                    <p:set>
                                      <p:cBhvr>
                                        <p:cTn id="2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সীমিত পরিসরে আদালত খোলা রাখার সিদ্ধান্ত">
            <a:extLst>
              <a:ext uri="{FF2B5EF4-FFF2-40B4-BE49-F238E27FC236}">
                <a16:creationId xmlns:a16="http://schemas.microsoft.com/office/drawing/2014/main" id="{0C044F66-E21F-4F25-B9A6-8B4390EA4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628" y="1613664"/>
            <a:ext cx="4746658" cy="313753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জাতীয় সংসদ ভবন">
            <a:extLst>
              <a:ext uri="{FF2B5EF4-FFF2-40B4-BE49-F238E27FC236}">
                <a16:creationId xmlns:a16="http://schemas.microsoft.com/office/drawing/2014/main" id="{82B13883-DD6A-42B5-9BBD-E2C92B065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16" y="1613664"/>
            <a:ext cx="4746658" cy="3137535"/>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F7DB08-055F-4D00-91AA-51603DDB603F}"/>
              </a:ext>
            </a:extLst>
          </p:cNvPr>
          <p:cNvSpPr txBox="1"/>
          <p:nvPr/>
        </p:nvSpPr>
        <p:spPr>
          <a:xfrm>
            <a:off x="1217295" y="685800"/>
            <a:ext cx="8538210"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ছবিতে</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আমরা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দেখতে</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পাচ্ছি</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2" name="TextBox 1">
            <a:extLst>
              <a:ext uri="{FF2B5EF4-FFF2-40B4-BE49-F238E27FC236}">
                <a16:creationId xmlns:a16="http://schemas.microsoft.com/office/drawing/2014/main" id="{275DD35C-4599-4409-9BF6-5794C998EF8F}"/>
              </a:ext>
            </a:extLst>
          </p:cNvPr>
          <p:cNvSpPr txBox="1"/>
          <p:nvPr/>
        </p:nvSpPr>
        <p:spPr>
          <a:xfrm>
            <a:off x="630280" y="4953487"/>
            <a:ext cx="4547129" cy="590931"/>
          </a:xfrm>
          <a:prstGeom prst="rect">
            <a:avLst/>
          </a:prstGeom>
          <a:noFill/>
        </p:spPr>
        <p:txBody>
          <a:bodyPr wrap="square" rtlCol="0">
            <a:spAutoFit/>
          </a:bodyPr>
          <a:lstStyle/>
          <a:p>
            <a:pPr algn="ctr"/>
            <a:r>
              <a:rPr lang="en-US" sz="3240" b="1" dirty="0" err="1">
                <a:latin typeface="NikoshBAN" panose="02000000000000000000" pitchFamily="2" charset="0"/>
                <a:cs typeface="NikoshBAN" panose="02000000000000000000" pitchFamily="2" charset="0"/>
              </a:rPr>
              <a:t>বাংলাদের</a:t>
            </a:r>
            <a:r>
              <a:rPr lang="en-US" sz="3240" b="1" dirty="0">
                <a:latin typeface="NikoshBAN" panose="02000000000000000000" pitchFamily="2" charset="0"/>
                <a:cs typeface="NikoshBAN" panose="02000000000000000000" pitchFamily="2" charset="0"/>
              </a:rPr>
              <a:t> </a:t>
            </a:r>
            <a:r>
              <a:rPr lang="en-US" sz="3240" b="1" dirty="0" err="1">
                <a:latin typeface="NikoshBAN" panose="02000000000000000000" pitchFamily="2" charset="0"/>
                <a:cs typeface="NikoshBAN" panose="02000000000000000000" pitchFamily="2" charset="0"/>
              </a:rPr>
              <a:t>জাতীয়</a:t>
            </a:r>
            <a:r>
              <a:rPr lang="en-US" sz="3240" b="1" dirty="0">
                <a:latin typeface="NikoshBAN" panose="02000000000000000000" pitchFamily="2" charset="0"/>
                <a:cs typeface="NikoshBAN" panose="02000000000000000000" pitchFamily="2" charset="0"/>
              </a:rPr>
              <a:t> </a:t>
            </a:r>
            <a:r>
              <a:rPr lang="en-US" sz="3240" b="1" dirty="0" err="1">
                <a:latin typeface="NikoshBAN" panose="02000000000000000000" pitchFamily="2" charset="0"/>
                <a:cs typeface="NikoshBAN" panose="02000000000000000000" pitchFamily="2" charset="0"/>
              </a:rPr>
              <a:t>সংসদ</a:t>
            </a:r>
            <a:r>
              <a:rPr lang="en-US" sz="3240" b="1" dirty="0">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821EF30C-9F95-499F-B12F-6402C0B3C977}"/>
              </a:ext>
            </a:extLst>
          </p:cNvPr>
          <p:cNvSpPr txBox="1"/>
          <p:nvPr/>
        </p:nvSpPr>
        <p:spPr>
          <a:xfrm>
            <a:off x="5795394" y="4953486"/>
            <a:ext cx="4547129" cy="590931"/>
          </a:xfrm>
          <a:prstGeom prst="rect">
            <a:avLst/>
          </a:prstGeom>
          <a:noFill/>
        </p:spPr>
        <p:txBody>
          <a:bodyPr wrap="square" rtlCol="0">
            <a:spAutoFit/>
          </a:bodyPr>
          <a:lstStyle/>
          <a:p>
            <a:pPr algn="ctr"/>
            <a:r>
              <a:rPr lang="en-US" sz="3240" b="1" dirty="0" err="1">
                <a:latin typeface="NikoshBAN" panose="02000000000000000000" pitchFamily="2" charset="0"/>
                <a:cs typeface="NikoshBAN" panose="02000000000000000000" pitchFamily="2" charset="0"/>
              </a:rPr>
              <a:t>আইন</a:t>
            </a:r>
            <a:r>
              <a:rPr lang="en-US" sz="3240" b="1" dirty="0">
                <a:latin typeface="NikoshBAN" panose="02000000000000000000" pitchFamily="2" charset="0"/>
                <a:cs typeface="NikoshBAN" panose="02000000000000000000" pitchFamily="2" charset="0"/>
              </a:rPr>
              <a:t> </a:t>
            </a:r>
            <a:r>
              <a:rPr lang="en-US" sz="3240" b="1" dirty="0" err="1">
                <a:latin typeface="NikoshBAN" panose="02000000000000000000" pitchFamily="2" charset="0"/>
                <a:cs typeface="NikoshBAN" panose="02000000000000000000" pitchFamily="2" charset="0"/>
              </a:rPr>
              <a:t>প্রনয়ন</a:t>
            </a:r>
            <a:r>
              <a:rPr lang="en-US" sz="324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92414990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Free Pictures Of Children - Children Working Together Clipart, HD Png  Download - kindpng">
            <a:extLst>
              <a:ext uri="{FF2B5EF4-FFF2-40B4-BE49-F238E27FC236}">
                <a16:creationId xmlns:a16="http://schemas.microsoft.com/office/drawing/2014/main" id="{6E746725-A6F2-4F75-8BAE-4FE7BEB62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423" y="867685"/>
            <a:ext cx="5103954" cy="3050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E6EF15-BDA9-4D7F-9DD3-2039FF259657}"/>
              </a:ext>
            </a:extLst>
          </p:cNvPr>
          <p:cNvSpPr txBox="1"/>
          <p:nvPr/>
        </p:nvSpPr>
        <p:spPr>
          <a:xfrm>
            <a:off x="3884725" y="3567325"/>
            <a:ext cx="3203350"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দলীয়</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84AF4A68-AA46-4B41-AA24-655BA39F8290}"/>
              </a:ext>
            </a:extLst>
          </p:cNvPr>
          <p:cNvSpPr txBox="1"/>
          <p:nvPr/>
        </p:nvSpPr>
        <p:spPr>
          <a:xfrm>
            <a:off x="431074" y="4375236"/>
            <a:ext cx="10110652" cy="156966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marL="685800" indent="-685800" algn="ctr">
              <a:buFont typeface="Wingdings" panose="05000000000000000000" pitchFamily="2" charset="2"/>
              <a:buChar char="ü"/>
            </a:pP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বাংলাদেশে</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সরকারের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বিভিন্ন</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অঙ্গের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রুপরেখার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একটি</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সংক্ষিপ্ত</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প্রতিবেদন</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তৈরি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48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কর</a:t>
            </a:r>
            <a:r>
              <a:rPr lang="en-US" sz="48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85228403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9A1C76-EE6C-4321-8B13-00CEA1A46A00}"/>
              </a:ext>
            </a:extLst>
          </p:cNvPr>
          <p:cNvSpPr txBox="1"/>
          <p:nvPr/>
        </p:nvSpPr>
        <p:spPr>
          <a:xfrm>
            <a:off x="3775388" y="688334"/>
            <a:ext cx="3422025"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অর্জন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যাচাই</a:t>
            </a:r>
            <a:endPar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endParaRPr>
          </a:p>
        </p:txBody>
      </p:sp>
      <p:sp>
        <p:nvSpPr>
          <p:cNvPr id="15" name="Arrow: Pentagon 14">
            <a:extLst>
              <a:ext uri="{FF2B5EF4-FFF2-40B4-BE49-F238E27FC236}">
                <a16:creationId xmlns:a16="http://schemas.microsoft.com/office/drawing/2014/main" id="{0288DEEC-B08C-47F8-AD77-AB804F86C75B}"/>
              </a:ext>
            </a:extLst>
          </p:cNvPr>
          <p:cNvSpPr/>
          <p:nvPr/>
        </p:nvSpPr>
        <p:spPr>
          <a:xfrm>
            <a:off x="768944" y="1498945"/>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১</a:t>
            </a:r>
            <a:endParaRPr lang="en-US" sz="1620" b="1" dirty="0">
              <a:latin typeface="NikoshBAN" panose="02000000000000000000" pitchFamily="2" charset="0"/>
              <a:cs typeface="NikoshBAN" panose="02000000000000000000" pitchFamily="2" charset="0"/>
            </a:endParaRPr>
          </a:p>
        </p:txBody>
      </p:sp>
      <p:sp>
        <p:nvSpPr>
          <p:cNvPr id="18" name="Arrow: Pentagon 17">
            <a:extLst>
              <a:ext uri="{FF2B5EF4-FFF2-40B4-BE49-F238E27FC236}">
                <a16:creationId xmlns:a16="http://schemas.microsoft.com/office/drawing/2014/main" id="{DF16767C-94A8-47A6-8787-FCC2999ABF2D}"/>
              </a:ext>
            </a:extLst>
          </p:cNvPr>
          <p:cNvSpPr/>
          <p:nvPr/>
        </p:nvSpPr>
        <p:spPr>
          <a:xfrm>
            <a:off x="768944" y="2416789"/>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২</a:t>
            </a:r>
            <a:endParaRPr lang="en-US" sz="1620" b="1" dirty="0">
              <a:latin typeface="NikoshBAN" panose="02000000000000000000" pitchFamily="2" charset="0"/>
              <a:cs typeface="NikoshBAN" panose="02000000000000000000" pitchFamily="2" charset="0"/>
            </a:endParaRPr>
          </a:p>
        </p:txBody>
      </p:sp>
      <p:sp>
        <p:nvSpPr>
          <p:cNvPr id="21" name="Arrow: Pentagon 20">
            <a:extLst>
              <a:ext uri="{FF2B5EF4-FFF2-40B4-BE49-F238E27FC236}">
                <a16:creationId xmlns:a16="http://schemas.microsoft.com/office/drawing/2014/main" id="{D6D349EF-B69D-46CE-9BC5-3CB76CD4453E}"/>
              </a:ext>
            </a:extLst>
          </p:cNvPr>
          <p:cNvSpPr/>
          <p:nvPr/>
        </p:nvSpPr>
        <p:spPr>
          <a:xfrm>
            <a:off x="768944" y="3334633"/>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৩</a:t>
            </a:r>
            <a:endParaRPr lang="en-US" sz="1620" b="1" dirty="0">
              <a:latin typeface="NikoshBAN" panose="02000000000000000000" pitchFamily="2" charset="0"/>
              <a:cs typeface="NikoshBAN" panose="02000000000000000000" pitchFamily="2" charset="0"/>
            </a:endParaRPr>
          </a:p>
        </p:txBody>
      </p:sp>
      <p:sp>
        <p:nvSpPr>
          <p:cNvPr id="24" name="Arrow: Pentagon 23">
            <a:extLst>
              <a:ext uri="{FF2B5EF4-FFF2-40B4-BE49-F238E27FC236}">
                <a16:creationId xmlns:a16="http://schemas.microsoft.com/office/drawing/2014/main" id="{46B9E515-3C05-400D-8ED6-B94297F03D67}"/>
              </a:ext>
            </a:extLst>
          </p:cNvPr>
          <p:cNvSpPr/>
          <p:nvPr/>
        </p:nvSpPr>
        <p:spPr>
          <a:xfrm>
            <a:off x="768944" y="4248729"/>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৪</a:t>
            </a:r>
            <a:endParaRPr lang="en-US" sz="1620" b="1" dirty="0">
              <a:latin typeface="NikoshBAN" panose="02000000000000000000" pitchFamily="2" charset="0"/>
              <a:cs typeface="NikoshBAN" panose="02000000000000000000" pitchFamily="2" charset="0"/>
            </a:endParaRPr>
          </a:p>
        </p:txBody>
      </p:sp>
      <p:sp>
        <p:nvSpPr>
          <p:cNvPr id="27" name="Arrow: Pentagon 26">
            <a:extLst>
              <a:ext uri="{FF2B5EF4-FFF2-40B4-BE49-F238E27FC236}">
                <a16:creationId xmlns:a16="http://schemas.microsoft.com/office/drawing/2014/main" id="{09476941-6FA2-4D4B-94B0-513AF05C1903}"/>
              </a:ext>
            </a:extLst>
          </p:cNvPr>
          <p:cNvSpPr/>
          <p:nvPr/>
        </p:nvSpPr>
        <p:spPr>
          <a:xfrm>
            <a:off x="768944" y="5166574"/>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৫</a:t>
            </a:r>
            <a:endParaRPr lang="en-US" sz="1620" b="1" dirty="0">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407D6170-C441-44C0-8147-4F9AA0A1CD14}"/>
              </a:ext>
            </a:extLst>
          </p:cNvPr>
          <p:cNvGrpSpPr/>
          <p:nvPr/>
        </p:nvGrpSpPr>
        <p:grpSpPr>
          <a:xfrm>
            <a:off x="1793562" y="1498945"/>
            <a:ext cx="8416562" cy="788670"/>
            <a:chOff x="1793562" y="1498945"/>
            <a:chExt cx="8416562" cy="788670"/>
          </a:xfrm>
        </p:grpSpPr>
        <p:sp>
          <p:nvSpPr>
            <p:cNvPr id="14" name="Freeform: Shape 13">
              <a:extLst>
                <a:ext uri="{FF2B5EF4-FFF2-40B4-BE49-F238E27FC236}">
                  <a16:creationId xmlns:a16="http://schemas.microsoft.com/office/drawing/2014/main" id="{579D0335-C171-4F0B-8FF3-7E31850EC7CF}"/>
                </a:ext>
              </a:extLst>
            </p:cNvPr>
            <p:cNvSpPr/>
            <p:nvPr/>
          </p:nvSpPr>
          <p:spPr>
            <a:xfrm>
              <a:off x="1793562" y="1498945"/>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29" name="TextBox 28">
              <a:extLst>
                <a:ext uri="{FF2B5EF4-FFF2-40B4-BE49-F238E27FC236}">
                  <a16:creationId xmlns:a16="http://schemas.microsoft.com/office/drawing/2014/main" id="{37F53518-76BF-4B8A-A728-3D34C0F77494}"/>
                </a:ext>
              </a:extLst>
            </p:cNvPr>
            <p:cNvSpPr txBox="1"/>
            <p:nvPr/>
          </p:nvSpPr>
          <p:spPr>
            <a:xfrm>
              <a:off x="2192941" y="1622816"/>
              <a:ext cx="4905090" cy="590931"/>
            </a:xfrm>
            <a:prstGeom prst="rect">
              <a:avLst/>
            </a:prstGeom>
            <a:noFill/>
          </p:spPr>
          <p:txBody>
            <a:bodyPr wrap="square" rtlCol="0">
              <a:spAutoFit/>
            </a:bodyPr>
            <a:lstStyle/>
            <a:p>
              <a:r>
                <a:rPr lang="en-US" sz="3240" b="1" dirty="0" err="1">
                  <a:solidFill>
                    <a:schemeClr val="bg2">
                      <a:lumMod val="10000"/>
                    </a:schemeClr>
                  </a:solidFill>
                  <a:latin typeface="NikoshBAN" panose="02000000000000000000" pitchFamily="2" charset="0"/>
                  <a:cs typeface="NikoshBAN" panose="02000000000000000000" pitchFamily="2" charset="0"/>
                </a:rPr>
                <a:t>রাষ্ট্র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পরিচালনার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মূল</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দলিল</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কোনটি</a:t>
              </a:r>
              <a:r>
                <a:rPr lang="en-US" sz="3240" b="1" dirty="0">
                  <a:solidFill>
                    <a:schemeClr val="bg2">
                      <a:lumMod val="10000"/>
                    </a:schemeClr>
                  </a:solidFill>
                  <a:latin typeface="NikoshBAN" panose="02000000000000000000" pitchFamily="2" charset="0"/>
                  <a:cs typeface="NikoshBAN" panose="02000000000000000000" pitchFamily="2" charset="0"/>
                </a:rPr>
                <a:t>? </a:t>
              </a:r>
            </a:p>
          </p:txBody>
        </p:sp>
      </p:grpSp>
      <p:grpSp>
        <p:nvGrpSpPr>
          <p:cNvPr id="9" name="Group 8">
            <a:extLst>
              <a:ext uri="{FF2B5EF4-FFF2-40B4-BE49-F238E27FC236}">
                <a16:creationId xmlns:a16="http://schemas.microsoft.com/office/drawing/2014/main" id="{79CCE07D-37EF-43B3-809B-C8AB5E7EFD31}"/>
              </a:ext>
            </a:extLst>
          </p:cNvPr>
          <p:cNvGrpSpPr/>
          <p:nvPr/>
        </p:nvGrpSpPr>
        <p:grpSpPr>
          <a:xfrm>
            <a:off x="1793562" y="2416789"/>
            <a:ext cx="8416562" cy="788670"/>
            <a:chOff x="1793562" y="2416789"/>
            <a:chExt cx="8416562" cy="788670"/>
          </a:xfrm>
        </p:grpSpPr>
        <p:sp>
          <p:nvSpPr>
            <p:cNvPr id="17" name="Freeform: Shape 16">
              <a:extLst>
                <a:ext uri="{FF2B5EF4-FFF2-40B4-BE49-F238E27FC236}">
                  <a16:creationId xmlns:a16="http://schemas.microsoft.com/office/drawing/2014/main" id="{3424692F-E2A1-49BC-9032-17FE6EE1EE64}"/>
                </a:ext>
              </a:extLst>
            </p:cNvPr>
            <p:cNvSpPr/>
            <p:nvPr/>
          </p:nvSpPr>
          <p:spPr>
            <a:xfrm>
              <a:off x="1793562" y="2416789"/>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5" name="TextBox 4">
              <a:extLst>
                <a:ext uri="{FF2B5EF4-FFF2-40B4-BE49-F238E27FC236}">
                  <a16:creationId xmlns:a16="http://schemas.microsoft.com/office/drawing/2014/main" id="{597262A1-1AA4-4275-B373-7DA1ADBEADED}"/>
                </a:ext>
              </a:extLst>
            </p:cNvPr>
            <p:cNvSpPr txBox="1"/>
            <p:nvPr/>
          </p:nvSpPr>
          <p:spPr>
            <a:xfrm>
              <a:off x="2192941" y="2503635"/>
              <a:ext cx="7183465" cy="590931"/>
            </a:xfrm>
            <a:prstGeom prst="rect">
              <a:avLst/>
            </a:prstGeom>
            <a:noFill/>
          </p:spPr>
          <p:txBody>
            <a:bodyPr wrap="square" rtlCol="0">
              <a:spAutoFit/>
            </a:bodyPr>
            <a:lstStyle/>
            <a:p>
              <a:r>
                <a:rPr lang="en-US" sz="3240" b="1" dirty="0" err="1">
                  <a:solidFill>
                    <a:schemeClr val="bg2">
                      <a:lumMod val="10000"/>
                    </a:schemeClr>
                  </a:solidFill>
                  <a:latin typeface="NikoshBAN" panose="02000000000000000000" pitchFamily="2" charset="0"/>
                  <a:cs typeface="NikoshBAN" panose="02000000000000000000" pitchFamily="2" charset="0"/>
                </a:rPr>
                <a:t>রাষ্ট্রের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শাসন</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ব্যাবস্থা</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কিসের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ভিত্তিতে</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পরিচালিত</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হয়</a:t>
              </a:r>
              <a:r>
                <a:rPr lang="en-US" sz="3240" b="1" dirty="0">
                  <a:solidFill>
                    <a:schemeClr val="bg2">
                      <a:lumMod val="10000"/>
                    </a:schemeClr>
                  </a:solidFill>
                  <a:latin typeface="NikoshBAN" panose="02000000000000000000" pitchFamily="2" charset="0"/>
                  <a:cs typeface="NikoshBAN" panose="02000000000000000000" pitchFamily="2" charset="0"/>
                </a:rPr>
                <a:t>? </a:t>
              </a:r>
            </a:p>
          </p:txBody>
        </p:sp>
      </p:grpSp>
      <p:grpSp>
        <p:nvGrpSpPr>
          <p:cNvPr id="10" name="Group 9">
            <a:extLst>
              <a:ext uri="{FF2B5EF4-FFF2-40B4-BE49-F238E27FC236}">
                <a16:creationId xmlns:a16="http://schemas.microsoft.com/office/drawing/2014/main" id="{077EF22F-196B-45FF-8AD4-C6C4EC00D27A}"/>
              </a:ext>
            </a:extLst>
          </p:cNvPr>
          <p:cNvGrpSpPr/>
          <p:nvPr/>
        </p:nvGrpSpPr>
        <p:grpSpPr>
          <a:xfrm>
            <a:off x="1793562" y="3334632"/>
            <a:ext cx="8416562" cy="788670"/>
            <a:chOff x="1793562" y="3334632"/>
            <a:chExt cx="8416562" cy="788670"/>
          </a:xfrm>
        </p:grpSpPr>
        <p:sp>
          <p:nvSpPr>
            <p:cNvPr id="20" name="Freeform: Shape 19">
              <a:extLst>
                <a:ext uri="{FF2B5EF4-FFF2-40B4-BE49-F238E27FC236}">
                  <a16:creationId xmlns:a16="http://schemas.microsoft.com/office/drawing/2014/main" id="{484C4618-3EFE-46A3-8A80-BA3D7000AE72}"/>
                </a:ext>
              </a:extLst>
            </p:cNvPr>
            <p:cNvSpPr/>
            <p:nvPr/>
          </p:nvSpPr>
          <p:spPr>
            <a:xfrm>
              <a:off x="1793562" y="3334632"/>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6" name="TextBox 5">
              <a:extLst>
                <a:ext uri="{FF2B5EF4-FFF2-40B4-BE49-F238E27FC236}">
                  <a16:creationId xmlns:a16="http://schemas.microsoft.com/office/drawing/2014/main" id="{87D71889-29D8-4A34-837D-219683AB7A30}"/>
                </a:ext>
              </a:extLst>
            </p:cNvPr>
            <p:cNvSpPr txBox="1"/>
            <p:nvPr/>
          </p:nvSpPr>
          <p:spPr>
            <a:xfrm>
              <a:off x="2192941" y="3438118"/>
              <a:ext cx="7183465" cy="590931"/>
            </a:xfrm>
            <a:prstGeom prst="rect">
              <a:avLst/>
            </a:prstGeom>
            <a:noFill/>
          </p:spPr>
          <p:txBody>
            <a:bodyPr wrap="square" rtlCol="0">
              <a:spAutoFit/>
            </a:bodyPr>
            <a:lstStyle/>
            <a:p>
              <a:r>
                <a:rPr lang="en-US" sz="3240" b="1" dirty="0" err="1">
                  <a:solidFill>
                    <a:schemeClr val="bg2">
                      <a:lumMod val="10000"/>
                    </a:schemeClr>
                  </a:solidFill>
                  <a:latin typeface="NikoshBAN" panose="02000000000000000000" pitchFamily="2" charset="0"/>
                  <a:cs typeface="NikoshBAN" panose="02000000000000000000" pitchFamily="2" charset="0"/>
                </a:rPr>
                <a:t>রাষ্ট্র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পরিচালনার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মূলনীতি</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কয়টি</a:t>
              </a:r>
              <a:r>
                <a:rPr lang="en-US" sz="3240" b="1" dirty="0">
                  <a:solidFill>
                    <a:schemeClr val="bg2">
                      <a:lumMod val="10000"/>
                    </a:schemeClr>
                  </a:solidFill>
                  <a:latin typeface="NikoshBAN" panose="02000000000000000000" pitchFamily="2" charset="0"/>
                  <a:cs typeface="NikoshBAN" panose="02000000000000000000" pitchFamily="2" charset="0"/>
                </a:rPr>
                <a:t> ও </a:t>
              </a:r>
              <a:r>
                <a:rPr lang="en-US" sz="3240" b="1" dirty="0" err="1">
                  <a:solidFill>
                    <a:schemeClr val="bg2">
                      <a:lumMod val="10000"/>
                    </a:schemeClr>
                  </a:solidFill>
                  <a:latin typeface="NikoshBAN" panose="02000000000000000000" pitchFamily="2" charset="0"/>
                  <a:cs typeface="NikoshBAN" panose="02000000000000000000" pitchFamily="2" charset="0"/>
                </a:rPr>
                <a:t>কী</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a:t>
              </a:r>
              <a:r>
                <a:rPr lang="en-US" sz="3240" b="1" dirty="0">
                  <a:solidFill>
                    <a:schemeClr val="bg2">
                      <a:lumMod val="10000"/>
                    </a:schemeClr>
                  </a:solidFill>
                  <a:latin typeface="NikoshBAN" panose="02000000000000000000" pitchFamily="2" charset="0"/>
                  <a:cs typeface="NikoshBAN" panose="02000000000000000000" pitchFamily="2" charset="0"/>
                </a:rPr>
                <a:t>? </a:t>
              </a:r>
            </a:p>
          </p:txBody>
        </p:sp>
      </p:grpSp>
      <p:grpSp>
        <p:nvGrpSpPr>
          <p:cNvPr id="11" name="Group 10">
            <a:extLst>
              <a:ext uri="{FF2B5EF4-FFF2-40B4-BE49-F238E27FC236}">
                <a16:creationId xmlns:a16="http://schemas.microsoft.com/office/drawing/2014/main" id="{C93BBB80-E1B6-4889-B728-86829D8E5AF4}"/>
              </a:ext>
            </a:extLst>
          </p:cNvPr>
          <p:cNvGrpSpPr/>
          <p:nvPr/>
        </p:nvGrpSpPr>
        <p:grpSpPr>
          <a:xfrm>
            <a:off x="1793562" y="4248729"/>
            <a:ext cx="8416562" cy="788670"/>
            <a:chOff x="1793562" y="4248729"/>
            <a:chExt cx="8416562" cy="788670"/>
          </a:xfrm>
        </p:grpSpPr>
        <p:sp>
          <p:nvSpPr>
            <p:cNvPr id="23" name="Freeform: Shape 22">
              <a:extLst>
                <a:ext uri="{FF2B5EF4-FFF2-40B4-BE49-F238E27FC236}">
                  <a16:creationId xmlns:a16="http://schemas.microsoft.com/office/drawing/2014/main" id="{B18D181C-F48B-4FE3-8B6A-9CEAF2556153}"/>
                </a:ext>
              </a:extLst>
            </p:cNvPr>
            <p:cNvSpPr/>
            <p:nvPr/>
          </p:nvSpPr>
          <p:spPr>
            <a:xfrm>
              <a:off x="1793562" y="4248729"/>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7" name="TextBox 6">
              <a:extLst>
                <a:ext uri="{FF2B5EF4-FFF2-40B4-BE49-F238E27FC236}">
                  <a16:creationId xmlns:a16="http://schemas.microsoft.com/office/drawing/2014/main" id="{0F4B8BF2-CA0D-4D1C-88F2-F7B0CE988073}"/>
                </a:ext>
              </a:extLst>
            </p:cNvPr>
            <p:cNvSpPr txBox="1"/>
            <p:nvPr/>
          </p:nvSpPr>
          <p:spPr>
            <a:xfrm>
              <a:off x="2192941" y="4352215"/>
              <a:ext cx="7339680" cy="590931"/>
            </a:xfrm>
            <a:prstGeom prst="rect">
              <a:avLst/>
            </a:prstGeom>
            <a:noFill/>
          </p:spPr>
          <p:txBody>
            <a:bodyPr wrap="square" rtlCol="0">
              <a:spAutoFit/>
            </a:bodyPr>
            <a:lstStyle/>
            <a:p>
              <a:r>
                <a:rPr lang="en-US" sz="3240" b="1" dirty="0" err="1">
                  <a:solidFill>
                    <a:schemeClr val="bg2">
                      <a:lumMod val="10000"/>
                    </a:schemeClr>
                  </a:solidFill>
                  <a:latin typeface="NikoshBAN" panose="02000000000000000000" pitchFamily="2" charset="0"/>
                  <a:cs typeface="NikoshBAN" panose="02000000000000000000" pitchFamily="2" charset="0"/>
                </a:rPr>
                <a:t>গণতান্ত্রিক</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শাসন</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ব্যাবস্থায়</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সরকার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গঠন</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করে</a:t>
              </a:r>
              <a:r>
                <a:rPr lang="en-US" sz="3240" b="1" dirty="0">
                  <a:solidFill>
                    <a:schemeClr val="bg2">
                      <a:lumMod val="10000"/>
                    </a:schemeClr>
                  </a:solidFill>
                  <a:latin typeface="NikoshBAN" panose="02000000000000000000" pitchFamily="2" charset="0"/>
                  <a:cs typeface="NikoshBAN" panose="02000000000000000000" pitchFamily="2" charset="0"/>
                </a:rPr>
                <a:t>? </a:t>
              </a:r>
            </a:p>
          </p:txBody>
        </p:sp>
      </p:grpSp>
      <p:grpSp>
        <p:nvGrpSpPr>
          <p:cNvPr id="12" name="Group 11">
            <a:extLst>
              <a:ext uri="{FF2B5EF4-FFF2-40B4-BE49-F238E27FC236}">
                <a16:creationId xmlns:a16="http://schemas.microsoft.com/office/drawing/2014/main" id="{FC0877D7-5D07-4AC4-A17E-33C55EFBA6CE}"/>
              </a:ext>
            </a:extLst>
          </p:cNvPr>
          <p:cNvGrpSpPr/>
          <p:nvPr/>
        </p:nvGrpSpPr>
        <p:grpSpPr>
          <a:xfrm>
            <a:off x="1793562" y="5166573"/>
            <a:ext cx="8416562" cy="788670"/>
            <a:chOff x="1793562" y="5166573"/>
            <a:chExt cx="8416562" cy="788670"/>
          </a:xfrm>
        </p:grpSpPr>
        <p:sp>
          <p:nvSpPr>
            <p:cNvPr id="26" name="Freeform: Shape 25">
              <a:extLst>
                <a:ext uri="{FF2B5EF4-FFF2-40B4-BE49-F238E27FC236}">
                  <a16:creationId xmlns:a16="http://schemas.microsoft.com/office/drawing/2014/main" id="{2068B9DC-64F3-4002-8B47-37DD3B2277F3}"/>
                </a:ext>
              </a:extLst>
            </p:cNvPr>
            <p:cNvSpPr/>
            <p:nvPr/>
          </p:nvSpPr>
          <p:spPr>
            <a:xfrm>
              <a:off x="1793562" y="5166573"/>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8" name="TextBox 7">
              <a:extLst>
                <a:ext uri="{FF2B5EF4-FFF2-40B4-BE49-F238E27FC236}">
                  <a16:creationId xmlns:a16="http://schemas.microsoft.com/office/drawing/2014/main" id="{D2B14E44-53F5-4C50-A83F-51007718CFE3}"/>
                </a:ext>
              </a:extLst>
            </p:cNvPr>
            <p:cNvSpPr txBox="1"/>
            <p:nvPr/>
          </p:nvSpPr>
          <p:spPr>
            <a:xfrm>
              <a:off x="2192941" y="5235185"/>
              <a:ext cx="7576563" cy="590931"/>
            </a:xfrm>
            <a:prstGeom prst="rect">
              <a:avLst/>
            </a:prstGeom>
            <a:noFill/>
          </p:spPr>
          <p:txBody>
            <a:bodyPr wrap="square" rtlCol="0">
              <a:spAutoFit/>
            </a:bodyPr>
            <a:lstStyle/>
            <a:p>
              <a:r>
                <a:rPr lang="en-US" sz="3240" b="1" dirty="0" err="1">
                  <a:solidFill>
                    <a:schemeClr val="bg2">
                      <a:lumMod val="10000"/>
                    </a:schemeClr>
                  </a:solidFill>
                  <a:latin typeface="NikoshBAN" panose="02000000000000000000" pitchFamily="2" charset="0"/>
                  <a:cs typeface="NikoshBAN" panose="02000000000000000000" pitchFamily="2" charset="0"/>
                </a:rPr>
                <a:t>প্রত্যক্ষ</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নির্বাচনের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মাধ্যমে</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কত</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জন</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সাংসদ</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নির্বাচিত</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হয়</a:t>
              </a:r>
              <a:r>
                <a:rPr lang="en-US" sz="3240" b="1" dirty="0">
                  <a:solidFill>
                    <a:schemeClr val="bg2">
                      <a:lumMod val="10000"/>
                    </a:schemeClr>
                  </a:solidFill>
                  <a:latin typeface="NikoshBAN" panose="02000000000000000000" pitchFamily="2" charset="0"/>
                  <a:cs typeface="NikoshBAN" panose="02000000000000000000" pitchFamily="2" charset="0"/>
                </a:rPr>
                <a:t>?</a:t>
              </a:r>
            </a:p>
          </p:txBody>
        </p:sp>
      </p:grpSp>
    </p:spTree>
    <p:extLst>
      <p:ext uri="{BB962C8B-B14F-4D97-AF65-F5344CB8AC3E}">
        <p14:creationId xmlns:p14="http://schemas.microsoft.com/office/powerpoint/2010/main" val="124653605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24"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6DEB7D-8CA9-40BF-AB7C-01C9C0B910BA}"/>
              </a:ext>
            </a:extLst>
          </p:cNvPr>
          <p:cNvSpPr txBox="1"/>
          <p:nvPr/>
        </p:nvSpPr>
        <p:spPr>
          <a:xfrm>
            <a:off x="3775388" y="590696"/>
            <a:ext cx="3422025"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অর্জন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যাচাই</a:t>
            </a:r>
            <a:endPar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endParaRPr>
          </a:p>
        </p:txBody>
      </p:sp>
      <p:sp>
        <p:nvSpPr>
          <p:cNvPr id="28" name="Arrow: Pentagon 27">
            <a:extLst>
              <a:ext uri="{FF2B5EF4-FFF2-40B4-BE49-F238E27FC236}">
                <a16:creationId xmlns:a16="http://schemas.microsoft.com/office/drawing/2014/main" id="{333CC8A4-4194-4892-BD6D-101F80A7666D}"/>
              </a:ext>
            </a:extLst>
          </p:cNvPr>
          <p:cNvSpPr/>
          <p:nvPr/>
        </p:nvSpPr>
        <p:spPr>
          <a:xfrm>
            <a:off x="914400" y="1469826"/>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৬</a:t>
            </a:r>
            <a:endParaRPr lang="en-US" sz="1620" b="1" dirty="0">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id="{1A3976FD-431A-4197-B9D2-5AC38F9252F5}"/>
              </a:ext>
            </a:extLst>
          </p:cNvPr>
          <p:cNvGrpSpPr/>
          <p:nvPr/>
        </p:nvGrpSpPr>
        <p:grpSpPr>
          <a:xfrm>
            <a:off x="1939018" y="1469826"/>
            <a:ext cx="8416562" cy="788670"/>
            <a:chOff x="1939018" y="1469826"/>
            <a:chExt cx="8416562" cy="788670"/>
          </a:xfrm>
        </p:grpSpPr>
        <p:sp>
          <p:nvSpPr>
            <p:cNvPr id="29" name="Freeform: Shape 28">
              <a:extLst>
                <a:ext uri="{FF2B5EF4-FFF2-40B4-BE49-F238E27FC236}">
                  <a16:creationId xmlns:a16="http://schemas.microsoft.com/office/drawing/2014/main" id="{AAE00A11-B489-4A0C-8CF5-20CCBD9E430E}"/>
                </a:ext>
              </a:extLst>
            </p:cNvPr>
            <p:cNvSpPr/>
            <p:nvPr/>
          </p:nvSpPr>
          <p:spPr>
            <a:xfrm>
              <a:off x="1939018" y="1469826"/>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2" name="TextBox 1">
              <a:extLst>
                <a:ext uri="{FF2B5EF4-FFF2-40B4-BE49-F238E27FC236}">
                  <a16:creationId xmlns:a16="http://schemas.microsoft.com/office/drawing/2014/main" id="{30CFAB14-7C69-41DA-9C87-BDAFE0B08A60}"/>
                </a:ext>
              </a:extLst>
            </p:cNvPr>
            <p:cNvSpPr txBox="1"/>
            <p:nvPr/>
          </p:nvSpPr>
          <p:spPr>
            <a:xfrm>
              <a:off x="2349335" y="1573312"/>
              <a:ext cx="8006245" cy="590931"/>
            </a:xfrm>
            <a:prstGeom prst="rect">
              <a:avLst/>
            </a:prstGeom>
            <a:noFill/>
          </p:spPr>
          <p:txBody>
            <a:bodyPr wrap="square" rtlCol="0">
              <a:spAutoFit/>
            </a:bodyPr>
            <a:lstStyle/>
            <a:p>
              <a:r>
                <a:rPr lang="en-US" sz="3240" b="1" dirty="0" err="1">
                  <a:solidFill>
                    <a:schemeClr val="bg2">
                      <a:lumMod val="10000"/>
                    </a:schemeClr>
                  </a:solidFill>
                  <a:latin typeface="NikoshBAN" panose="02000000000000000000" pitchFamily="2" charset="0"/>
                  <a:cs typeface="NikoshBAN" panose="02000000000000000000" pitchFamily="2" charset="0"/>
                </a:rPr>
                <a:t>সাংসদের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কত</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অংশের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ভোটে</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সংবিধান</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সংশোধন</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করা</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যাবে</a:t>
              </a:r>
              <a:r>
                <a:rPr lang="en-US" sz="3240" b="1" dirty="0">
                  <a:solidFill>
                    <a:schemeClr val="bg2">
                      <a:lumMod val="10000"/>
                    </a:schemeClr>
                  </a:solidFill>
                  <a:latin typeface="NikoshBAN" panose="02000000000000000000" pitchFamily="2" charset="0"/>
                  <a:cs typeface="NikoshBAN" panose="02000000000000000000" pitchFamily="2" charset="0"/>
                </a:rPr>
                <a:t>? </a:t>
              </a:r>
            </a:p>
          </p:txBody>
        </p:sp>
      </p:grpSp>
      <p:sp>
        <p:nvSpPr>
          <p:cNvPr id="32" name="Arrow: Pentagon 31">
            <a:extLst>
              <a:ext uri="{FF2B5EF4-FFF2-40B4-BE49-F238E27FC236}">
                <a16:creationId xmlns:a16="http://schemas.microsoft.com/office/drawing/2014/main" id="{5DDE56BF-C3F9-46C3-96D7-08ED2504E74D}"/>
              </a:ext>
            </a:extLst>
          </p:cNvPr>
          <p:cNvSpPr/>
          <p:nvPr/>
        </p:nvSpPr>
        <p:spPr>
          <a:xfrm>
            <a:off x="914400" y="2404856"/>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৭</a:t>
            </a:r>
            <a:endParaRPr lang="en-US" sz="1620" b="1" dirty="0">
              <a:latin typeface="NikoshBAN" panose="02000000000000000000" pitchFamily="2" charset="0"/>
              <a:cs typeface="NikoshBAN" panose="02000000000000000000" pitchFamily="2" charset="0"/>
            </a:endParaRPr>
          </a:p>
        </p:txBody>
      </p:sp>
      <p:sp>
        <p:nvSpPr>
          <p:cNvPr id="35" name="Arrow: Pentagon 34">
            <a:extLst>
              <a:ext uri="{FF2B5EF4-FFF2-40B4-BE49-F238E27FC236}">
                <a16:creationId xmlns:a16="http://schemas.microsoft.com/office/drawing/2014/main" id="{3628C807-5375-46E5-9A00-8CE83FE27ABB}"/>
              </a:ext>
            </a:extLst>
          </p:cNvPr>
          <p:cNvSpPr/>
          <p:nvPr/>
        </p:nvSpPr>
        <p:spPr>
          <a:xfrm>
            <a:off x="914400" y="3339885"/>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৮</a:t>
            </a:r>
            <a:endParaRPr lang="en-US" sz="1620" b="1" dirty="0">
              <a:latin typeface="NikoshBAN" panose="02000000000000000000" pitchFamily="2" charset="0"/>
              <a:cs typeface="NikoshBAN" panose="02000000000000000000" pitchFamily="2" charset="0"/>
            </a:endParaRPr>
          </a:p>
        </p:txBody>
      </p:sp>
      <p:sp>
        <p:nvSpPr>
          <p:cNvPr id="38" name="Arrow: Pentagon 37">
            <a:extLst>
              <a:ext uri="{FF2B5EF4-FFF2-40B4-BE49-F238E27FC236}">
                <a16:creationId xmlns:a16="http://schemas.microsoft.com/office/drawing/2014/main" id="{D0984436-53CD-4B37-9021-6DBAAF545261}"/>
              </a:ext>
            </a:extLst>
          </p:cNvPr>
          <p:cNvSpPr/>
          <p:nvPr/>
        </p:nvSpPr>
        <p:spPr>
          <a:xfrm>
            <a:off x="914400" y="4271661"/>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50" b="1" dirty="0">
                <a:latin typeface="NikoshBAN" panose="02000000000000000000" pitchFamily="2" charset="0"/>
                <a:cs typeface="NikoshBAN" panose="02000000000000000000" pitchFamily="2" charset="0"/>
              </a:rPr>
              <a:t>৯</a:t>
            </a:r>
            <a:endParaRPr lang="en-US" sz="1620" b="1" dirty="0">
              <a:latin typeface="NikoshBAN" panose="02000000000000000000" pitchFamily="2" charset="0"/>
              <a:cs typeface="NikoshBAN" panose="02000000000000000000" pitchFamily="2" charset="0"/>
            </a:endParaRPr>
          </a:p>
        </p:txBody>
      </p:sp>
      <p:sp>
        <p:nvSpPr>
          <p:cNvPr id="41" name="Arrow: Pentagon 40">
            <a:extLst>
              <a:ext uri="{FF2B5EF4-FFF2-40B4-BE49-F238E27FC236}">
                <a16:creationId xmlns:a16="http://schemas.microsoft.com/office/drawing/2014/main" id="{77C139EA-0BB9-42D3-8623-1FE7F730F4FD}"/>
              </a:ext>
            </a:extLst>
          </p:cNvPr>
          <p:cNvSpPr/>
          <p:nvPr/>
        </p:nvSpPr>
        <p:spPr>
          <a:xfrm>
            <a:off x="914400" y="5205519"/>
            <a:ext cx="1236073" cy="788671"/>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NikoshBAN" panose="02000000000000000000" pitchFamily="2" charset="0"/>
                <a:cs typeface="NikoshBAN" panose="02000000000000000000" pitchFamily="2" charset="0"/>
              </a:rPr>
              <a:t>১০</a:t>
            </a:r>
            <a:endParaRPr lang="en-US" sz="1200" b="1" dirty="0">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71FBA140-755C-4118-B3D9-F5BD0B4155E0}"/>
              </a:ext>
            </a:extLst>
          </p:cNvPr>
          <p:cNvGrpSpPr/>
          <p:nvPr/>
        </p:nvGrpSpPr>
        <p:grpSpPr>
          <a:xfrm>
            <a:off x="1939018" y="2404856"/>
            <a:ext cx="8416562" cy="788670"/>
            <a:chOff x="1939018" y="2404856"/>
            <a:chExt cx="8416562" cy="788670"/>
          </a:xfrm>
        </p:grpSpPr>
        <p:sp>
          <p:nvSpPr>
            <p:cNvPr id="31" name="Freeform: Shape 30">
              <a:extLst>
                <a:ext uri="{FF2B5EF4-FFF2-40B4-BE49-F238E27FC236}">
                  <a16:creationId xmlns:a16="http://schemas.microsoft.com/office/drawing/2014/main" id="{485D3F99-F556-4102-8EA9-367A5497BA2A}"/>
                </a:ext>
              </a:extLst>
            </p:cNvPr>
            <p:cNvSpPr/>
            <p:nvPr/>
          </p:nvSpPr>
          <p:spPr>
            <a:xfrm>
              <a:off x="1939018" y="2404856"/>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3" name="TextBox 2">
              <a:extLst>
                <a:ext uri="{FF2B5EF4-FFF2-40B4-BE49-F238E27FC236}">
                  <a16:creationId xmlns:a16="http://schemas.microsoft.com/office/drawing/2014/main" id="{8D3AA846-B0E2-4987-8FCB-D03D3FD32CFC}"/>
                </a:ext>
              </a:extLst>
            </p:cNvPr>
            <p:cNvSpPr txBox="1"/>
            <p:nvPr/>
          </p:nvSpPr>
          <p:spPr>
            <a:xfrm>
              <a:off x="2349335" y="2472746"/>
              <a:ext cx="7594765" cy="590931"/>
            </a:xfrm>
            <a:prstGeom prst="rect">
              <a:avLst/>
            </a:prstGeom>
            <a:noFill/>
          </p:spPr>
          <p:txBody>
            <a:bodyPr wrap="square" rtlCol="0">
              <a:spAutoFit/>
            </a:bodyPr>
            <a:lstStyle/>
            <a:p>
              <a:r>
                <a:rPr lang="bn-IN" altLang="en-US" sz="3240" b="1" dirty="0">
                  <a:solidFill>
                    <a:schemeClr val="bg2">
                      <a:lumMod val="10000"/>
                    </a:schemeClr>
                  </a:solidFill>
                  <a:latin typeface="NikoshBAN" panose="02000000000000000000" pitchFamily="2" charset="0"/>
                  <a:cs typeface="NikoshBAN" panose="02000000000000000000" pitchFamily="2" charset="0"/>
                </a:rPr>
                <a:t>বাংলাদেশের আইনসভা </a:t>
              </a:r>
              <a:r>
                <a:rPr lang="en-US" altLang="en-US" sz="3240" b="1" dirty="0" err="1">
                  <a:solidFill>
                    <a:schemeClr val="bg2">
                      <a:lumMod val="10000"/>
                    </a:schemeClr>
                  </a:solidFill>
                  <a:latin typeface="NikoshBAN" panose="02000000000000000000" pitchFamily="2" charset="0"/>
                  <a:cs typeface="NikoshBAN" panose="02000000000000000000" pitchFamily="2" charset="0"/>
                </a:rPr>
                <a:t>কত</a:t>
              </a:r>
              <a:r>
                <a:rPr lang="bn-IN" altLang="en-US" sz="3240" b="1" dirty="0">
                  <a:solidFill>
                    <a:schemeClr val="bg2">
                      <a:lumMod val="10000"/>
                    </a:schemeClr>
                  </a:solidFill>
                  <a:latin typeface="NikoshBAN" panose="02000000000000000000" pitchFamily="2" charset="0"/>
                  <a:cs typeface="NikoshBAN" panose="02000000000000000000" pitchFamily="2" charset="0"/>
                </a:rPr>
                <a:t> সালে সংবিধান রচনা করেছে</a:t>
              </a:r>
              <a:r>
                <a:rPr lang="en-US" altLang="en-US" sz="3240" b="1" dirty="0">
                  <a:solidFill>
                    <a:schemeClr val="bg2">
                      <a:lumMod val="10000"/>
                    </a:schemeClr>
                  </a:solidFill>
                  <a:latin typeface="NikoshBAN" panose="02000000000000000000" pitchFamily="2" charset="0"/>
                  <a:cs typeface="NikoshBAN" panose="02000000000000000000" pitchFamily="2" charset="0"/>
                </a:rPr>
                <a:t>?</a:t>
              </a:r>
              <a:endParaRPr lang="en-US" sz="3240" b="1" dirty="0">
                <a:solidFill>
                  <a:schemeClr val="bg2">
                    <a:lumMod val="10000"/>
                  </a:schemeClr>
                </a:solidFill>
                <a:latin typeface="NikoshBAN" panose="02000000000000000000" pitchFamily="2" charset="0"/>
                <a:cs typeface="NikoshBAN" panose="02000000000000000000" pitchFamily="2" charset="0"/>
              </a:endParaRPr>
            </a:p>
          </p:txBody>
        </p:sp>
      </p:grpSp>
      <p:grpSp>
        <p:nvGrpSpPr>
          <p:cNvPr id="11" name="Group 10">
            <a:extLst>
              <a:ext uri="{FF2B5EF4-FFF2-40B4-BE49-F238E27FC236}">
                <a16:creationId xmlns:a16="http://schemas.microsoft.com/office/drawing/2014/main" id="{B3856BE2-6A1D-4CCB-80A5-5DB092629671}"/>
              </a:ext>
            </a:extLst>
          </p:cNvPr>
          <p:cNvGrpSpPr/>
          <p:nvPr/>
        </p:nvGrpSpPr>
        <p:grpSpPr>
          <a:xfrm>
            <a:off x="1939018" y="3339885"/>
            <a:ext cx="8416562" cy="788670"/>
            <a:chOff x="1939018" y="3339885"/>
            <a:chExt cx="8416562" cy="788670"/>
          </a:xfrm>
        </p:grpSpPr>
        <p:sp>
          <p:nvSpPr>
            <p:cNvPr id="34" name="Freeform: Shape 33">
              <a:extLst>
                <a:ext uri="{FF2B5EF4-FFF2-40B4-BE49-F238E27FC236}">
                  <a16:creationId xmlns:a16="http://schemas.microsoft.com/office/drawing/2014/main" id="{B21FB0B7-3291-4B1E-BB71-7C16EBB55CBC}"/>
                </a:ext>
              </a:extLst>
            </p:cNvPr>
            <p:cNvSpPr/>
            <p:nvPr/>
          </p:nvSpPr>
          <p:spPr>
            <a:xfrm>
              <a:off x="1939018" y="3339885"/>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4" name="TextBox 3">
              <a:extLst>
                <a:ext uri="{FF2B5EF4-FFF2-40B4-BE49-F238E27FC236}">
                  <a16:creationId xmlns:a16="http://schemas.microsoft.com/office/drawing/2014/main" id="{5F760453-0F7D-42F9-8048-4A353860458C}"/>
                </a:ext>
              </a:extLst>
            </p:cNvPr>
            <p:cNvSpPr txBox="1"/>
            <p:nvPr/>
          </p:nvSpPr>
          <p:spPr>
            <a:xfrm>
              <a:off x="2349336" y="3443371"/>
              <a:ext cx="6154585" cy="590931"/>
            </a:xfrm>
            <a:prstGeom prst="rect">
              <a:avLst/>
            </a:prstGeom>
            <a:noFill/>
          </p:spPr>
          <p:txBody>
            <a:bodyPr wrap="square" rtlCol="0">
              <a:spAutoFit/>
            </a:bodyPr>
            <a:lstStyle/>
            <a:p>
              <a:r>
                <a:rPr lang="en-US" altLang="en-US" sz="3240" b="1" dirty="0" err="1">
                  <a:solidFill>
                    <a:schemeClr val="bg2">
                      <a:lumMod val="10000"/>
                    </a:schemeClr>
                  </a:solidFill>
                  <a:latin typeface="NikoshBAN" panose="02000000000000000000" pitchFamily="2" charset="0"/>
                  <a:cs typeface="NikoshBAN" panose="02000000000000000000" pitchFamily="2" charset="0"/>
                </a:rPr>
                <a:t>বাংলা</a:t>
              </a:r>
              <a:r>
                <a:rPr lang="bn-IN" altLang="en-US" sz="3240" b="1" dirty="0">
                  <a:solidFill>
                    <a:schemeClr val="bg2">
                      <a:lumMod val="10000"/>
                    </a:schemeClr>
                  </a:solidFill>
                  <a:latin typeface="NikoshBAN" panose="02000000000000000000" pitchFamily="2" charset="0"/>
                  <a:cs typeface="NikoshBAN" panose="02000000000000000000" pitchFamily="2" charset="0"/>
                </a:rPr>
                <a:t>দেশের জাতী</a:t>
              </a:r>
              <a:r>
                <a:rPr lang="en-US" altLang="en-US" sz="3240" b="1" dirty="0">
                  <a:solidFill>
                    <a:schemeClr val="bg2">
                      <a:lumMod val="10000"/>
                    </a:schemeClr>
                  </a:solidFill>
                  <a:latin typeface="NikoshBAN" panose="02000000000000000000" pitchFamily="2" charset="0"/>
                  <a:cs typeface="NikoshBAN" panose="02000000000000000000" pitchFamily="2" charset="0"/>
                </a:rPr>
                <a:t>য়</a:t>
              </a:r>
              <a:r>
                <a:rPr lang="bn-IN" altLang="en-US" sz="3240" b="1" dirty="0">
                  <a:solidFill>
                    <a:schemeClr val="bg2">
                      <a:lumMod val="10000"/>
                    </a:schemeClr>
                  </a:solidFill>
                  <a:latin typeface="NikoshBAN" panose="02000000000000000000" pitchFamily="2" charset="0"/>
                  <a:cs typeface="NikoshBAN" panose="02000000000000000000" pitchFamily="2" charset="0"/>
                </a:rPr>
                <a:t> তহবিলের অভিভাবক</a:t>
              </a:r>
              <a:r>
                <a:rPr lang="en-US" altLang="en-US" sz="3240" b="1" dirty="0">
                  <a:solidFill>
                    <a:schemeClr val="bg2">
                      <a:lumMod val="10000"/>
                    </a:schemeClr>
                  </a:solidFill>
                  <a:latin typeface="NikoshBAN" panose="02000000000000000000" pitchFamily="2" charset="0"/>
                  <a:cs typeface="NikoshBAN" panose="02000000000000000000" pitchFamily="2" charset="0"/>
                </a:rPr>
                <a:t> </a:t>
              </a:r>
              <a:r>
                <a:rPr lang="en-US" altLang="en-US" sz="3240" b="1" dirty="0" err="1">
                  <a:solidFill>
                    <a:schemeClr val="bg2">
                      <a:lumMod val="10000"/>
                    </a:schemeClr>
                  </a:solidFill>
                  <a:latin typeface="NikoshBAN" panose="02000000000000000000" pitchFamily="2" charset="0"/>
                  <a:cs typeface="NikoshBAN" panose="02000000000000000000" pitchFamily="2" charset="0"/>
                </a:rPr>
                <a:t>কে</a:t>
              </a:r>
              <a:r>
                <a:rPr lang="en-US" altLang="en-US" sz="3240" b="1" dirty="0">
                  <a:solidFill>
                    <a:schemeClr val="bg2">
                      <a:lumMod val="10000"/>
                    </a:schemeClr>
                  </a:solidFill>
                  <a:latin typeface="NikoshBAN" panose="02000000000000000000" pitchFamily="2" charset="0"/>
                  <a:cs typeface="NikoshBAN" panose="02000000000000000000" pitchFamily="2" charset="0"/>
                </a:rPr>
                <a:t>?</a:t>
              </a:r>
              <a:endParaRPr lang="en-US" sz="3240" b="1" dirty="0">
                <a:solidFill>
                  <a:schemeClr val="bg2">
                    <a:lumMod val="10000"/>
                  </a:schemeClr>
                </a:solidFill>
                <a:latin typeface="NikoshBAN" panose="02000000000000000000" pitchFamily="2" charset="0"/>
                <a:cs typeface="NikoshBAN" panose="02000000000000000000" pitchFamily="2" charset="0"/>
              </a:endParaRPr>
            </a:p>
          </p:txBody>
        </p:sp>
      </p:grpSp>
      <p:grpSp>
        <p:nvGrpSpPr>
          <p:cNvPr id="12" name="Group 11">
            <a:extLst>
              <a:ext uri="{FF2B5EF4-FFF2-40B4-BE49-F238E27FC236}">
                <a16:creationId xmlns:a16="http://schemas.microsoft.com/office/drawing/2014/main" id="{1402C127-DC46-40BD-9D1B-FD02DB6346A5}"/>
              </a:ext>
            </a:extLst>
          </p:cNvPr>
          <p:cNvGrpSpPr/>
          <p:nvPr/>
        </p:nvGrpSpPr>
        <p:grpSpPr>
          <a:xfrm>
            <a:off x="1939018" y="4271660"/>
            <a:ext cx="8416562" cy="788670"/>
            <a:chOff x="1939018" y="4271660"/>
            <a:chExt cx="8416562" cy="788670"/>
          </a:xfrm>
        </p:grpSpPr>
        <p:sp>
          <p:nvSpPr>
            <p:cNvPr id="37" name="Freeform: Shape 36">
              <a:extLst>
                <a:ext uri="{FF2B5EF4-FFF2-40B4-BE49-F238E27FC236}">
                  <a16:creationId xmlns:a16="http://schemas.microsoft.com/office/drawing/2014/main" id="{4B8B0FF0-84A8-4AC2-ADD4-191F930F43EC}"/>
                </a:ext>
              </a:extLst>
            </p:cNvPr>
            <p:cNvSpPr/>
            <p:nvPr/>
          </p:nvSpPr>
          <p:spPr>
            <a:xfrm>
              <a:off x="1939018" y="4271660"/>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5" name="TextBox 4">
              <a:extLst>
                <a:ext uri="{FF2B5EF4-FFF2-40B4-BE49-F238E27FC236}">
                  <a16:creationId xmlns:a16="http://schemas.microsoft.com/office/drawing/2014/main" id="{EBCBFC18-4E3E-45E6-9FB3-1659EFA22672}"/>
                </a:ext>
              </a:extLst>
            </p:cNvPr>
            <p:cNvSpPr txBox="1"/>
            <p:nvPr/>
          </p:nvSpPr>
          <p:spPr>
            <a:xfrm>
              <a:off x="2349335" y="4375146"/>
              <a:ext cx="4497325" cy="590931"/>
            </a:xfrm>
            <a:prstGeom prst="rect">
              <a:avLst/>
            </a:prstGeom>
            <a:noFill/>
          </p:spPr>
          <p:txBody>
            <a:bodyPr wrap="square" rtlCol="0">
              <a:spAutoFit/>
            </a:bodyPr>
            <a:lstStyle/>
            <a:p>
              <a:r>
                <a:rPr lang="as-IN" sz="3240" b="1" dirty="0">
                  <a:solidFill>
                    <a:schemeClr val="bg2">
                      <a:lumMod val="10000"/>
                    </a:schemeClr>
                  </a:solidFill>
                  <a:latin typeface="NikoshBAN" panose="02000000000000000000" pitchFamily="2" charset="0"/>
                  <a:cs typeface="NikoshBAN" panose="02000000000000000000" pitchFamily="2" charset="0"/>
                </a:rPr>
                <a:t>আইনসভা </a:t>
              </a:r>
              <a:r>
                <a:rPr lang="en-US" sz="3240" b="1" dirty="0" err="1">
                  <a:solidFill>
                    <a:schemeClr val="bg2">
                      <a:lumMod val="10000"/>
                    </a:schemeClr>
                  </a:solidFill>
                  <a:latin typeface="NikoshBAN" panose="02000000000000000000" pitchFamily="2" charset="0"/>
                  <a:cs typeface="NikoshBAN" panose="02000000000000000000" pitchFamily="2" charset="0"/>
                </a:rPr>
                <a:t>কে</a:t>
              </a:r>
              <a:r>
                <a:rPr lang="en-US" sz="3240" b="1" dirty="0">
                  <a:solidFill>
                    <a:schemeClr val="bg2">
                      <a:lumMod val="10000"/>
                    </a:schemeClr>
                  </a:solidFill>
                  <a:latin typeface="NikoshBAN" panose="02000000000000000000" pitchFamily="2" charset="0"/>
                  <a:cs typeface="NikoshBAN" panose="02000000000000000000" pitchFamily="2" charset="0"/>
                </a:rPr>
                <a:t> </a:t>
              </a:r>
              <a:r>
                <a:rPr lang="as-IN" sz="3240" b="1" dirty="0">
                  <a:solidFill>
                    <a:schemeClr val="bg2">
                      <a:lumMod val="10000"/>
                    </a:schemeClr>
                  </a:solidFill>
                  <a:latin typeface="NikoshBAN" panose="02000000000000000000" pitchFamily="2" charset="0"/>
                  <a:cs typeface="NikoshBAN" panose="02000000000000000000" pitchFamily="2" charset="0"/>
                </a:rPr>
                <a:t>ভেঙে দিতে পারে</a:t>
              </a:r>
              <a:r>
                <a:rPr lang="en-US" sz="3240" b="1" dirty="0">
                  <a:solidFill>
                    <a:schemeClr val="bg2">
                      <a:lumMod val="10000"/>
                    </a:schemeClr>
                  </a:solidFill>
                  <a:latin typeface="NikoshBAN" panose="02000000000000000000" pitchFamily="2" charset="0"/>
                  <a:cs typeface="NikoshBAN" panose="02000000000000000000" pitchFamily="2" charset="0"/>
                </a:rPr>
                <a:t>?</a:t>
              </a:r>
            </a:p>
          </p:txBody>
        </p:sp>
      </p:grpSp>
      <p:grpSp>
        <p:nvGrpSpPr>
          <p:cNvPr id="13" name="Group 12">
            <a:extLst>
              <a:ext uri="{FF2B5EF4-FFF2-40B4-BE49-F238E27FC236}">
                <a16:creationId xmlns:a16="http://schemas.microsoft.com/office/drawing/2014/main" id="{36F890D7-C781-4004-818A-C705BD96659C}"/>
              </a:ext>
            </a:extLst>
          </p:cNvPr>
          <p:cNvGrpSpPr/>
          <p:nvPr/>
        </p:nvGrpSpPr>
        <p:grpSpPr>
          <a:xfrm>
            <a:off x="1939018" y="5205519"/>
            <a:ext cx="8416562" cy="788670"/>
            <a:chOff x="1939018" y="5205519"/>
            <a:chExt cx="8416562" cy="788670"/>
          </a:xfrm>
        </p:grpSpPr>
        <p:sp>
          <p:nvSpPr>
            <p:cNvPr id="40" name="Freeform: Shape 39">
              <a:extLst>
                <a:ext uri="{FF2B5EF4-FFF2-40B4-BE49-F238E27FC236}">
                  <a16:creationId xmlns:a16="http://schemas.microsoft.com/office/drawing/2014/main" id="{6DAF4B34-0FA5-444F-BD15-CEB9C32EDDF7}"/>
                </a:ext>
              </a:extLst>
            </p:cNvPr>
            <p:cNvSpPr/>
            <p:nvPr/>
          </p:nvSpPr>
          <p:spPr>
            <a:xfrm>
              <a:off x="1939018" y="5205519"/>
              <a:ext cx="8416562" cy="788670"/>
            </a:xfrm>
            <a:custGeom>
              <a:avLst/>
              <a:gdLst>
                <a:gd name="connsiteX0" fmla="*/ 1 w 9351736"/>
                <a:gd name="connsiteY0" fmla="*/ 0 h 876300"/>
                <a:gd name="connsiteX1" fmla="*/ 9351736 w 9351736"/>
                <a:gd name="connsiteY1" fmla="*/ 0 h 876300"/>
                <a:gd name="connsiteX2" fmla="*/ 9351736 w 9351736"/>
                <a:gd name="connsiteY2" fmla="*/ 876300 h 876300"/>
                <a:gd name="connsiteX3" fmla="*/ 0 w 9351736"/>
                <a:gd name="connsiteY3" fmla="*/ 876300 h 876300"/>
                <a:gd name="connsiteX4" fmla="*/ 438150 w 9351736"/>
                <a:gd name="connsiteY4" fmla="*/ 438150 h 876300"/>
                <a:gd name="connsiteX5" fmla="*/ 1 w 9351736"/>
                <a:gd name="connsiteY5"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736" h="876300">
                  <a:moveTo>
                    <a:pt x="1" y="0"/>
                  </a:moveTo>
                  <a:lnTo>
                    <a:pt x="9351736" y="0"/>
                  </a:lnTo>
                  <a:lnTo>
                    <a:pt x="9351736" y="876300"/>
                  </a:lnTo>
                  <a:lnTo>
                    <a:pt x="0" y="876300"/>
                  </a:lnTo>
                  <a:lnTo>
                    <a:pt x="438150" y="438150"/>
                  </a:lnTo>
                  <a:lnTo>
                    <a:pt x="1" y="0"/>
                  </a:lnTo>
                  <a:close/>
                </a:path>
              </a:pathLst>
            </a:cu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20"/>
            </a:p>
          </p:txBody>
        </p:sp>
        <p:sp>
          <p:nvSpPr>
            <p:cNvPr id="6" name="TextBox 5">
              <a:extLst>
                <a:ext uri="{FF2B5EF4-FFF2-40B4-BE49-F238E27FC236}">
                  <a16:creationId xmlns:a16="http://schemas.microsoft.com/office/drawing/2014/main" id="{D0A492DD-C830-4E4E-A4F7-26B9DAE2EDA3}"/>
                </a:ext>
              </a:extLst>
            </p:cNvPr>
            <p:cNvSpPr txBox="1"/>
            <p:nvPr/>
          </p:nvSpPr>
          <p:spPr>
            <a:xfrm>
              <a:off x="2349335" y="5309005"/>
              <a:ext cx="6291745" cy="590931"/>
            </a:xfrm>
            <a:prstGeom prst="rect">
              <a:avLst/>
            </a:prstGeom>
            <a:noFill/>
          </p:spPr>
          <p:txBody>
            <a:bodyPr wrap="square" rtlCol="0">
              <a:spAutoFit/>
            </a:bodyPr>
            <a:lstStyle/>
            <a:p>
              <a:r>
                <a:rPr lang="as-IN" sz="3240" b="1" dirty="0">
                  <a:solidFill>
                    <a:schemeClr val="bg2">
                      <a:lumMod val="10000"/>
                    </a:schemeClr>
                  </a:solidFill>
                  <a:latin typeface="NikoshBAN" panose="02000000000000000000" pitchFamily="2" charset="0"/>
                  <a:cs typeface="NikoshBAN" panose="02000000000000000000" pitchFamily="2" charset="0"/>
                </a:rPr>
                <a:t>নাগরিক অধিকার রক্ষার অন্যতম রক্ষাকবচ</a:t>
              </a:r>
              <a:r>
                <a:rPr lang="en-US" sz="3240" b="1" dirty="0">
                  <a:solidFill>
                    <a:schemeClr val="bg2">
                      <a:lumMod val="10000"/>
                    </a:schemeClr>
                  </a:solidFill>
                  <a:latin typeface="NikoshBAN" panose="02000000000000000000" pitchFamily="2" charset="0"/>
                  <a:cs typeface="NikoshBAN" panose="02000000000000000000" pitchFamily="2" charset="0"/>
                </a:rPr>
                <a:t> </a:t>
              </a:r>
              <a:r>
                <a:rPr lang="en-US" sz="3240" b="1" dirty="0" err="1">
                  <a:solidFill>
                    <a:schemeClr val="bg2">
                      <a:lumMod val="10000"/>
                    </a:schemeClr>
                  </a:solidFill>
                  <a:latin typeface="NikoshBAN" panose="02000000000000000000" pitchFamily="2" charset="0"/>
                  <a:cs typeface="NikoshBAN" panose="02000000000000000000" pitchFamily="2" charset="0"/>
                </a:rPr>
                <a:t>কে</a:t>
              </a:r>
              <a:r>
                <a:rPr lang="en-US" sz="3240" b="1" dirty="0">
                  <a:solidFill>
                    <a:schemeClr val="bg2">
                      <a:lumMod val="10000"/>
                    </a:schemeClr>
                  </a:solidFill>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23325643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0-#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0-#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5" grpId="0" animBg="1"/>
      <p:bldP spid="38" grpId="0" animBg="1"/>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0E466-AF74-421C-BE84-D0B28CAA19EE}"/>
              </a:ext>
            </a:extLst>
          </p:cNvPr>
          <p:cNvSpPr txBox="1"/>
          <p:nvPr/>
        </p:nvSpPr>
        <p:spPr>
          <a:xfrm>
            <a:off x="3895403" y="3577893"/>
            <a:ext cx="3422025"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বাড়ির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endPar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12FBEB7-B964-4B4D-9E28-D43871FC0728}"/>
              </a:ext>
            </a:extLst>
          </p:cNvPr>
          <p:cNvSpPr txBox="1"/>
          <p:nvPr/>
        </p:nvSpPr>
        <p:spPr>
          <a:xfrm>
            <a:off x="531495" y="4287908"/>
            <a:ext cx="10149840" cy="1754326"/>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সংবিধান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স্বাধীন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রাষ্ট্রের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চালিকা</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শক্তি</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যুক্তিটির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পক্ষে</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তোমার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মতামত</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তুলে</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ধরো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pic>
        <p:nvPicPr>
          <p:cNvPr id="14338" name="Picture 2" descr="Download Home Png Pic HQ PNG Image | FreePNGImg">
            <a:extLst>
              <a:ext uri="{FF2B5EF4-FFF2-40B4-BE49-F238E27FC236}">
                <a16:creationId xmlns:a16="http://schemas.microsoft.com/office/drawing/2014/main" id="{B32BDB9D-9718-41CC-A2BE-ECD1BFF0C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709107"/>
            <a:ext cx="3154680" cy="31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8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আদালতের রায় পেয়েও মিলছে না ক্ষতিপূরণ">
            <a:extLst>
              <a:ext uri="{FF2B5EF4-FFF2-40B4-BE49-F238E27FC236}">
                <a16:creationId xmlns:a16="http://schemas.microsoft.com/office/drawing/2014/main" id="{2D4E9F23-3A91-4872-9CF5-51CCF457FC0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11500"/>
                    </a14:imgEffect>
                    <a14:imgEffect>
                      <a14:saturation sat="317000"/>
                    </a14:imgEffect>
                  </a14:imgLayer>
                </a14:imgProps>
              </a:ext>
              <a:ext uri="{28A0092B-C50C-407E-A947-70E740481C1C}">
                <a14:useLocalDpi xmlns:a14="http://schemas.microsoft.com/office/drawing/2010/main" val="0"/>
              </a:ext>
            </a:extLst>
          </a:blip>
          <a:srcRect/>
          <a:stretch>
            <a:fillRect/>
          </a:stretch>
        </p:blipFill>
        <p:spPr bwMode="auto">
          <a:xfrm>
            <a:off x="278969" y="309965"/>
            <a:ext cx="10414862" cy="6230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E7AD03-2EA4-4EE0-ABD1-C7064FC1A476}"/>
              </a:ext>
            </a:extLst>
          </p:cNvPr>
          <p:cNvSpPr txBox="1"/>
          <p:nvPr/>
        </p:nvSpPr>
        <p:spPr>
          <a:xfrm>
            <a:off x="2262753" y="1864622"/>
            <a:ext cx="6447294" cy="315471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199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ধন্যবাদ</a:t>
            </a:r>
            <a:endParaRPr lang="en-US" sz="199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62AC52D6-8260-4B55-A350-62FB1EC5FDAC}"/>
              </a:ext>
            </a:extLst>
          </p:cNvPr>
          <p:cNvSpPr txBox="1"/>
          <p:nvPr/>
        </p:nvSpPr>
        <p:spPr>
          <a:xfrm>
            <a:off x="4293029" y="4017526"/>
            <a:ext cx="4122549" cy="1569660"/>
          </a:xfrm>
          <a:prstGeom prst="rect">
            <a:avLst/>
          </a:prstGeom>
          <a:noFill/>
        </p:spPr>
        <p:txBody>
          <a:bodyPr wrap="square">
            <a:spAutoFit/>
          </a:bodyPr>
          <a:lstStyle/>
          <a:p>
            <a:pPr algn="r"/>
            <a:r>
              <a:rPr lang="en-US" sz="96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সকলকে</a:t>
            </a:r>
            <a:r>
              <a:rPr lang="en-US" sz="96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endParaRPr lang="en-US" dirty="0"/>
          </a:p>
        </p:txBody>
      </p:sp>
    </p:spTree>
    <p:extLst>
      <p:ext uri="{BB962C8B-B14F-4D97-AF65-F5344CB8AC3E}">
        <p14:creationId xmlns:p14="http://schemas.microsoft.com/office/powerpoint/2010/main" val="37812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9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দুনিয়ার অদ্ভূত কিছু আইন">
            <a:extLst>
              <a:ext uri="{FF2B5EF4-FFF2-40B4-BE49-F238E27FC236}">
                <a16:creationId xmlns:a16="http://schemas.microsoft.com/office/drawing/2014/main" id="{DEAEF40F-338B-49E4-B72D-5501C5EAE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39" y="1579616"/>
            <a:ext cx="4822031" cy="3373254"/>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ধর্ষণের শাস্তি মৃত্যুদণ্ড সংশোধিত আইন মন্ত্রিসভায় উঠছে আজ">
            <a:extLst>
              <a:ext uri="{FF2B5EF4-FFF2-40B4-BE49-F238E27FC236}">
                <a16:creationId xmlns:a16="http://schemas.microsoft.com/office/drawing/2014/main" id="{C59F404C-46A2-49B3-8A8D-8E51EF521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730" y="1588360"/>
            <a:ext cx="4822031" cy="3363616"/>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DC7708-27A1-4309-BD64-4FA61A26C35E}"/>
              </a:ext>
            </a:extLst>
          </p:cNvPr>
          <p:cNvSpPr txBox="1"/>
          <p:nvPr/>
        </p:nvSpPr>
        <p:spPr>
          <a:xfrm>
            <a:off x="1217295" y="685800"/>
            <a:ext cx="8538210"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ছবিতে</a:t>
            </a:r>
            <a:r>
              <a:rPr lang="en-US" sz="5400" b="1" dirty="0">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আমরা</a:t>
            </a:r>
            <a:r>
              <a:rPr lang="en-US" sz="5400" b="1" dirty="0">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কি</a:t>
            </a:r>
            <a:r>
              <a:rPr lang="en-US" sz="5400" b="1" dirty="0">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দেখতে</a:t>
            </a:r>
            <a:r>
              <a:rPr lang="en-US" sz="5400" b="1" dirty="0">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পাচ্ছি</a:t>
            </a:r>
            <a:r>
              <a:rPr lang="en-US" sz="5400" b="1" dirty="0">
                <a:solidFill>
                  <a:schemeClr val="tx1">
                    <a:lumMod val="95000"/>
                    <a:lumOff val="5000"/>
                  </a:schemeClr>
                </a:solidFill>
                <a:effectLst>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1237047B-F1AB-44C4-9F76-55AA82833378}"/>
              </a:ext>
            </a:extLst>
          </p:cNvPr>
          <p:cNvSpPr txBox="1"/>
          <p:nvPr/>
        </p:nvSpPr>
        <p:spPr>
          <a:xfrm>
            <a:off x="630280" y="5033126"/>
            <a:ext cx="4547129" cy="590931"/>
          </a:xfrm>
          <a:prstGeom prst="rect">
            <a:avLst/>
          </a:prstGeom>
          <a:noFill/>
        </p:spPr>
        <p:txBody>
          <a:bodyPr wrap="square" rtlCol="0">
            <a:spAutoFit/>
          </a:bodyPr>
          <a:lstStyle/>
          <a:p>
            <a:pPr algn="ctr"/>
            <a:r>
              <a:rPr lang="en-US" sz="3240" b="1" dirty="0" err="1">
                <a:latin typeface="NikoshBAN" panose="02000000000000000000" pitchFamily="2" charset="0"/>
                <a:cs typeface="NikoshBAN" panose="02000000000000000000" pitchFamily="2" charset="0"/>
              </a:rPr>
              <a:t>আইন</a:t>
            </a:r>
            <a:r>
              <a:rPr lang="en-US" sz="3240" b="1" dirty="0">
                <a:latin typeface="NikoshBAN" panose="02000000000000000000" pitchFamily="2" charset="0"/>
                <a:cs typeface="NikoshBAN" panose="02000000000000000000" pitchFamily="2" charset="0"/>
              </a:rPr>
              <a:t> </a:t>
            </a:r>
            <a:r>
              <a:rPr lang="en-US" sz="3240" b="1" dirty="0" err="1">
                <a:latin typeface="NikoshBAN" panose="02000000000000000000" pitchFamily="2" charset="0"/>
                <a:cs typeface="NikoshBAN" panose="02000000000000000000" pitchFamily="2" charset="0"/>
              </a:rPr>
              <a:t>অন্ধ</a:t>
            </a:r>
            <a:endParaRPr lang="en-US" sz="324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B2EBC78E-B055-4464-89A0-F48695A41D84}"/>
              </a:ext>
            </a:extLst>
          </p:cNvPr>
          <p:cNvSpPr txBox="1"/>
          <p:nvPr/>
        </p:nvSpPr>
        <p:spPr>
          <a:xfrm>
            <a:off x="5805181" y="5033126"/>
            <a:ext cx="4547129" cy="590931"/>
          </a:xfrm>
          <a:prstGeom prst="rect">
            <a:avLst/>
          </a:prstGeom>
          <a:noFill/>
        </p:spPr>
        <p:txBody>
          <a:bodyPr wrap="square" rtlCol="0">
            <a:spAutoFit/>
          </a:bodyPr>
          <a:lstStyle/>
          <a:p>
            <a:pPr algn="ctr"/>
            <a:r>
              <a:rPr lang="en-US" sz="3240" b="1" dirty="0" err="1">
                <a:latin typeface="NikoshBAN" panose="02000000000000000000" pitchFamily="2" charset="0"/>
                <a:cs typeface="NikoshBAN" panose="02000000000000000000" pitchFamily="2" charset="0"/>
              </a:rPr>
              <a:t>বিচার</a:t>
            </a:r>
            <a:r>
              <a:rPr lang="en-US" sz="3240" b="1" dirty="0">
                <a:latin typeface="NikoshBAN" panose="02000000000000000000" pitchFamily="2" charset="0"/>
                <a:cs typeface="NikoshBAN" panose="02000000000000000000" pitchFamily="2" charset="0"/>
              </a:rPr>
              <a:t> </a:t>
            </a:r>
            <a:r>
              <a:rPr lang="en-US" sz="3240" b="1" dirty="0" err="1">
                <a:latin typeface="NikoshBAN" panose="02000000000000000000" pitchFamily="2" charset="0"/>
                <a:cs typeface="NikoshBAN" panose="02000000000000000000" pitchFamily="2" charset="0"/>
              </a:rPr>
              <a:t>সবার</a:t>
            </a:r>
            <a:r>
              <a:rPr lang="en-US" sz="3240" b="1" dirty="0">
                <a:latin typeface="NikoshBAN" panose="02000000000000000000" pitchFamily="2" charset="0"/>
                <a:cs typeface="NikoshBAN" panose="02000000000000000000" pitchFamily="2" charset="0"/>
              </a:rPr>
              <a:t> </a:t>
            </a:r>
            <a:r>
              <a:rPr lang="en-US" sz="3240" b="1" dirty="0" err="1">
                <a:latin typeface="NikoshBAN" panose="02000000000000000000" pitchFamily="2" charset="0"/>
                <a:cs typeface="NikoshBAN" panose="02000000000000000000" pitchFamily="2" charset="0"/>
              </a:rPr>
              <a:t>জন্য</a:t>
            </a:r>
            <a:r>
              <a:rPr lang="en-US" sz="3240" b="1" dirty="0">
                <a:latin typeface="NikoshBAN" panose="02000000000000000000" pitchFamily="2" charset="0"/>
                <a:cs typeface="NikoshBAN" panose="02000000000000000000" pitchFamily="2" charset="0"/>
              </a:rPr>
              <a:t> </a:t>
            </a:r>
            <a:r>
              <a:rPr lang="en-US" sz="3240" b="1" dirty="0" err="1">
                <a:latin typeface="NikoshBAN" panose="02000000000000000000" pitchFamily="2" charset="0"/>
                <a:cs typeface="NikoshBAN" panose="02000000000000000000" pitchFamily="2" charset="0"/>
              </a:rPr>
              <a:t>সমান</a:t>
            </a:r>
            <a:r>
              <a:rPr lang="en-US" sz="324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20959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আজব কিছু হাস্যকর আইন || অন্যান্য সময় || Somoynews.tv">
            <a:extLst>
              <a:ext uri="{FF2B5EF4-FFF2-40B4-BE49-F238E27FC236}">
                <a16:creationId xmlns:a16="http://schemas.microsoft.com/office/drawing/2014/main" id="{AB67D4D2-99B6-4CD2-B4A7-465FF9828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77" y="2828141"/>
            <a:ext cx="4797803" cy="3176112"/>
          </a:xfrm>
          <a:prstGeom prst="rect">
            <a:avLst/>
          </a:prstGeom>
          <a:ln w="25400" cap="sq">
            <a:solidFill>
              <a:srgbClr val="00FF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দ্বিতীয় ধাপে গ্যাসের মূল্য বৃদ্ধির ওপর হাইকোর্টের স্থগিতাদেশ – শেয়ার বিজ">
            <a:extLst>
              <a:ext uri="{FF2B5EF4-FFF2-40B4-BE49-F238E27FC236}">
                <a16:creationId xmlns:a16="http://schemas.microsoft.com/office/drawing/2014/main" id="{5F1EA150-6D13-44EC-8359-A74482825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119" y="2828141"/>
            <a:ext cx="4797803" cy="3176112"/>
          </a:xfrm>
          <a:prstGeom prst="rect">
            <a:avLst/>
          </a:prstGeom>
          <a:ln w="25400" cap="sq">
            <a:solidFill>
              <a:srgbClr val="00FF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DA5EAB-5487-439C-94E8-69ACF2D15FB7}"/>
              </a:ext>
            </a:extLst>
          </p:cNvPr>
          <p:cNvSpPr txBox="1"/>
          <p:nvPr/>
        </p:nvSpPr>
        <p:spPr>
          <a:xfrm>
            <a:off x="2212896" y="853747"/>
            <a:ext cx="6275070" cy="1938992"/>
          </a:xfrm>
          <a:prstGeom prst="rect">
            <a:avLst/>
          </a:prstGeom>
          <a:noFill/>
        </p:spPr>
        <p:txBody>
          <a:bodyPr wrap="square" rtlCol="0">
            <a:spAutoFit/>
          </a:bodyPr>
          <a:lstStyle/>
          <a:p>
            <a:pPr algn="ct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বাংলাদেশের</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সংবিধান</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অঙ্গ</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203466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9D84CF-89F1-46D6-BE7D-AF20623AED1B}"/>
              </a:ext>
            </a:extLst>
          </p:cNvPr>
          <p:cNvSpPr/>
          <p:nvPr/>
        </p:nvSpPr>
        <p:spPr>
          <a:xfrm>
            <a:off x="278745" y="621645"/>
            <a:ext cx="10446283" cy="5614711"/>
          </a:xfrm>
          <a:prstGeom prst="rect">
            <a:avLst/>
          </a:prstGeom>
          <a:blipFill dpi="0" rotWithShape="1">
            <a:blip r:embed="rId3">
              <a:alphaModFix amt="12000"/>
              <a:extLst>
                <a:ext uri="{BEBA8EAE-BF5A-486C-A8C5-ECC9F3942E4B}">
                  <a14:imgProps xmlns:a14="http://schemas.microsoft.com/office/drawing/2010/main">
                    <a14:imgLayer r:embed="rId4">
                      <a14:imgEffect>
                        <a14:sharpenSoften amount="-8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 name="TextBox 2">
            <a:extLst>
              <a:ext uri="{FF2B5EF4-FFF2-40B4-BE49-F238E27FC236}">
                <a16:creationId xmlns:a16="http://schemas.microsoft.com/office/drawing/2014/main" id="{BFEF9E4C-9EDB-4AB0-8358-848C9758BD56}"/>
              </a:ext>
            </a:extLst>
          </p:cNvPr>
          <p:cNvSpPr txBox="1"/>
          <p:nvPr/>
        </p:nvSpPr>
        <p:spPr>
          <a:xfrm>
            <a:off x="4402393" y="1791441"/>
            <a:ext cx="2168014" cy="757130"/>
          </a:xfrm>
          <a:prstGeom prst="rect">
            <a:avLst/>
          </a:prstGeom>
          <a:noFill/>
        </p:spPr>
        <p:txBody>
          <a:bodyPr wrap="square" rtlCol="0">
            <a:spAutoFit/>
          </a:bodyPr>
          <a:lstStyle/>
          <a:p>
            <a:pPr algn="ctr"/>
            <a:r>
              <a:rPr lang="en-US" sz="4320" b="1" dirty="0" err="1">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r>
              <a:rPr lang="en-US" sz="432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grpSp>
        <p:nvGrpSpPr>
          <p:cNvPr id="15" name="Group 14">
            <a:extLst>
              <a:ext uri="{FF2B5EF4-FFF2-40B4-BE49-F238E27FC236}">
                <a16:creationId xmlns:a16="http://schemas.microsoft.com/office/drawing/2014/main" id="{20CE04A4-EC86-4D51-AC92-6C3932B034FE}"/>
              </a:ext>
            </a:extLst>
          </p:cNvPr>
          <p:cNvGrpSpPr/>
          <p:nvPr/>
        </p:nvGrpSpPr>
        <p:grpSpPr>
          <a:xfrm>
            <a:off x="604418" y="2847298"/>
            <a:ext cx="9373406" cy="590931"/>
            <a:chOff x="888552" y="1966934"/>
            <a:chExt cx="10414896" cy="656590"/>
          </a:xfrm>
        </p:grpSpPr>
        <p:sp>
          <p:nvSpPr>
            <p:cNvPr id="2" name="TextBox 1">
              <a:extLst>
                <a:ext uri="{FF2B5EF4-FFF2-40B4-BE49-F238E27FC236}">
                  <a16:creationId xmlns:a16="http://schemas.microsoft.com/office/drawing/2014/main" id="{0F0238D5-6B62-4A0E-947D-E767C8FA37AC}"/>
                </a:ext>
              </a:extLst>
            </p:cNvPr>
            <p:cNvSpPr txBox="1"/>
            <p:nvPr/>
          </p:nvSpPr>
          <p:spPr>
            <a:xfrm>
              <a:off x="1645712" y="1966934"/>
              <a:ext cx="5220929" cy="656590"/>
            </a:xfrm>
            <a:prstGeom prst="rect">
              <a:avLst/>
            </a:prstGeom>
            <a:noFill/>
          </p:spPr>
          <p:txBody>
            <a:bodyPr wrap="square" rtlCol="0">
              <a:spAutoFit/>
            </a:bodyPr>
            <a:lstStyle/>
            <a:p>
              <a:r>
                <a:rPr lang="en-US" sz="3240" b="1" dirty="0" err="1">
                  <a:solidFill>
                    <a:schemeClr val="tx1">
                      <a:lumMod val="95000"/>
                      <a:lumOff val="5000"/>
                    </a:schemeClr>
                  </a:solidFill>
                  <a:latin typeface="NikoshBAN" panose="02000000000000000000" pitchFamily="2" charset="0"/>
                  <a:cs typeface="NikoshBAN" panose="02000000000000000000" pitchFamily="2" charset="0"/>
                </a:rPr>
                <a:t>সংবিধান</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কাকে</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বলে</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বলতে</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পারবে</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p>
          </p:txBody>
        </p:sp>
        <p:sp>
          <p:nvSpPr>
            <p:cNvPr id="7" name="Rectangle: Rounded Corners 6">
              <a:extLst>
                <a:ext uri="{FF2B5EF4-FFF2-40B4-BE49-F238E27FC236}">
                  <a16:creationId xmlns:a16="http://schemas.microsoft.com/office/drawing/2014/main" id="{CDD42883-49F2-49F9-96C2-83CDA08C52CF}"/>
                </a:ext>
              </a:extLst>
            </p:cNvPr>
            <p:cNvSpPr/>
            <p:nvPr/>
          </p:nvSpPr>
          <p:spPr>
            <a:xfrm>
              <a:off x="888552" y="1966936"/>
              <a:ext cx="10414896" cy="646332"/>
            </a:xfrm>
            <a:prstGeom prst="roundRect">
              <a:avLst>
                <a:gd name="adj" fmla="val 50000"/>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solidFill>
                  <a:schemeClr val="tx1">
                    <a:lumMod val="95000"/>
                    <a:lumOff val="5000"/>
                  </a:schemeClr>
                </a:solidFill>
              </a:endParaRPr>
            </a:p>
          </p:txBody>
        </p:sp>
        <p:sp>
          <p:nvSpPr>
            <p:cNvPr id="8" name="Oval 7">
              <a:extLst>
                <a:ext uri="{FF2B5EF4-FFF2-40B4-BE49-F238E27FC236}">
                  <a16:creationId xmlns:a16="http://schemas.microsoft.com/office/drawing/2014/main" id="{986817B6-1FE1-4785-9201-EB9AC07E3510}"/>
                </a:ext>
              </a:extLst>
            </p:cNvPr>
            <p:cNvSpPr/>
            <p:nvPr/>
          </p:nvSpPr>
          <p:spPr>
            <a:xfrm>
              <a:off x="1062386" y="1998438"/>
              <a:ext cx="583326" cy="583326"/>
            </a:xfrm>
            <a:prstGeom prst="ellipse">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40" b="1" dirty="0">
                  <a:solidFill>
                    <a:schemeClr val="tx1">
                      <a:lumMod val="95000"/>
                      <a:lumOff val="5000"/>
                    </a:schemeClr>
                  </a:solidFill>
                  <a:latin typeface="NikoshBAN" panose="02000000000000000000" pitchFamily="2" charset="0"/>
                  <a:cs typeface="NikoshBAN" panose="02000000000000000000" pitchFamily="2" charset="0"/>
                </a:rPr>
                <a:t>১</a:t>
              </a:r>
              <a:endParaRPr lang="en-US" sz="1620" b="1" dirty="0">
                <a:solidFill>
                  <a:schemeClr val="tx1">
                    <a:lumMod val="95000"/>
                    <a:lumOff val="5000"/>
                  </a:schemeClr>
                </a:solidFill>
                <a:latin typeface="NikoshBAN" panose="02000000000000000000" pitchFamily="2" charset="0"/>
                <a:cs typeface="NikoshBAN" panose="02000000000000000000" pitchFamily="2" charset="0"/>
              </a:endParaRPr>
            </a:p>
          </p:txBody>
        </p:sp>
      </p:grpSp>
      <p:grpSp>
        <p:nvGrpSpPr>
          <p:cNvPr id="14" name="Group 13">
            <a:extLst>
              <a:ext uri="{FF2B5EF4-FFF2-40B4-BE49-F238E27FC236}">
                <a16:creationId xmlns:a16="http://schemas.microsoft.com/office/drawing/2014/main" id="{2B9C6152-3F71-44AF-8736-6852D1D090D9}"/>
              </a:ext>
            </a:extLst>
          </p:cNvPr>
          <p:cNvGrpSpPr/>
          <p:nvPr/>
        </p:nvGrpSpPr>
        <p:grpSpPr>
          <a:xfrm>
            <a:off x="604418" y="3689704"/>
            <a:ext cx="9373406" cy="590931"/>
            <a:chOff x="888552" y="2737715"/>
            <a:chExt cx="10414896" cy="656590"/>
          </a:xfrm>
        </p:grpSpPr>
        <p:sp>
          <p:nvSpPr>
            <p:cNvPr id="9" name="Rectangle: Rounded Corners 8">
              <a:extLst>
                <a:ext uri="{FF2B5EF4-FFF2-40B4-BE49-F238E27FC236}">
                  <a16:creationId xmlns:a16="http://schemas.microsoft.com/office/drawing/2014/main" id="{23C05D67-2247-4F0E-928D-8FB24DC81C53}"/>
                </a:ext>
              </a:extLst>
            </p:cNvPr>
            <p:cNvSpPr/>
            <p:nvPr/>
          </p:nvSpPr>
          <p:spPr>
            <a:xfrm>
              <a:off x="888552" y="2737716"/>
              <a:ext cx="10414896" cy="646332"/>
            </a:xfrm>
            <a:prstGeom prst="roundRect">
              <a:avLst>
                <a:gd name="adj" fmla="val 50000"/>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sp>
          <p:nvSpPr>
            <p:cNvPr id="10" name="Oval 9">
              <a:extLst>
                <a:ext uri="{FF2B5EF4-FFF2-40B4-BE49-F238E27FC236}">
                  <a16:creationId xmlns:a16="http://schemas.microsoft.com/office/drawing/2014/main" id="{1C7998EB-7E20-4FE4-B980-326B294BABFC}"/>
                </a:ext>
              </a:extLst>
            </p:cNvPr>
            <p:cNvSpPr/>
            <p:nvPr/>
          </p:nvSpPr>
          <p:spPr>
            <a:xfrm>
              <a:off x="1062386" y="2769218"/>
              <a:ext cx="583326" cy="583326"/>
            </a:xfrm>
            <a:prstGeom prst="ellipse">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40" b="1" dirty="0">
                  <a:solidFill>
                    <a:schemeClr val="tx1">
                      <a:lumMod val="95000"/>
                      <a:lumOff val="5000"/>
                    </a:schemeClr>
                  </a:solidFill>
                  <a:latin typeface="NikoshBAN" panose="02000000000000000000" pitchFamily="2" charset="0"/>
                  <a:cs typeface="NikoshBAN" panose="02000000000000000000" pitchFamily="2" charset="0"/>
                </a:rPr>
                <a:t>২</a:t>
              </a:r>
              <a:endParaRPr lang="en-US" sz="162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EBB914D-D693-4AF8-A0B5-6A95D95235E3}"/>
                </a:ext>
              </a:extLst>
            </p:cNvPr>
            <p:cNvSpPr txBox="1"/>
            <p:nvPr/>
          </p:nvSpPr>
          <p:spPr>
            <a:xfrm>
              <a:off x="1645712" y="2737715"/>
              <a:ext cx="9657736" cy="656590"/>
            </a:xfrm>
            <a:prstGeom prst="rect">
              <a:avLst/>
            </a:prstGeom>
            <a:noFill/>
          </p:spPr>
          <p:txBody>
            <a:bodyPr wrap="square" rtlCol="0">
              <a:spAutoFit/>
            </a:bodyPr>
            <a:lstStyle/>
            <a:p>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বাংলাদেশের</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সংবিধানের</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প্রধান</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বৈশিষ্ট্য</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গুলো</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ব্যাখ্যা</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করতে</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পারবে</a:t>
              </a:r>
              <a:r>
                <a:rPr lang="en-US" sz="3240" b="1" dirty="0">
                  <a:solidFill>
                    <a:schemeClr val="tx1">
                      <a:lumMod val="95000"/>
                      <a:lumOff val="5000"/>
                    </a:schemeClr>
                  </a:solidFill>
                  <a:latin typeface="NikoshBAN" panose="02000000000000000000" pitchFamily="2" charset="0"/>
                  <a:cs typeface="NikoshBAN" panose="02000000000000000000" pitchFamily="2" charset="0"/>
                </a:rPr>
                <a:t>;</a:t>
              </a:r>
            </a:p>
          </p:txBody>
        </p:sp>
      </p:grpSp>
      <p:grpSp>
        <p:nvGrpSpPr>
          <p:cNvPr id="13" name="Group 12">
            <a:extLst>
              <a:ext uri="{FF2B5EF4-FFF2-40B4-BE49-F238E27FC236}">
                <a16:creationId xmlns:a16="http://schemas.microsoft.com/office/drawing/2014/main" id="{3EFE97DF-A6C9-4CDA-8CE5-2C58D29CF29F}"/>
              </a:ext>
            </a:extLst>
          </p:cNvPr>
          <p:cNvGrpSpPr/>
          <p:nvPr/>
        </p:nvGrpSpPr>
        <p:grpSpPr>
          <a:xfrm>
            <a:off x="604418" y="4532108"/>
            <a:ext cx="9373406" cy="590931"/>
            <a:chOff x="888552" y="3508492"/>
            <a:chExt cx="10414896" cy="656590"/>
          </a:xfrm>
        </p:grpSpPr>
        <p:sp>
          <p:nvSpPr>
            <p:cNvPr id="11" name="Rectangle: Rounded Corners 10">
              <a:extLst>
                <a:ext uri="{FF2B5EF4-FFF2-40B4-BE49-F238E27FC236}">
                  <a16:creationId xmlns:a16="http://schemas.microsoft.com/office/drawing/2014/main" id="{CF06D914-6EBF-469A-8D1F-5E31E9C0F348}"/>
                </a:ext>
              </a:extLst>
            </p:cNvPr>
            <p:cNvSpPr/>
            <p:nvPr/>
          </p:nvSpPr>
          <p:spPr>
            <a:xfrm>
              <a:off x="888552" y="3508494"/>
              <a:ext cx="10414896" cy="646332"/>
            </a:xfrm>
            <a:prstGeom prst="roundRect">
              <a:avLst>
                <a:gd name="adj" fmla="val 50000"/>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lumMod val="95000"/>
                    <a:lumOff val="5000"/>
                  </a:schemeClr>
                </a:solidFill>
              </a:endParaRPr>
            </a:p>
          </p:txBody>
        </p:sp>
        <p:sp>
          <p:nvSpPr>
            <p:cNvPr id="12" name="Oval 11">
              <a:extLst>
                <a:ext uri="{FF2B5EF4-FFF2-40B4-BE49-F238E27FC236}">
                  <a16:creationId xmlns:a16="http://schemas.microsoft.com/office/drawing/2014/main" id="{AF0386C5-7B2A-4BC7-A8D6-99E0EA02A991}"/>
                </a:ext>
              </a:extLst>
            </p:cNvPr>
            <p:cNvSpPr/>
            <p:nvPr/>
          </p:nvSpPr>
          <p:spPr>
            <a:xfrm>
              <a:off x="1062386" y="3539996"/>
              <a:ext cx="583326" cy="583326"/>
            </a:xfrm>
            <a:prstGeom prst="ellipse">
              <a:avLst/>
            </a:prstGeom>
            <a:solidFill>
              <a:srgbClr val="00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40" b="1" dirty="0">
                  <a:solidFill>
                    <a:schemeClr val="tx1">
                      <a:lumMod val="95000"/>
                      <a:lumOff val="5000"/>
                    </a:schemeClr>
                  </a:solidFill>
                  <a:latin typeface="NikoshBAN" panose="02000000000000000000" pitchFamily="2" charset="0"/>
                  <a:cs typeface="NikoshBAN" panose="02000000000000000000" pitchFamily="2" charset="0"/>
                </a:rPr>
                <a:t>৩</a:t>
              </a:r>
              <a:endParaRPr lang="en-US" sz="162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BDD17265-F203-418E-AE6F-19F8FBAEEFE2}"/>
                </a:ext>
              </a:extLst>
            </p:cNvPr>
            <p:cNvSpPr txBox="1"/>
            <p:nvPr/>
          </p:nvSpPr>
          <p:spPr>
            <a:xfrm>
              <a:off x="1645712" y="3508492"/>
              <a:ext cx="9657736" cy="656590"/>
            </a:xfrm>
            <a:prstGeom prst="rect">
              <a:avLst/>
            </a:prstGeom>
            <a:noFill/>
          </p:spPr>
          <p:txBody>
            <a:bodyPr wrap="square" rtlCol="0">
              <a:spAutoFit/>
            </a:bodyPr>
            <a:lstStyle/>
            <a:p>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বাংলাদেশের</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সরকারের</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বিভিন্ন</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অঙ্গ</a:t>
              </a:r>
              <a:r>
                <a:rPr lang="en-US" sz="3240" b="1" dirty="0">
                  <a:solidFill>
                    <a:schemeClr val="tx1">
                      <a:lumMod val="95000"/>
                      <a:lumOff val="5000"/>
                    </a:schemeClr>
                  </a:solidFill>
                  <a:latin typeface="NikoshBAN" panose="02000000000000000000" pitchFamily="2" charset="0"/>
                  <a:cs typeface="NikoshBAN" panose="02000000000000000000" pitchFamily="2" charset="0"/>
                </a:rPr>
                <a:t> ও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কাজ</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বিশ্লেষণ</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করতে</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r>
                <a:rPr lang="en-US" sz="3240" b="1" dirty="0" err="1">
                  <a:solidFill>
                    <a:schemeClr val="tx1">
                      <a:lumMod val="95000"/>
                      <a:lumOff val="5000"/>
                    </a:schemeClr>
                  </a:solidFill>
                  <a:latin typeface="NikoshBAN" panose="02000000000000000000" pitchFamily="2" charset="0"/>
                  <a:cs typeface="NikoshBAN" panose="02000000000000000000" pitchFamily="2" charset="0"/>
                </a:rPr>
                <a:t>পারবে</a:t>
              </a:r>
              <a:r>
                <a:rPr lang="en-US" sz="3240" b="1" dirty="0">
                  <a:solidFill>
                    <a:schemeClr val="tx1">
                      <a:lumMod val="95000"/>
                      <a:lumOff val="5000"/>
                    </a:schemeClr>
                  </a:solidFill>
                  <a:latin typeface="NikoshBAN" panose="02000000000000000000" pitchFamily="2" charset="0"/>
                  <a:cs typeface="NikoshBAN" panose="02000000000000000000" pitchFamily="2" charset="0"/>
                </a:rPr>
                <a:t>। </a:t>
              </a:r>
            </a:p>
          </p:txBody>
        </p:sp>
      </p:grpSp>
      <p:pic>
        <p:nvPicPr>
          <p:cNvPr id="17" name="Picture 16">
            <a:extLst>
              <a:ext uri="{FF2B5EF4-FFF2-40B4-BE49-F238E27FC236}">
                <a16:creationId xmlns:a16="http://schemas.microsoft.com/office/drawing/2014/main" id="{C63A388E-BC53-4E75-AA83-124EEF2A8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128499" y="3314820"/>
            <a:ext cx="2232652" cy="3306002"/>
          </a:xfrm>
          <a:prstGeom prst="rect">
            <a:avLst/>
          </a:prstGeom>
        </p:spPr>
      </p:pic>
      <p:sp>
        <p:nvSpPr>
          <p:cNvPr id="18" name="Rectangle: Rounded Corners 17">
            <a:extLst>
              <a:ext uri="{FF2B5EF4-FFF2-40B4-BE49-F238E27FC236}">
                <a16:creationId xmlns:a16="http://schemas.microsoft.com/office/drawing/2014/main" id="{995DDC87-E8F8-418C-A075-933AC9CAFE3E}"/>
              </a:ext>
            </a:extLst>
          </p:cNvPr>
          <p:cNvSpPr/>
          <p:nvPr/>
        </p:nvSpPr>
        <p:spPr>
          <a:xfrm>
            <a:off x="4402393" y="1744190"/>
            <a:ext cx="2168014" cy="842403"/>
          </a:xfrm>
          <a:prstGeom prst="roundRect">
            <a:avLst>
              <a:gd name="adj" fmla="val 50000"/>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Tree>
    <p:extLst>
      <p:ext uri="{BB962C8B-B14F-4D97-AF65-F5344CB8AC3E}">
        <p14:creationId xmlns:p14="http://schemas.microsoft.com/office/powerpoint/2010/main" val="71361117"/>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B39D52-D56D-4DBC-9C42-0F90535E036E}"/>
              </a:ext>
            </a:extLst>
          </p:cNvPr>
          <p:cNvSpPr txBox="1"/>
          <p:nvPr/>
        </p:nvSpPr>
        <p:spPr>
          <a:xfrm>
            <a:off x="1217295" y="553067"/>
            <a:ext cx="8538210"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রাষ্ট্র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পরিচালনার</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মূল</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দলিল</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কোনটি</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a:t>
            </a:r>
          </a:p>
        </p:txBody>
      </p:sp>
      <p:pic>
        <p:nvPicPr>
          <p:cNvPr id="1026" name="Picture 2" descr="ডিএনএ টেস্ট বাধ্যতামূলক, কমবে ধর্ষণের মিথ্যা মামলা">
            <a:extLst>
              <a:ext uri="{FF2B5EF4-FFF2-40B4-BE49-F238E27FC236}">
                <a16:creationId xmlns:a16="http://schemas.microsoft.com/office/drawing/2014/main" id="{411EBA45-28A7-4138-8FD8-AB6629956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39" y="1360980"/>
            <a:ext cx="4722417" cy="2366676"/>
          </a:xfrm>
          <a:prstGeom prst="rect">
            <a:avLst/>
          </a:prstGeom>
          <a:noFill/>
          <a:ln w="25400">
            <a:solidFill>
              <a:srgbClr val="00FF00"/>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১] সংসদ ভবনের সামনে সাইনবোর্ড, ব্যানার ও বেওয়ারিশ কুকুর দ্রুত অপসারণের  ব্যবস্থা গ্রহণের সুপারিশ | আমাদের সময়.কম – AmaderShomoy.com">
            <a:extLst>
              <a:ext uri="{FF2B5EF4-FFF2-40B4-BE49-F238E27FC236}">
                <a16:creationId xmlns:a16="http://schemas.microsoft.com/office/drawing/2014/main" id="{813C3902-A83E-4DBD-8DE6-C6C449BFA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045" y="1360980"/>
            <a:ext cx="4722417" cy="2366676"/>
          </a:xfrm>
          <a:prstGeom prst="rect">
            <a:avLst/>
          </a:prstGeom>
          <a:noFill/>
          <a:ln w="25400">
            <a:solidFill>
              <a:srgbClr val="00FF00"/>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4C94D4-E40D-492C-907E-28059B08925D}"/>
              </a:ext>
            </a:extLst>
          </p:cNvPr>
          <p:cNvSpPr txBox="1"/>
          <p:nvPr/>
        </p:nvSpPr>
        <p:spPr>
          <a:xfrm>
            <a:off x="566339" y="3787125"/>
            <a:ext cx="9840123" cy="2585323"/>
          </a:xfrm>
          <a:prstGeom prst="rect">
            <a:avLst/>
          </a:prstGeom>
          <a:noFill/>
        </p:spPr>
        <p:txBody>
          <a:bodyPr wrap="square" numCol="1">
            <a:spAutoFit/>
          </a:bodyPr>
          <a:lstStyle/>
          <a:p>
            <a:pPr algn="just"/>
            <a:r>
              <a:rPr lang="as-IN" sz="3240" dirty="0">
                <a:solidFill>
                  <a:srgbClr val="050505"/>
                </a:solidFill>
                <a:latin typeface="NikoshBAN" panose="02000000000000000000" pitchFamily="2" charset="0"/>
                <a:cs typeface="NikoshBAN" panose="02000000000000000000" pitchFamily="2" charset="0"/>
              </a:rPr>
              <a:t>সংবিধান।</a:t>
            </a:r>
            <a:r>
              <a:rPr lang="en-US" sz="3240" dirty="0">
                <a:solidFill>
                  <a:srgbClr val="050505"/>
                </a:solidFill>
                <a:latin typeface="NikoshBAN" panose="02000000000000000000" pitchFamily="2" charset="0"/>
                <a:cs typeface="NikoshBAN" panose="02000000000000000000" pitchFamily="2" charset="0"/>
              </a:rPr>
              <a:t> </a:t>
            </a:r>
            <a:r>
              <a:rPr lang="as-IN" sz="3240" dirty="0">
                <a:solidFill>
                  <a:srgbClr val="050505"/>
                </a:solidFill>
                <a:latin typeface="NikoshBAN" panose="02000000000000000000" pitchFamily="2" charset="0"/>
                <a:cs typeface="NikoshBAN" panose="02000000000000000000" pitchFamily="2" charset="0"/>
              </a:rPr>
              <a:t>সংবিধান অনুযায়ী রাষ্ট্রের শাসনব্যবস্থা পরিচালিত হয়। আইন, শাসন ও বিচার বিভাগ কিভাবে গঠিত হবে, এদের গঠন ও ক্ষমতা কী হবে, জনগণ রাষ্ট্র প্রদত্ত কী কী অধিকার ভোগ করবে এবং জনগণ ও সরকারের সম্পর্ক কেমন হবে</a:t>
            </a:r>
            <a:r>
              <a:rPr lang="en-US" sz="3240" dirty="0">
                <a:solidFill>
                  <a:srgbClr val="050505"/>
                </a:solidFill>
                <a:latin typeface="NikoshBAN" panose="02000000000000000000" pitchFamily="2" charset="0"/>
                <a:cs typeface="NikoshBAN" panose="02000000000000000000" pitchFamily="2" charset="0"/>
              </a:rPr>
              <a:t>-</a:t>
            </a:r>
            <a:r>
              <a:rPr lang="as-IN" sz="3240" dirty="0">
                <a:solidFill>
                  <a:srgbClr val="050505"/>
                </a:solidFill>
                <a:latin typeface="NikoshBAN" panose="02000000000000000000" pitchFamily="2" charset="0"/>
                <a:cs typeface="NikoshBAN" panose="02000000000000000000" pitchFamily="2" charset="0"/>
              </a:rPr>
              <a:t>এসব বিষয় সংবিধানে উল্লেখ থাকে। অর্থাৎ যেসব নিয়মের মাধ্যমে রাষ্ট্র পরিচালিত হয়, তাকে সংবিধান বলে।</a:t>
            </a:r>
          </a:p>
        </p:txBody>
      </p:sp>
    </p:spTree>
    <p:extLst>
      <p:ext uri="{BB962C8B-B14F-4D97-AF65-F5344CB8AC3E}">
        <p14:creationId xmlns:p14="http://schemas.microsoft.com/office/powerpoint/2010/main" val="3259484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50" fill="hold"/>
                                        <p:tgtEl>
                                          <p:spTgt spid="1026"/>
                                        </p:tgtEl>
                                        <p:attrNameLst>
                                          <p:attrName>ppt_w</p:attrName>
                                        </p:attrNameLst>
                                      </p:cBhvr>
                                      <p:tavLst>
                                        <p:tav tm="0">
                                          <p:val>
                                            <p:fltVal val="0"/>
                                          </p:val>
                                        </p:tav>
                                        <p:tav tm="100000">
                                          <p:val>
                                            <p:strVal val="#ppt_w"/>
                                          </p:val>
                                        </p:tav>
                                      </p:tavLst>
                                    </p:anim>
                                    <p:anim calcmode="lin" valueType="num">
                                      <p:cBhvr>
                                        <p:cTn id="8" dur="250" fill="hold"/>
                                        <p:tgtEl>
                                          <p:spTgt spid="1026"/>
                                        </p:tgtEl>
                                        <p:attrNameLst>
                                          <p:attrName>ppt_h</p:attrName>
                                        </p:attrNameLst>
                                      </p:cBhvr>
                                      <p:tavLst>
                                        <p:tav tm="0">
                                          <p:val>
                                            <p:fltVal val="0"/>
                                          </p:val>
                                        </p:tav>
                                        <p:tav tm="100000">
                                          <p:val>
                                            <p:strVal val="#ppt_h"/>
                                          </p:val>
                                        </p:tav>
                                      </p:tavLst>
                                    </p:anim>
                                    <p:anim calcmode="lin" valueType="num">
                                      <p:cBhvr>
                                        <p:cTn id="9" dur="250" fill="hold"/>
                                        <p:tgtEl>
                                          <p:spTgt spid="1026"/>
                                        </p:tgtEl>
                                        <p:attrNameLst>
                                          <p:attrName>style.rotation</p:attrName>
                                        </p:attrNameLst>
                                      </p:cBhvr>
                                      <p:tavLst>
                                        <p:tav tm="0">
                                          <p:val>
                                            <p:fltVal val="90"/>
                                          </p:val>
                                        </p:tav>
                                        <p:tav tm="100000">
                                          <p:val>
                                            <p:fltVal val="0"/>
                                          </p:val>
                                        </p:tav>
                                      </p:tavLst>
                                    </p:anim>
                                    <p:animEffect transition="in" filter="fade">
                                      <p:cBhvr>
                                        <p:cTn id="10" dur="250"/>
                                        <p:tgtEl>
                                          <p:spTgt spid="1026"/>
                                        </p:tgtEl>
                                      </p:cBhvr>
                                    </p:animEffect>
                                  </p:childTnLst>
                                </p:cTn>
                              </p:par>
                            </p:childTnLst>
                          </p:cTn>
                        </p:par>
                        <p:par>
                          <p:cTn id="11" fill="hold">
                            <p:stCondLst>
                              <p:cond delay="250"/>
                            </p:stCondLst>
                            <p:childTnLst>
                              <p:par>
                                <p:cTn id="12" presetID="31"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250" fill="hold"/>
                                        <p:tgtEl>
                                          <p:spTgt spid="1028"/>
                                        </p:tgtEl>
                                        <p:attrNameLst>
                                          <p:attrName>ppt_w</p:attrName>
                                        </p:attrNameLst>
                                      </p:cBhvr>
                                      <p:tavLst>
                                        <p:tav tm="0">
                                          <p:val>
                                            <p:fltVal val="0"/>
                                          </p:val>
                                        </p:tav>
                                        <p:tav tm="100000">
                                          <p:val>
                                            <p:strVal val="#ppt_w"/>
                                          </p:val>
                                        </p:tav>
                                      </p:tavLst>
                                    </p:anim>
                                    <p:anim calcmode="lin" valueType="num">
                                      <p:cBhvr>
                                        <p:cTn id="15" dur="250" fill="hold"/>
                                        <p:tgtEl>
                                          <p:spTgt spid="1028"/>
                                        </p:tgtEl>
                                        <p:attrNameLst>
                                          <p:attrName>ppt_h</p:attrName>
                                        </p:attrNameLst>
                                      </p:cBhvr>
                                      <p:tavLst>
                                        <p:tav tm="0">
                                          <p:val>
                                            <p:fltVal val="0"/>
                                          </p:val>
                                        </p:tav>
                                        <p:tav tm="100000">
                                          <p:val>
                                            <p:strVal val="#ppt_h"/>
                                          </p:val>
                                        </p:tav>
                                      </p:tavLst>
                                    </p:anim>
                                    <p:anim calcmode="lin" valueType="num">
                                      <p:cBhvr>
                                        <p:cTn id="16" dur="250" fill="hold"/>
                                        <p:tgtEl>
                                          <p:spTgt spid="1028"/>
                                        </p:tgtEl>
                                        <p:attrNameLst>
                                          <p:attrName>style.rotation</p:attrName>
                                        </p:attrNameLst>
                                      </p:cBhvr>
                                      <p:tavLst>
                                        <p:tav tm="0">
                                          <p:val>
                                            <p:fltVal val="90"/>
                                          </p:val>
                                        </p:tav>
                                        <p:tav tm="100000">
                                          <p:val>
                                            <p:fltVal val="0"/>
                                          </p:val>
                                        </p:tav>
                                      </p:tavLst>
                                    </p:anim>
                                    <p:animEffect transition="in" filter="fade">
                                      <p:cBhvr>
                                        <p:cTn id="17" dur="25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8" presetClass="emph" presetSubtype="0" fill="hold" grpId="1" nodeType="afterEffect">
                                  <p:stCondLst>
                                    <p:cond delay="0"/>
                                  </p:stCondLst>
                                  <p:iterate type="wd">
                                    <p:tmPct val="4000"/>
                                  </p:iterate>
                                  <p:childTnLst>
                                    <p:set>
                                      <p:cBhvr override="childStyle">
                                        <p:cTn id="25" dur="10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D9F2AB-AD68-4EC3-83BA-AB531573127B}"/>
              </a:ext>
            </a:extLst>
          </p:cNvPr>
          <p:cNvSpPr txBox="1"/>
          <p:nvPr/>
        </p:nvSpPr>
        <p:spPr>
          <a:xfrm>
            <a:off x="721195" y="3807295"/>
            <a:ext cx="9530411" cy="2585323"/>
          </a:xfrm>
          <a:prstGeom prst="rect">
            <a:avLst/>
          </a:prstGeom>
          <a:noFill/>
        </p:spPr>
        <p:txBody>
          <a:bodyPr wrap="square">
            <a:spAutoFit/>
          </a:bodyPr>
          <a:lstStyle/>
          <a:p>
            <a:pPr algn="just"/>
            <a:r>
              <a:rPr lang="as-IN" sz="3240" dirty="0">
                <a:solidFill>
                  <a:schemeClr val="tx1">
                    <a:lumMod val="95000"/>
                    <a:lumOff val="5000"/>
                  </a:schemeClr>
                </a:solidFill>
                <a:latin typeface="NikoshBAN" panose="02000000000000000000" pitchFamily="2" charset="0"/>
                <a:cs typeface="NikoshBAN" panose="02000000000000000000" pitchFamily="2" charset="0"/>
              </a:rPr>
              <a:t>সংবিধান বা </a:t>
            </a:r>
            <a:r>
              <a:rPr lang="en-US" sz="2880" dirty="0">
                <a:solidFill>
                  <a:schemeClr val="tx1">
                    <a:lumMod val="95000"/>
                    <a:lumOff val="5000"/>
                  </a:schemeClr>
                </a:solidFill>
                <a:latin typeface="NikoshBAN" panose="02000000000000000000" pitchFamily="2" charset="0"/>
                <a:cs typeface="NikoshBAN" panose="02000000000000000000" pitchFamily="2" charset="0"/>
              </a:rPr>
              <a:t>Constitution</a:t>
            </a:r>
            <a:r>
              <a:rPr lang="en-US" sz="3240" dirty="0">
                <a:solidFill>
                  <a:schemeClr val="tx1">
                    <a:lumMod val="95000"/>
                    <a:lumOff val="5000"/>
                  </a:schemeClr>
                </a:solidFill>
                <a:latin typeface="NikoshBAN" panose="02000000000000000000" pitchFamily="2" charset="0"/>
                <a:cs typeface="NikoshBAN" panose="02000000000000000000" pitchFamily="2" charset="0"/>
              </a:rPr>
              <a:t> </a:t>
            </a:r>
            <a:r>
              <a:rPr lang="as-IN" sz="3240" dirty="0">
                <a:solidFill>
                  <a:schemeClr val="tx1">
                    <a:lumMod val="95000"/>
                    <a:lumOff val="5000"/>
                  </a:schemeClr>
                </a:solidFill>
                <a:latin typeface="NikoshBAN" panose="02000000000000000000" pitchFamily="2" charset="0"/>
                <a:cs typeface="NikoshBAN" panose="02000000000000000000" pitchFamily="2" charset="0"/>
              </a:rPr>
              <a:t>বলতে কতোগুলো লিখিত বা অলিখিত মৌলিক বিধিমালাকে বোঝা</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 যা কোন রাষ্ট্রের বিভিন্ন প্রতিষ্ঠানের মধ্যে সর্ম্পক নির্ণ</a:t>
            </a:r>
            <a:r>
              <a:rPr lang="en-US" sz="3240" dirty="0">
                <a:solidFill>
                  <a:schemeClr val="tx1">
                    <a:lumMod val="95000"/>
                    <a:lumOff val="5000"/>
                  </a:schemeClr>
                </a:solidFill>
                <a:latin typeface="NikoshBAN" panose="02000000000000000000" pitchFamily="2" charset="0"/>
                <a:cs typeface="NikoshBAN" panose="02000000000000000000" pitchFamily="2" charset="0"/>
              </a:rPr>
              <a:t>য় </a:t>
            </a:r>
            <a:r>
              <a:rPr lang="as-IN" sz="3240" dirty="0">
                <a:solidFill>
                  <a:schemeClr val="tx1">
                    <a:lumMod val="95000"/>
                    <a:lumOff val="5000"/>
                  </a:schemeClr>
                </a:solidFill>
                <a:latin typeface="NikoshBAN" panose="02000000000000000000" pitchFamily="2" charset="0"/>
                <a:cs typeface="NikoshBAN" panose="02000000000000000000" pitchFamily="2" charset="0"/>
              </a:rPr>
              <a:t>করে এবং রাষ্ট্রী</a:t>
            </a:r>
            <a:r>
              <a:rPr lang="en-US" sz="3240" dirty="0">
                <a:solidFill>
                  <a:schemeClr val="tx1">
                    <a:lumMod val="95000"/>
                    <a:lumOff val="5000"/>
                  </a:schemeClr>
                </a:solidFill>
                <a:latin typeface="NikoshBAN" panose="02000000000000000000" pitchFamily="2" charset="0"/>
                <a:cs typeface="NikoshBAN" panose="02000000000000000000" pitchFamily="2" charset="0"/>
              </a:rPr>
              <a:t>য়</a:t>
            </a:r>
            <a:r>
              <a:rPr lang="as-IN" sz="3240" dirty="0">
                <a:solidFill>
                  <a:schemeClr val="tx1">
                    <a:lumMod val="95000"/>
                    <a:lumOff val="5000"/>
                  </a:schemeClr>
                </a:solidFill>
                <a:latin typeface="NikoshBAN" panose="02000000000000000000" pitchFamily="2" charset="0"/>
                <a:cs typeface="NikoshBAN" panose="02000000000000000000" pitchFamily="2" charset="0"/>
              </a:rPr>
              <a:t> ক্ষমতা ব্যবহারের ও বণ্টনের নীতি নির্ধারণ করে । আধুনিক বিশ্বে রাষ্ট্র পরিচালনা করার জন্য সংবিধান এক অপরিহার্য দলিল ।</a:t>
            </a:r>
            <a:endParaRPr lang="en-US" sz="324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2050" name="Picture 2" descr="বাংলাদেশ সংবিধান দিবস আজ">
            <a:extLst>
              <a:ext uri="{FF2B5EF4-FFF2-40B4-BE49-F238E27FC236}">
                <a16:creationId xmlns:a16="http://schemas.microsoft.com/office/drawing/2014/main" id="{2C667E1F-0033-4DF0-BDA3-CA9C10583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95" y="1481325"/>
            <a:ext cx="4614772" cy="2311810"/>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65B0FA-F891-4B57-B70D-9AC6F68B0B00}"/>
              </a:ext>
            </a:extLst>
          </p:cNvPr>
          <p:cNvSpPr txBox="1"/>
          <p:nvPr/>
        </p:nvSpPr>
        <p:spPr>
          <a:xfrm>
            <a:off x="1217295" y="553067"/>
            <a:ext cx="8538210"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শাসন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বিভাগ</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কিভাবে</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পরিচালিত</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হয়</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a:t>
            </a:r>
          </a:p>
        </p:txBody>
      </p:sp>
      <p:pic>
        <p:nvPicPr>
          <p:cNvPr id="2052" name="Picture 4" descr="একনজরে সংবিধানের ১৭টি সংশোধনী">
            <a:extLst>
              <a:ext uri="{FF2B5EF4-FFF2-40B4-BE49-F238E27FC236}">
                <a16:creationId xmlns:a16="http://schemas.microsoft.com/office/drawing/2014/main" id="{1D9323B2-D6C7-4150-8D25-6C91DAFA8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834" y="1495486"/>
            <a:ext cx="4614772" cy="2311810"/>
          </a:xfrm>
          <a:prstGeom prst="rect">
            <a:avLst/>
          </a:prstGeom>
          <a:noFill/>
          <a:ln w="25400">
            <a:solidFill>
              <a:srgbClr val="00FF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39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50" fill="hold"/>
                                        <p:tgtEl>
                                          <p:spTgt spid="2050"/>
                                        </p:tgtEl>
                                        <p:attrNameLst>
                                          <p:attrName>ppt_w</p:attrName>
                                        </p:attrNameLst>
                                      </p:cBhvr>
                                      <p:tavLst>
                                        <p:tav tm="0">
                                          <p:val>
                                            <p:fltVal val="0"/>
                                          </p:val>
                                        </p:tav>
                                        <p:tav tm="100000">
                                          <p:val>
                                            <p:strVal val="#ppt_w"/>
                                          </p:val>
                                        </p:tav>
                                      </p:tavLst>
                                    </p:anim>
                                    <p:anim calcmode="lin" valueType="num">
                                      <p:cBhvr>
                                        <p:cTn id="8" dur="250" fill="hold"/>
                                        <p:tgtEl>
                                          <p:spTgt spid="2050"/>
                                        </p:tgtEl>
                                        <p:attrNameLst>
                                          <p:attrName>ppt_h</p:attrName>
                                        </p:attrNameLst>
                                      </p:cBhvr>
                                      <p:tavLst>
                                        <p:tav tm="0">
                                          <p:val>
                                            <p:fltVal val="0"/>
                                          </p:val>
                                        </p:tav>
                                        <p:tav tm="100000">
                                          <p:val>
                                            <p:strVal val="#ppt_h"/>
                                          </p:val>
                                        </p:tav>
                                      </p:tavLst>
                                    </p:anim>
                                    <p:anim calcmode="lin" valueType="num">
                                      <p:cBhvr>
                                        <p:cTn id="9" dur="250" fill="hold"/>
                                        <p:tgtEl>
                                          <p:spTgt spid="2050"/>
                                        </p:tgtEl>
                                        <p:attrNameLst>
                                          <p:attrName>style.rotation</p:attrName>
                                        </p:attrNameLst>
                                      </p:cBhvr>
                                      <p:tavLst>
                                        <p:tav tm="0">
                                          <p:val>
                                            <p:fltVal val="90"/>
                                          </p:val>
                                        </p:tav>
                                        <p:tav tm="100000">
                                          <p:val>
                                            <p:fltVal val="0"/>
                                          </p:val>
                                        </p:tav>
                                      </p:tavLst>
                                    </p:anim>
                                    <p:animEffect transition="in" filter="fade">
                                      <p:cBhvr>
                                        <p:cTn id="10" dur="250"/>
                                        <p:tgtEl>
                                          <p:spTgt spid="2050"/>
                                        </p:tgtEl>
                                      </p:cBhvr>
                                    </p:animEffect>
                                  </p:childTnLst>
                                </p:cTn>
                              </p:par>
                            </p:childTnLst>
                          </p:cTn>
                        </p:par>
                        <p:par>
                          <p:cTn id="11" fill="hold">
                            <p:stCondLst>
                              <p:cond delay="250"/>
                            </p:stCondLst>
                            <p:childTnLst>
                              <p:par>
                                <p:cTn id="12" presetID="31"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250" fill="hold"/>
                                        <p:tgtEl>
                                          <p:spTgt spid="2052"/>
                                        </p:tgtEl>
                                        <p:attrNameLst>
                                          <p:attrName>ppt_w</p:attrName>
                                        </p:attrNameLst>
                                      </p:cBhvr>
                                      <p:tavLst>
                                        <p:tav tm="0">
                                          <p:val>
                                            <p:fltVal val="0"/>
                                          </p:val>
                                        </p:tav>
                                        <p:tav tm="100000">
                                          <p:val>
                                            <p:strVal val="#ppt_w"/>
                                          </p:val>
                                        </p:tav>
                                      </p:tavLst>
                                    </p:anim>
                                    <p:anim calcmode="lin" valueType="num">
                                      <p:cBhvr>
                                        <p:cTn id="15" dur="250" fill="hold"/>
                                        <p:tgtEl>
                                          <p:spTgt spid="2052"/>
                                        </p:tgtEl>
                                        <p:attrNameLst>
                                          <p:attrName>ppt_h</p:attrName>
                                        </p:attrNameLst>
                                      </p:cBhvr>
                                      <p:tavLst>
                                        <p:tav tm="0">
                                          <p:val>
                                            <p:fltVal val="0"/>
                                          </p:val>
                                        </p:tav>
                                        <p:tav tm="100000">
                                          <p:val>
                                            <p:strVal val="#ppt_h"/>
                                          </p:val>
                                        </p:tav>
                                      </p:tavLst>
                                    </p:anim>
                                    <p:anim calcmode="lin" valueType="num">
                                      <p:cBhvr>
                                        <p:cTn id="16" dur="250" fill="hold"/>
                                        <p:tgtEl>
                                          <p:spTgt spid="2052"/>
                                        </p:tgtEl>
                                        <p:attrNameLst>
                                          <p:attrName>style.rotation</p:attrName>
                                        </p:attrNameLst>
                                      </p:cBhvr>
                                      <p:tavLst>
                                        <p:tav tm="0">
                                          <p:val>
                                            <p:fltVal val="90"/>
                                          </p:val>
                                        </p:tav>
                                        <p:tav tm="100000">
                                          <p:val>
                                            <p:fltVal val="0"/>
                                          </p:val>
                                        </p:tav>
                                      </p:tavLst>
                                    </p:anim>
                                    <p:animEffect transition="in" filter="fade">
                                      <p:cBhvr>
                                        <p:cTn id="17" dur="25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8" presetClass="emph" presetSubtype="0" fill="hold" grpId="1" nodeType="afterEffect">
                                  <p:stCondLst>
                                    <p:cond delay="0"/>
                                  </p:stCondLst>
                                  <p:iterate type="lt">
                                    <p:tmPct val="4000"/>
                                  </p:iterate>
                                  <p:childTnLst>
                                    <p:set>
                                      <p:cBhvr override="childStyle">
                                        <p:cTn id="25" dur="10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77CCC-DB20-4808-A434-316A15A727EA}"/>
              </a:ext>
            </a:extLst>
          </p:cNvPr>
          <p:cNvSpPr txBox="1"/>
          <p:nvPr/>
        </p:nvSpPr>
        <p:spPr>
          <a:xfrm>
            <a:off x="2875713" y="1063978"/>
            <a:ext cx="5221373"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algn="ct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একক</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কাজ</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86AABEDF-A3B8-4D2B-BEDF-3A2BFF238D41}"/>
              </a:ext>
            </a:extLst>
          </p:cNvPr>
          <p:cNvSpPr txBox="1"/>
          <p:nvPr/>
        </p:nvSpPr>
        <p:spPr>
          <a:xfrm>
            <a:off x="2542571" y="1797121"/>
            <a:ext cx="5887658" cy="923330"/>
          </a:xfrm>
          <a:prstGeom prst="rect">
            <a:avLst/>
          </a:prstGeom>
          <a:noFill/>
        </p:spPr>
        <p:txBody>
          <a:bodyPr wrap="square" rtlCol="0">
            <a:spAutoFit/>
            <a:scene3d>
              <a:camera prst="orthographicFront"/>
              <a:lightRig rig="threePt" dir="t"/>
            </a:scene3d>
            <a:sp3d extrusionH="57150">
              <a:bevelT w="31750" h="25400" prst="angle"/>
              <a:bevelB w="50800" h="139700"/>
            </a:sp3d>
          </a:bodyPr>
          <a:lstStyle/>
          <a:p>
            <a:pPr marL="685800" indent="-685800" algn="ctr">
              <a:buFont typeface="Wingdings" panose="05000000000000000000" pitchFamily="2" charset="2"/>
              <a:buChar char="ü"/>
            </a:pP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সংবিধান</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কাকে</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r>
              <a:rPr lang="en-US" sz="5400" b="1" dirty="0" err="1">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বলে</a:t>
            </a:r>
            <a:r>
              <a:rPr lang="en-US" sz="5400" b="1" dirty="0">
                <a:solidFill>
                  <a:schemeClr val="tx1">
                    <a:lumMod val="95000"/>
                    <a:lumOff val="5000"/>
                  </a:schemeClr>
                </a:solidFill>
                <a:effectLst>
                  <a:outerShdw blurRad="38100" dist="38100" dir="2700000" algn="tl">
                    <a:srgbClr val="000000">
                      <a:alpha val="43137"/>
                    </a:srgbClr>
                  </a:outerShdw>
                  <a:reflection stA="45000" endPos="0" dist="50800" dir="5400000" sy="-100000" algn="bl" rotWithShape="0"/>
                </a:effectLst>
                <a:latin typeface="NikoshBAN" panose="02000000000000000000" pitchFamily="2" charset="0"/>
                <a:cs typeface="NikoshBAN" panose="02000000000000000000" pitchFamily="2" charset="0"/>
              </a:rPr>
              <a:t>? </a:t>
            </a:r>
          </a:p>
        </p:txBody>
      </p:sp>
      <p:pic>
        <p:nvPicPr>
          <p:cNvPr id="5122" name="Picture 2">
            <a:extLst>
              <a:ext uri="{FF2B5EF4-FFF2-40B4-BE49-F238E27FC236}">
                <a16:creationId xmlns:a16="http://schemas.microsoft.com/office/drawing/2014/main" id="{0D1D4ACD-8844-49FE-8E0A-5CD4960B8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915" y="2578059"/>
            <a:ext cx="3506969" cy="361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6398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3914</TotalTime>
  <Words>1854</Words>
  <Application>Microsoft Office PowerPoint</Application>
  <PresentationFormat>Custom</PresentationFormat>
  <Paragraphs>173</Paragraphs>
  <Slides>34</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NikoshBAN</vt:lpstr>
      <vt:lpstr>Oxygen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Achintya Mondal</dc:creator>
  <cp:lastModifiedBy>Achintya Mondal</cp:lastModifiedBy>
  <cp:revision>374</cp:revision>
  <dcterms:created xsi:type="dcterms:W3CDTF">2020-11-18T16:14:27Z</dcterms:created>
  <dcterms:modified xsi:type="dcterms:W3CDTF">2020-12-04T16:45:27Z</dcterms:modified>
</cp:coreProperties>
</file>