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275" r:id="rId3"/>
    <p:sldId id="276" r:id="rId4"/>
    <p:sldId id="259" r:id="rId5"/>
    <p:sldId id="267" r:id="rId6"/>
    <p:sldId id="261" r:id="rId7"/>
    <p:sldId id="265" r:id="rId8"/>
    <p:sldId id="263" r:id="rId9"/>
    <p:sldId id="264" r:id="rId10"/>
    <p:sldId id="262" r:id="rId11"/>
    <p:sldId id="266" r:id="rId12"/>
    <p:sldId id="268" r:id="rId13"/>
    <p:sldId id="269" r:id="rId14"/>
    <p:sldId id="273" r:id="rId15"/>
    <p:sldId id="270" r:id="rId16"/>
    <p:sldId id="27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D6C1-3CE0-4718-9400-31AF911A268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092A-34C7-4A37-840C-2F0642F3843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72853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BC117-9E8B-4302-B963-5CEB8C6048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092A-34C7-4A37-840C-2F0642F38439}" type="slidenum">
              <a:rPr lang="bn-BD" smtClean="0"/>
              <a:t>10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4777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25371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4D6CC58C-4261-443C-A18C-7DF06D7F22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966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4D6CC58C-4261-443C-A18C-7DF06D7F22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262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4D6CC58C-4261-443C-A18C-7DF06D7F2209}" type="slidenum">
              <a:rPr lang="en-SG" smtClean="0"/>
              <a:t>‹#›</a:t>
            </a:fld>
            <a:endParaRPr lang="en-SG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077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4D6CC58C-4261-443C-A18C-7DF06D7F22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206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4D6CC58C-4261-443C-A18C-7DF06D7F22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620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4D6CC58C-4261-443C-A18C-7DF06D7F22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484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8437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84018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2943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2479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5545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90552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50659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39863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36680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D7E02F3E-11D4-4461-9C6D-9C8B80ADFB64}" type="datetimeFigureOut">
              <a:rPr lang="bn-BD" smtClean="0"/>
              <a:t>20/4/1442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ED940C3B-A155-425D-9720-34C51B4D7B45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208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mailto:drezaulhassan@gmail.com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media1.mp3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19" Type="http://schemas.microsoft.com/office/2007/relationships/media" Target="../media/media1.mp3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98" y="6390138"/>
            <a:ext cx="12229842" cy="3992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50" y="6476869"/>
            <a:ext cx="12093577" cy="468001"/>
          </a:xfrm>
          <a:prstGeom prst="rect">
            <a:avLst/>
          </a:prstGeom>
        </p:spPr>
      </p:pic>
      <p:sp>
        <p:nvSpPr>
          <p:cNvPr id="53" name="Action Button: Forward or Next 52">
            <a:hlinkClick r:id="" action="ppaction://hlinkshowjump?jump=nextslide" highlightClick="1"/>
          </p:cNvPr>
          <p:cNvSpPr/>
          <p:nvPr userDrawn="1"/>
        </p:nvSpPr>
        <p:spPr>
          <a:xfrm>
            <a:off x="11644643" y="6363163"/>
            <a:ext cx="540000" cy="432000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Forward or Next 53">
            <a:hlinkClick r:id="" action="ppaction://hlinkshowjump?jump=previousslide" highlightClick="1"/>
          </p:cNvPr>
          <p:cNvSpPr/>
          <p:nvPr userDrawn="1"/>
        </p:nvSpPr>
        <p:spPr>
          <a:xfrm flipH="1" flipV="1">
            <a:off x="7357" y="6333330"/>
            <a:ext cx="504000" cy="4680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2E7C43B-90B6-47C4-A401-C9D2F0283B4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1"/>
            <a:ext cx="5968042" cy="194833"/>
          </a:xfrm>
          <a:prstGeom prst="rect">
            <a:avLst/>
          </a:prstGeom>
        </p:spPr>
      </p:pic>
      <p:sp>
        <p:nvSpPr>
          <p:cNvPr id="56" name="Action Button: Home 55">
            <a:hlinkClick r:id="" action="ppaction://hlinkshowjump?jump=firstslide" highlightClick="1"/>
          </p:cNvPr>
          <p:cNvSpPr/>
          <p:nvPr userDrawn="1"/>
        </p:nvSpPr>
        <p:spPr>
          <a:xfrm>
            <a:off x="0" y="0"/>
            <a:ext cx="576000" cy="468000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291A747-545E-4730-8DD0-EB15A330BD9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6288" y="3200968"/>
            <a:ext cx="6234649" cy="2035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FC50896-383F-4E26-9AEB-3999A5315C0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6" y="62837"/>
            <a:ext cx="5543550" cy="180975"/>
          </a:xfrm>
          <a:prstGeom prst="rect">
            <a:avLst/>
          </a:prstGeom>
        </p:spPr>
      </p:pic>
      <p:pic>
        <p:nvPicPr>
          <p:cNvPr id="59" name="meadowlark_daniel-simion">
            <a:hlinkClick r:id="" action="ppaction://media"/>
            <a:extLst>
              <a:ext uri="{FF2B5EF4-FFF2-40B4-BE49-F238E27FC236}">
                <a16:creationId xmlns:a16="http://schemas.microsoft.com/office/drawing/2014/main" id="{3BBAA0A0-0A6B-41C2-AAD8-EB006563F7C8}"/>
              </a:ext>
            </a:extLst>
          </p:cNvPr>
          <p:cNvPicPr>
            <a:picLocks noChangeAspect="1"/>
          </p:cNvPicPr>
          <p:nvPr userDrawn="1"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99" y="365981"/>
            <a:ext cx="339023" cy="3390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2771816-21E4-475F-8915-0160DE626DE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62" y="51141"/>
            <a:ext cx="5760438" cy="18805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418D7E3-9FB9-4601-A5E3-9F32A727A07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69" y="185412"/>
            <a:ext cx="776327" cy="628096"/>
          </a:xfrm>
          <a:prstGeom prst="rect">
            <a:avLst/>
          </a:prstGeom>
        </p:spPr>
      </p:pic>
      <p:grpSp>
        <p:nvGrpSpPr>
          <p:cNvPr id="63" name="Group 62"/>
          <p:cNvGrpSpPr/>
          <p:nvPr userDrawn="1"/>
        </p:nvGrpSpPr>
        <p:grpSpPr>
          <a:xfrm>
            <a:off x="12403139" y="6182723"/>
            <a:ext cx="13451939" cy="675278"/>
            <a:chOff x="-361916" y="1929428"/>
            <a:chExt cx="13451939" cy="675278"/>
          </a:xfrm>
        </p:grpSpPr>
        <p:grpSp>
          <p:nvGrpSpPr>
            <p:cNvPr id="50" name="Group 49"/>
            <p:cNvGrpSpPr/>
            <p:nvPr userDrawn="1"/>
          </p:nvGrpSpPr>
          <p:grpSpPr>
            <a:xfrm>
              <a:off x="128587" y="2065026"/>
              <a:ext cx="12961436" cy="370650"/>
              <a:chOff x="-7525074" y="2465854"/>
              <a:chExt cx="11351850" cy="1858710"/>
            </a:xfrm>
          </p:grpSpPr>
          <p:pic>
            <p:nvPicPr>
              <p:cNvPr id="51" name="Picture 50"/>
              <p:cNvPicPr>
                <a:picLocks noChangeAspect="1"/>
              </p:cNvPicPr>
              <p:nvPr userDrawn="1"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81595" y="3821679"/>
                <a:ext cx="845181" cy="50288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2" name="TextBox 51"/>
              <p:cNvSpPr txBox="1"/>
              <p:nvPr userDrawn="1"/>
            </p:nvSpPr>
            <p:spPr>
              <a:xfrm>
                <a:off x="-7525074" y="2465854"/>
                <a:ext cx="11351850" cy="1852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দেওয়ান</a:t>
                </a:r>
                <a:r>
                  <a:rPr lang="bn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রেজাউল হাসান </a:t>
                </a:r>
                <a:r>
                  <a:rPr lang="bn-IN" baseline="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</a:t>
                </a:r>
                <a:r>
                  <a:rPr lang="bn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</a:t>
                </a:r>
                <a:r>
                  <a:rPr lang="en-US" baseline="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baseline="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baseline="0" dirty="0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াখীয়া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র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baseline="0" dirty="0" err="1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্দ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bn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স,প্রা,বি, </a:t>
                </a:r>
                <a:r>
                  <a:rPr lang="bn-IN" baseline="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দেলদুয়ার</a:t>
                </a:r>
                <a:r>
                  <a:rPr lang="bn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টাঙ্গাইল ।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ই-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ল-</a:t>
                </a:r>
                <a:r>
                  <a:rPr lang="bn-IN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baseline="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25"/>
                  </a:rPr>
                  <a:t>drezaulhassan@gmail.com</a:t>
                </a:r>
                <a:r>
                  <a:rPr lang="en-US" sz="1600" baseline="0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Mobile: 01731145063</a:t>
                </a:r>
                <a:endPara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916" y="1929428"/>
              <a:ext cx="675278" cy="6752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550758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-4.44444E-6 L -2.13424 0.01551 " pathEditMode="relative" rAng="0" ptsTypes="AA">
                                      <p:cBhvr>
                                        <p:cTn id="8" dur="3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19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6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9F16D-E027-4374-B409-1D49CAE8DD1C}"/>
              </a:ext>
            </a:extLst>
          </p:cNvPr>
          <p:cNvSpPr txBox="1"/>
          <p:nvPr/>
        </p:nvSpPr>
        <p:spPr>
          <a:xfrm>
            <a:off x="5797400" y="3188530"/>
            <a:ext cx="5804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দেশান্ত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D5FFB-F215-4E2E-9514-C95BD55F2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2" b="9258"/>
          <a:stretch/>
        </p:blipFill>
        <p:spPr>
          <a:xfrm>
            <a:off x="1427212" y="1180592"/>
            <a:ext cx="4116338" cy="42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BAAC71E-6BB2-450A-876B-1ACF17D64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97376"/>
              </p:ext>
            </p:extLst>
          </p:nvPr>
        </p:nvGraphicFramePr>
        <p:xfrm>
          <a:off x="1775163" y="1738859"/>
          <a:ext cx="8612554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277">
                  <a:extLst>
                    <a:ext uri="{9D8B030D-6E8A-4147-A177-3AD203B41FA5}">
                      <a16:colId xmlns:a16="http://schemas.microsoft.com/office/drawing/2014/main" val="1808075601"/>
                    </a:ext>
                  </a:extLst>
                </a:gridCol>
                <a:gridCol w="4306277">
                  <a:extLst>
                    <a:ext uri="{9D8B030D-6E8A-4147-A177-3AD203B41FA5}">
                      <a16:colId xmlns:a16="http://schemas.microsoft.com/office/drawing/2014/main" val="1627425476"/>
                    </a:ext>
                  </a:extLst>
                </a:gridCol>
              </a:tblGrid>
              <a:tr h="53359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bn-BD" sz="20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 </a:t>
                      </a:r>
                      <a:endParaRPr lang="bn-BD" sz="32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098854"/>
                  </a:ext>
                </a:extLst>
              </a:tr>
              <a:tr h="533595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সংকল্প </a:t>
                      </a:r>
                      <a:endParaRPr lang="bn-BD" sz="20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প্রতিজ্ঞা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51139"/>
                  </a:ext>
                </a:extLst>
              </a:tr>
              <a:tr h="533595"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বদ্ধ </a:t>
                      </a:r>
                      <a:endParaRPr lang="bn-BD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</a:t>
                      </a:r>
                      <a:endParaRPr lang="bn-BD" sz="20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844559"/>
                  </a:ext>
                </a:extLst>
              </a:tr>
              <a:tr h="533595"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যুগান্তর</a:t>
                      </a:r>
                      <a:endParaRPr lang="bn-BD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অন্যযুগ বা সময়</a:t>
                      </a:r>
                      <a:endParaRPr lang="bn-BD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897430"/>
                  </a:ext>
                </a:extLst>
              </a:tr>
              <a:tr h="533595"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দেশান্তর</a:t>
                      </a:r>
                      <a:endParaRPr lang="bn-BD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32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অন্যদেশ </a:t>
                      </a:r>
                      <a:endParaRPr lang="bn-BD" sz="24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94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3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01DFFF-9BC5-410F-B655-A5B58F1C4EAC}"/>
              </a:ext>
            </a:extLst>
          </p:cNvPr>
          <p:cNvSpPr txBox="1"/>
          <p:nvPr/>
        </p:nvSpPr>
        <p:spPr>
          <a:xfrm>
            <a:off x="4738910" y="643490"/>
            <a:ext cx="2367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/>
              </a:rPr>
              <a:t>যুক্তবর্ণ</a:t>
            </a:r>
            <a:endParaRPr lang="bn-BD" sz="4000" dirty="0">
              <a:latin typeface="NikoshBAN" panose="020000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A4118-3483-4139-BC1B-7D1A212AE6A5}"/>
              </a:ext>
            </a:extLst>
          </p:cNvPr>
          <p:cNvSpPr txBox="1"/>
          <p:nvPr/>
        </p:nvSpPr>
        <p:spPr>
          <a:xfrm>
            <a:off x="3395220" y="1796874"/>
            <a:ext cx="5054589" cy="37856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দ      ধ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যুগান্তর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ন      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A03A4-A55E-44C1-842C-9E7025D4D0A5}"/>
              </a:ext>
            </a:extLst>
          </p:cNvPr>
          <p:cNvSpPr txBox="1"/>
          <p:nvPr/>
        </p:nvSpPr>
        <p:spPr>
          <a:xfrm>
            <a:off x="4364059" y="967824"/>
            <a:ext cx="21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04423-9574-4FA5-8F5F-6897EE477549}"/>
              </a:ext>
            </a:extLst>
          </p:cNvPr>
          <p:cNvSpPr txBox="1"/>
          <p:nvPr/>
        </p:nvSpPr>
        <p:spPr>
          <a:xfrm>
            <a:off x="2816141" y="2022157"/>
            <a:ext cx="5257267" cy="85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জোড়ায়</a:t>
            </a:r>
            <a:r>
              <a:rPr lang="en-US" sz="4800" dirty="0"/>
              <a:t> </a:t>
            </a:r>
            <a:r>
              <a:rPr lang="en-US" sz="4800" dirty="0" err="1"/>
              <a:t>আবৃতি</a:t>
            </a:r>
            <a:r>
              <a:rPr lang="en-US" sz="4800" dirty="0"/>
              <a:t> </a:t>
            </a:r>
            <a:r>
              <a:rPr lang="en-US" sz="4800" dirty="0" err="1"/>
              <a:t>করতে</a:t>
            </a:r>
            <a:r>
              <a:rPr lang="en-US" sz="4800" dirty="0"/>
              <a:t> </a:t>
            </a:r>
            <a:r>
              <a:rPr lang="en-US" sz="4800" dirty="0" err="1"/>
              <a:t>দিব</a:t>
            </a:r>
            <a:r>
              <a:rPr lang="en-US" sz="3200" dirty="0"/>
              <a:t>।</a:t>
            </a:r>
            <a:r>
              <a:rPr lang="en-US" sz="4800" dirty="0"/>
              <a:t> </a:t>
            </a:r>
            <a:endParaRPr lang="bn-BD" sz="4800" dirty="0"/>
          </a:p>
        </p:txBody>
      </p:sp>
    </p:spTree>
    <p:extLst>
      <p:ext uri="{BB962C8B-B14F-4D97-AF65-F5344CB8AC3E}">
        <p14:creationId xmlns:p14="http://schemas.microsoft.com/office/powerpoint/2010/main" val="16468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A247D-14C1-4EBF-BFCD-DFF693D6F005}"/>
              </a:ext>
            </a:extLst>
          </p:cNvPr>
          <p:cNvSpPr txBox="1"/>
          <p:nvPr/>
        </p:nvSpPr>
        <p:spPr>
          <a:xfrm>
            <a:off x="5131624" y="814141"/>
            <a:ext cx="192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19E45-E237-47F3-A077-849BB2958F89}"/>
              </a:ext>
            </a:extLst>
          </p:cNvPr>
          <p:cNvSpPr txBox="1"/>
          <p:nvPr/>
        </p:nvSpPr>
        <p:spPr>
          <a:xfrm>
            <a:off x="2277262" y="2265218"/>
            <a:ext cx="76434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F52979-3FFF-48A0-8901-5C481A3FB55C}"/>
              </a:ext>
            </a:extLst>
          </p:cNvPr>
          <p:cNvSpPr txBox="1"/>
          <p:nvPr/>
        </p:nvSpPr>
        <p:spPr>
          <a:xfrm>
            <a:off x="4918930" y="685801"/>
            <a:ext cx="235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3CB47-472C-4C82-89C8-5ABCEA08093E}"/>
              </a:ext>
            </a:extLst>
          </p:cNvPr>
          <p:cNvSpPr txBox="1"/>
          <p:nvPr/>
        </p:nvSpPr>
        <p:spPr>
          <a:xfrm>
            <a:off x="526366" y="1852832"/>
            <a:ext cx="13803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্থীদের যুক্তবর্ণ সহযোগে স্পষ্ট ও শুদ্ধভাবে বলতে দিব ।</a:t>
            </a:r>
          </a:p>
        </p:txBody>
      </p:sp>
    </p:spTree>
    <p:extLst>
      <p:ext uri="{BB962C8B-B14F-4D97-AF65-F5344CB8AC3E}">
        <p14:creationId xmlns:p14="http://schemas.microsoft.com/office/powerpoint/2010/main" val="28475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FAE67-4B7A-4001-98AE-AEB845C01F96}"/>
              </a:ext>
            </a:extLst>
          </p:cNvPr>
          <p:cNvSpPr txBox="1"/>
          <p:nvPr/>
        </p:nvSpPr>
        <p:spPr>
          <a:xfrm>
            <a:off x="4611566" y="939460"/>
            <a:ext cx="2373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287D9-BE13-42AF-91B9-FCB710D7E77B}"/>
              </a:ext>
            </a:extLst>
          </p:cNvPr>
          <p:cNvSpPr txBox="1"/>
          <p:nvPr/>
        </p:nvSpPr>
        <p:spPr>
          <a:xfrm>
            <a:off x="1325880" y="1893424"/>
            <a:ext cx="894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রথম ছয় লাইন লিখে নিয়ে আসবে। </a:t>
            </a:r>
          </a:p>
        </p:txBody>
      </p:sp>
    </p:spTree>
    <p:extLst>
      <p:ext uri="{BB962C8B-B14F-4D97-AF65-F5344CB8AC3E}">
        <p14:creationId xmlns:p14="http://schemas.microsoft.com/office/powerpoint/2010/main" val="5061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30DE3-7BB7-452A-9DF3-43B2305E1A73}"/>
              </a:ext>
            </a:extLst>
          </p:cNvPr>
          <p:cNvSpPr txBox="1"/>
          <p:nvPr/>
        </p:nvSpPr>
        <p:spPr>
          <a:xfrm>
            <a:off x="12423436" y="2123768"/>
            <a:ext cx="2624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/>
              <a:t>ধন্যবাদ</a:t>
            </a:r>
            <a:r>
              <a:rPr lang="en-US" sz="88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07BEC-9070-41C1-9B4E-8BC44228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81" y="1452374"/>
            <a:ext cx="2624457" cy="36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6076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3" y="3465513"/>
            <a:ext cx="4860131" cy="29908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4681998" y="1533832"/>
            <a:ext cx="5139198" cy="5324168"/>
            <a:chOff x="-749978" y="-24097008"/>
            <a:chExt cx="7060625" cy="60177642"/>
          </a:xfrm>
        </p:grpSpPr>
        <p:grpSp>
          <p:nvGrpSpPr>
            <p:cNvPr id="9" name="Group 8"/>
            <p:cNvGrpSpPr/>
            <p:nvPr/>
          </p:nvGrpSpPr>
          <p:grpSpPr>
            <a:xfrm>
              <a:off x="-605308" y="2794715"/>
              <a:ext cx="6915955" cy="33285919"/>
              <a:chOff x="1262129" y="1107585"/>
              <a:chExt cx="3438659" cy="28011916"/>
            </a:xfrm>
            <a:scene3d>
              <a:camera prst="isometricOffAxis2Right"/>
              <a:lightRig rig="threePt" dir="t"/>
            </a:scene3d>
          </p:grpSpPr>
          <p:grpSp>
            <p:nvGrpSpPr>
              <p:cNvPr id="4" name="Group 3"/>
              <p:cNvGrpSpPr/>
              <p:nvPr/>
            </p:nvGrpSpPr>
            <p:grpSpPr>
              <a:xfrm>
                <a:off x="1262129" y="1107585"/>
                <a:ext cx="3438659" cy="28011916"/>
                <a:chOff x="2897746" y="-2664104"/>
                <a:chExt cx="3168202" cy="111931149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2897746" y="669709"/>
                  <a:ext cx="3168202" cy="108597336"/>
                </a:xfrm>
                <a:prstGeom prst="snip2SameRect">
                  <a:avLst>
                    <a:gd name="adj1" fmla="val 50000"/>
                    <a:gd name="adj2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762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bn-IN" sz="4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বাংলা ক্লাসে তোমাদের </a:t>
                  </a:r>
                  <a:r>
                    <a:rPr kumimoji="0" lang="bn-IN" sz="5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স্বাগতম</a:t>
                  </a:r>
                  <a:endParaRPr kumimoji="0" lang="bn-I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" name="Block Arc 2"/>
                <p:cNvSpPr/>
                <p:nvPr/>
              </p:nvSpPr>
              <p:spPr>
                <a:xfrm>
                  <a:off x="4072943" y="-2664104"/>
                  <a:ext cx="1052849" cy="4809444"/>
                </a:xfrm>
                <a:prstGeom prst="blockArc">
                  <a:avLst>
                    <a:gd name="adj1" fmla="val 8958893"/>
                    <a:gd name="adj2" fmla="val 3495989"/>
                    <a:gd name="adj3" fmla="val 18536"/>
                  </a:avLst>
                </a:prstGeom>
                <a:solidFill>
                  <a:schemeClr val="accent4">
                    <a:lumMod val="75000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/>
                    <a:ea typeface="+mn-ea"/>
                    <a:cs typeface="NikoshBAN"/>
                  </a:endParaRPr>
                </a:p>
              </p:txBody>
            </p:sp>
          </p:grpSp>
          <p:sp>
            <p:nvSpPr>
              <p:cNvPr id="8" name="Freeform 7"/>
              <p:cNvSpPr/>
              <p:nvPr/>
            </p:nvSpPr>
            <p:spPr>
              <a:xfrm>
                <a:off x="2446986" y="1906073"/>
                <a:ext cx="1442434" cy="437882"/>
              </a:xfrm>
              <a:custGeom>
                <a:avLst/>
                <a:gdLst>
                  <a:gd name="connsiteX0" fmla="*/ 25758 w 1442434"/>
                  <a:gd name="connsiteY0" fmla="*/ 77273 h 437882"/>
                  <a:gd name="connsiteX1" fmla="*/ 1442434 w 1442434"/>
                  <a:gd name="connsiteY1" fmla="*/ 51516 h 437882"/>
                  <a:gd name="connsiteX2" fmla="*/ 1275008 w 1442434"/>
                  <a:gd name="connsiteY2" fmla="*/ 437882 h 437882"/>
                  <a:gd name="connsiteX3" fmla="*/ 0 w 1442434"/>
                  <a:gd name="connsiteY3" fmla="*/ 360609 h 437882"/>
                  <a:gd name="connsiteX4" fmla="*/ 115910 w 1442434"/>
                  <a:gd name="connsiteY4" fmla="*/ 0 h 437882"/>
                  <a:gd name="connsiteX5" fmla="*/ 115910 w 1442434"/>
                  <a:gd name="connsiteY5" fmla="*/ 0 h 437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2434" h="437882">
                    <a:moveTo>
                      <a:pt x="25758" y="77273"/>
                    </a:moveTo>
                    <a:lnTo>
                      <a:pt x="1442434" y="51516"/>
                    </a:lnTo>
                    <a:lnTo>
                      <a:pt x="1275008" y="437882"/>
                    </a:lnTo>
                    <a:lnTo>
                      <a:pt x="0" y="360609"/>
                    </a:lnTo>
                    <a:lnTo>
                      <a:pt x="115910" y="0"/>
                    </a:lnTo>
                    <a:lnTo>
                      <a:pt x="115910" y="0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/>
                  <a:ea typeface="+mn-ea"/>
                  <a:cs typeface="NikoshBAN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9978" y="-24097008"/>
              <a:ext cx="6872226" cy="36621427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/>
        </p:nvSpPr>
        <p:spPr>
          <a:xfrm>
            <a:off x="6647643" y="-225380"/>
            <a:ext cx="103031" cy="15454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342340" y="-558630"/>
            <a:ext cx="103031" cy="15454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630318" y="-558630"/>
            <a:ext cx="103031" cy="15454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457307" y="-264018"/>
            <a:ext cx="103031" cy="154546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06502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04 0.28726 C 0.14466 0.28657 0.18802 0.28726 0.23138 0.28449 C 0.23451 0.28449 0.23646 0.2824 0.23894 0.28125 C 0.24115 0.28055 0.24284 0.28032 0.24492 0.27939 C 0.24766 0.27824 0.24987 0.27638 0.25248 0.27453 C 0.2556 0.2743 0.25899 0.2743 0.26211 0.27338 C 0.26407 0.27291 0.26576 0.27199 0.26784 0.27152 C 0.30782 0.23009 0.26719 0.27037 0.42461 0.26342 C 0.43503 0.26296 0.44506 0.26111 0.45534 0.25972 C 0.45964 0.25902 0.46602 0.25763 0.47071 0.25578 C 0.47344 0.25463 0.47565 0.253 0.47826 0.25162 C 0.48815 0.23148 0.48633 0.2375 0.48034 0.19629 C 0.47995 0.19421 0.47631 0.19398 0.47435 0.19259 C 0.46172 0.18171 0.48321 0.19652 0.46289 0.18449 C 0.46003 0.18217 0.4517 0.17662 0.44961 0.175 C 0.44753 0.17245 0.44597 0.1706 0.44401 0.16898 C 0.44206 0.16736 0.43972 0.16643 0.43828 0.16504 C 0.42865 0.15671 0.43646 0.16041 0.42657 0.15717 C 0.42214 0.15254 0.41836 0.14675 0.41302 0.14328 C 0.40795 0.13958 0.40339 0.13703 0.39974 0.13148 C 0.39831 0.12939 0.39727 0.12731 0.39584 0.12546 C 0.39362 0.12268 0.38802 0.11689 0.38802 0.11713 C 0.38763 0.1155 0.3862 0.11365 0.3862 0.11157 C 0.3862 0.103 0.38516 0.09398 0.38802 0.08611 C 0.39011 0.08148 0.40039 0.07777 0.40547 0.07615 C 0.40821 0.07546 0.41068 0.075 0.41302 0.0743 C 0.43008 0.06273 0.403 0.07986 0.43034 0.0662 C 0.43438 0.06435 0.43789 0.06111 0.4418 0.06018 C 0.4461 0.05856 0.45756 0.05694 0.46107 0.05648 C 0.46433 0.05578 0.46719 0.05509 0.47071 0.05439 C 0.48203 0.05208 0.49375 0.05069 0.50521 0.04838 C 0.50599 0.04838 0.52266 0.04282 0.52591 0.04259 C 0.5319 0.04166 0.53763 0.04143 0.54349 0.04074 C 0.54519 0.04004 0.54727 0.03958 0.54935 0.03865 C 0.57279 0.02546 0.55677 0.03148 0.56979 0.02685 C 0.58516 0.01134 0.56055 0.03634 0.57969 0.01898 C 0.58321 0.01574 0.58633 0.01203 0.58946 0.00902 C 0.59063 0.00787 0.59219 0.00671 0.59336 0.00463 L 0.59688 -0.0007 C 0.60144 -0.01505 0.59558 0.00231 0.60287 -0.01505 C 0.60365 -0.01667 0.6043 -0.01875 0.60495 -0.02061 C 0.61016 -0.03542 0.60756 -0.025 0.61068 -0.04028 C 0.6099 -0.04885 0.61081 -0.05764 0.60821 -0.06598 C 0.60808 -0.06783 0.60456 -0.0669 0.60287 -0.06783 C 0.59154 -0.075 0.60808 -0.06968 0.59336 -0.07593 C 0.58972 -0.07825 0.5819 -0.08033 0.5819 -0.0801 C 0.58034 -0.08102 0.57969 -0.08287 0.578 -0.08357 C 0.57435 -0.08542 0.56979 -0.08542 0.56589 -0.08565 C 0.56381 -0.08635 0.5612 -0.08704 0.55847 -0.08774 C 0.55534 -0.09005 0.53985 -0.09792 0.53386 -0.09954 C 0.52956 -0.1007 0.52487 -0.1007 0.52032 -0.10139 C 0.51459 -0.10255 0.50886 -0.10394 0.50313 -0.10533 C 0.50131 -0.10672 0.49961 -0.10857 0.4974 -0.1095 C 0.49558 -0.11019 0.49323 -0.10996 0.49167 -0.11135 C 0.48998 -0.1132 0.48959 -0.11551 0.48789 -0.11806 C 0.48425 -0.12037 0.47969 -0.12176 0.47631 -0.125 L 0.46107 -0.14121 L 0.45716 -0.14491 C 0.45651 -0.14676 0.45612 -0.14885 0.45534 -0.1507 C 0.45417 -0.15417 0.45144 -0.15718 0.45144 -0.16065 C 0.44961 -0.21528 0.44753 -0.19306 0.45899 -0.22037 C 0.46381 -0.23079 0.45756 -0.222 0.4668 -0.23172 C 0.4681 -0.23565 0.46784 -0.24051 0.47071 -0.24399 C 0.47422 -0.24723 0.47774 -0.25093 0.48203 -0.25394 C 0.48464 -0.25463 0.48737 -0.2544 0.48998 -0.25533 C 0.49271 -0.25649 0.49492 -0.25834 0.4974 -0.25926 C 0.49922 -0.25996 0.50131 -0.26065 0.50313 -0.26112 C 0.51029 -0.26065 0.51771 -0.26204 0.52422 -0.25926 C 0.52774 -0.25834 0.52917 -0.25394 0.5319 -0.25139 L 0.53959 -0.24561 C 0.54232 -0.24167 0.54297 -0.23519 0.54727 -0.23403 C 0.56732 -0.22755 0.55625 -0.23079 0.5819 -0.22755 C 0.58881 -0.2294 0.5961 -0.2301 0.60287 -0.23172 C 0.60456 -0.23218 0.60495 -0.23496 0.60664 -0.23565 C 0.60821 -0.23704 0.61068 -0.23866 0.61237 -0.23982 C 0.61524 -0.24422 0.61888 -0.24954 0.62214 -0.25394 C 0.62513 -0.25741 0.62787 -0.26088 0.63177 -0.2632 C 0.64024 -0.26875 0.64063 -0.26783 0.64688 -0.27524 C 0.65769 -0.28774 0.65131 -0.28102 0.65834 -0.29098 C 0.66198 -0.29607 0.66693 -0.3007 0.66979 -0.30649 C 0.67305 -0.3132 0.67539 -0.32061 0.6793 -0.32639 C 0.69037 -0.34144 0.68034 -0.32639 0.69102 -0.34815 C 0.703 -0.37292 0.69037 -0.34144 0.70222 -0.36991 C 0.70586 -0.37778 0.71003 -0.38519 0.71185 -0.39352 C 0.71276 -0.3963 0.71328 -0.39885 0.71394 -0.40139 C 0.71719 -0.41065 0.72149 -0.41922 0.72357 -0.42894 C 0.725 -0.43635 0.72565 -0.44514 0.73138 -0.4507 C 0.73295 -0.45232 0.73503 -0.45325 0.73711 -0.4544 C 0.73998 -0.45325 0.74362 -0.45255 0.74649 -0.4507 C 0.76485 -0.4382 0.74571 -0.44584 0.76003 -0.44075 C 0.76133 -0.43889 0.76211 -0.43658 0.76367 -0.43496 C 0.76914 -0.4294 0.77162 -0.4294 0.77735 -0.425 C 0.79089 -0.41389 0.76914 -0.42917 0.78698 -0.41713 C 0.78802 -0.41551 0.7892 -0.4132 0.79037 -0.41135 C 0.79167 -0.40996 0.79375 -0.40903 0.79453 -0.40718 C 0.7961 -0.40301 0.79532 -0.39445 0.79844 -0.38959 C 0.79935 -0.38797 0.80104 -0.38727 0.80196 -0.38542 C 0.80482 -0.38172 0.80729 -0.37778 0.80964 -0.37385 L 0.81745 -0.36181 C 0.81797 -0.35996 0.81836 -0.35764 0.81914 -0.35625 C 0.82084 -0.35394 0.82331 -0.35209 0.82526 -0.35 C 0.83021 -0.34399 0.83021 -0.33866 0.83841 -0.33426 C 0.85026 -0.32825 0.84336 -0.33056 0.85977 -0.32825 L 0.95703 -0.33033 C 0.95912 -0.33033 0.9612 -0.33125 0.96302 -0.33241 C 0.96524 -0.3338 0.9668 -0.33635 0.96888 -0.3382 C 0.97995 -0.34792 0.97344 -0.34005 0.98034 -0.35 C 0.98086 -0.35186 0.98112 -0.3544 0.98229 -0.35625 C 0.99115 -0.36806 0.99011 -0.36667 0.99961 -0.36991 C 1.00742 -0.36135 1.00248 -0.36783 1.00703 -0.34815 C 1.00782 -0.34561 1.00873 -0.34306 1.00912 -0.34028 C 1.0099 -0.33426 1.01237 -0.31598 1.01276 -0.31065 C 1.01159 -0.29815 1.01081 -0.28542 1.00912 -0.27292 C 1.00834 -0.26899 1.00586 -0.26551 1.00508 -0.26112 C 1.00456 -0.25787 1.00378 -0.23866 1.00131 -0.23172 C 1.00052 -0.2301 0.99883 -0.22755 0.99766 -0.22593 C 0.99466 -0.21065 0.99636 -0.21922 0.9918 -0.20024 L 0.98985 -0.19213 " pathEditMode="relative" rAng="0" ptsTypes="AAAAAAAAAAAAAA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86" y="-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04" y="2015358"/>
            <a:ext cx="1284252" cy="44627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521760" y="525855"/>
            <a:ext cx="3585174" cy="89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28916" y="1826726"/>
            <a:ext cx="1977835" cy="1977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73166" y="3554258"/>
            <a:ext cx="5312609" cy="29238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000" dirty="0" err="1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E-mail:drezaulhassan@gmail.com</a:t>
            </a:r>
            <a:endParaRPr lang="en-US" sz="20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5179" y="4184939"/>
            <a:ext cx="5613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 বাংলা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তালগাছ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9890" y="1318895"/>
            <a:ext cx="118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970073" y="1336118"/>
            <a:ext cx="2116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8DE5B-02B6-43E0-9CE2-45EA9D9CD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09" y="2165893"/>
            <a:ext cx="1552381" cy="2019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CD0813-7F59-4E39-BAB7-53B1A06B2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926" y="2165892"/>
            <a:ext cx="1577168" cy="20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41458 0.01643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81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EC7126-D775-492A-B239-BCF25A4B7B6C}"/>
              </a:ext>
            </a:extLst>
          </p:cNvPr>
          <p:cNvSpPr txBox="1"/>
          <p:nvPr/>
        </p:nvSpPr>
        <p:spPr>
          <a:xfrm>
            <a:off x="1191491" y="1258224"/>
            <a:ext cx="105710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 পঠিত বাক্য, কথা মনোযোগ সহকারে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মূলভাব বুঝতে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সহযোগে তৈরি শব্দ স্পষ্ট ও শুদ্ধভাবে বলতে পারবে। </a:t>
            </a:r>
          </a:p>
          <a:p>
            <a:pPr lvl="2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যুক্তবর্ণ সহযোগে তৈরি শব্দযুক্ত বাক্য স্পষ্ট ও শুদ্ধভাবে বলতে পারবে। </a:t>
            </a:r>
          </a:p>
          <a:p>
            <a:pPr lvl="2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২.১.১ প্রমিত উচ্চারনে ও ছন্দ বজায় রেখে কবিতা আবৃত্তি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কবিতা সাবলীল ভাবে আবৃত্তি করতে পারবে।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32AA41-4167-435B-98E7-9B781A4DD317}"/>
              </a:ext>
            </a:extLst>
          </p:cNvPr>
          <p:cNvSpPr txBox="1"/>
          <p:nvPr/>
        </p:nvSpPr>
        <p:spPr>
          <a:xfrm flipH="1">
            <a:off x="3881363" y="486970"/>
            <a:ext cx="4429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DAAF7-AB81-4907-BA22-E38F9BE278D2}"/>
              </a:ext>
            </a:extLst>
          </p:cNvPr>
          <p:cNvSpPr txBox="1"/>
          <p:nvPr/>
        </p:nvSpPr>
        <p:spPr>
          <a:xfrm>
            <a:off x="1106491" y="4265175"/>
            <a:ext cx="102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034F2-0308-4D29-A35F-7685B63A32AD}"/>
              </a:ext>
            </a:extLst>
          </p:cNvPr>
          <p:cNvSpPr txBox="1"/>
          <p:nvPr/>
        </p:nvSpPr>
        <p:spPr>
          <a:xfrm>
            <a:off x="10495627" y="4531517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ৃথিবী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2AA41-4167-435B-98E7-9B781A4DD317}"/>
              </a:ext>
            </a:extLst>
          </p:cNvPr>
          <p:cNvSpPr txBox="1"/>
          <p:nvPr/>
        </p:nvSpPr>
        <p:spPr>
          <a:xfrm flipH="1">
            <a:off x="3839934" y="5075400"/>
            <a:ext cx="433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১.ছবি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681916"/>
            <a:ext cx="4352925" cy="3229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828364"/>
            <a:ext cx="3481962" cy="2052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32AA41-4167-435B-98E7-9B781A4DD317}"/>
              </a:ext>
            </a:extLst>
          </p:cNvPr>
          <p:cNvSpPr txBox="1"/>
          <p:nvPr/>
        </p:nvSpPr>
        <p:spPr>
          <a:xfrm flipH="1">
            <a:off x="3350938" y="2074038"/>
            <a:ext cx="4554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১.আমরা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5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0.00023 C -0.00287 -0.00069 -0.01472 -0.00255 -0.01849 -0.0044 C -0.02057 -0.00532 -0.02266 -0.00671 -0.02461 -0.00856 C -0.03399 -0.01643 -0.02735 -0.01296 -0.03555 -0.01898 C -0.03685 -0.01968 -0.03815 -0.02014 -0.03919 -0.02106 C -0.04349 -0.02431 -0.04727 -0.02847 -0.05143 -0.03148 C -0.05352 -0.03287 -0.05573 -0.0338 -0.05755 -0.03565 C -0.05977 -0.03727 -0.06172 -0.04005 -0.06367 -0.0419 C -0.06537 -0.04306 -0.06706 -0.04306 -0.06862 -0.04398 C -0.06992 -0.04444 -0.0711 -0.04537 -0.07227 -0.04606 L -0.08203 -0.05023 C -0.08333 -0.05162 -0.08451 -0.05324 -0.08581 -0.0544 C -0.09258 -0.05949 -0.09271 -0.05764 -0.09922 -0.06065 C -0.10052 -0.06111 -0.10169 -0.06204 -0.10287 -0.06273 C -0.10612 -0.06412 -0.10951 -0.06505 -0.11263 -0.0669 C -0.11953 -0.0706 -0.11784 -0.06991 -0.12865 -0.07315 C -0.13099 -0.07384 -0.13347 -0.07454 -0.13594 -0.07523 C -0.14089 -0.07616 -0.14583 -0.07639 -0.15065 -0.07731 L -0.16289 -0.0794 C -0.16406 -0.08009 -0.16537 -0.08079 -0.16654 -0.08148 C -0.17383 -0.08449 -0.17787 -0.08426 -0.18607 -0.08565 C -0.18776 -0.08634 -0.18932 -0.08704 -0.19102 -0.08773 C -0.19766 -0.08958 -0.20534 -0.09074 -0.21185 -0.0919 C -0.2224 -0.0963 -0.2112 -0.0919 -0.22891 -0.09606 C -0.23112 -0.09653 -0.23307 -0.09745 -0.23503 -0.09815 C -0.23919 -0.09907 -0.24323 -0.09954 -0.24727 -0.10023 C -0.24857 -0.10093 -0.24974 -0.10185 -0.25104 -0.10231 C -0.25899 -0.10486 -0.2694 -0.10556 -0.27669 -0.10648 C -0.28503 -0.11111 -0.27682 -0.10694 -0.29258 -0.11065 C -0.29479 -0.11111 -0.29675 -0.11204 -0.2987 -0.11273 C -0.30287 -0.11366 -0.3069 -0.11412 -0.31094 -0.11481 C -0.32409 -0.12199 -0.31029 -0.11481 -0.34284 -0.11898 C -0.34492 -0.11921 -0.34688 -0.1206 -0.34896 -0.12106 C -0.35547 -0.12199 -0.36198 -0.12245 -0.36849 -0.12315 C -0.43659 -0.16181 -0.51211 -0.12593 -0.58399 -0.12731 C -0.58854 -0.12731 -0.59297 -0.1287 -0.5974 -0.1294 C -0.59857 -0.13009 -0.59987 -0.13125 -0.60104 -0.13148 C -0.61211 -0.13333 -0.63412 -0.13565 -0.63412 -0.13542 C -0.64349 -0.14097 -0.63268 -0.13518 -0.65248 -0.13981 C -0.65378 -0.14005 -0.65495 -0.14143 -0.65612 -0.1419 C -0.65977 -0.14282 -0.66354 -0.14329 -0.66719 -0.14398 C -0.66875 -0.14468 -0.67044 -0.1456 -0.67201 -0.14606 C -0.67578 -0.14699 -0.67956 -0.14676 -0.68307 -0.14815 C -0.68568 -0.14884 -0.68802 -0.15116 -0.69037 -0.15231 L -0.69531 -0.1544 C -0.69701 -0.15579 -0.69857 -0.15741 -0.70026 -0.15856 C -0.70182 -0.15949 -0.70365 -0.15949 -0.70508 -0.16065 C -0.71628 -0.16852 -0.69935 -0.16157 -0.71485 -0.1669 C -0.7319 -0.18588 -0.71445 -0.16597 -0.72708 -0.18148 C -0.72839 -0.18287 -0.72969 -0.18403 -0.73086 -0.18565 C -0.73255 -0.1875 -0.73412 -0.18981 -0.73568 -0.1919 C -0.74206 -0.19907 -0.74063 -0.19606 -0.74544 -0.20231 C -0.75703 -0.21643 -0.7513 -0.2125 -0.75899 -0.2169 C -0.76016 -0.21829 -0.76159 -0.21944 -0.76263 -0.22106 C -0.76406 -0.22292 -0.76498 -0.22546 -0.76628 -0.22731 C -0.76745 -0.22847 -0.76875 -0.2287 -0.76992 -0.2294 C -0.77123 -0.23148 -0.7724 -0.23356 -0.7737 -0.23565 C -0.77487 -0.23704 -0.77643 -0.23796 -0.77735 -0.23981 C -0.77839 -0.24143 -0.77891 -0.24398 -0.77982 -0.24606 C -0.78099 -0.24815 -0.78216 -0.25023 -0.78347 -0.25231 C -0.78568 -0.26319 -0.78399 -0.25671 -0.78958 -0.27106 C -0.79037 -0.27315 -0.79167 -0.27477 -0.79206 -0.27731 L -0.7957 -0.29606 C -0.79675 -0.30116 -0.79701 -0.3044 -0.79935 -0.30856 C -0.79974 -0.30903 -0.80013 -0.30856 -0.80052 -0.30856 L -0.80052 -0.30833 L -0.80052 -0.30856 " pathEditMode="relative" rAng="0" ptsTypes="AAAAAAAAAAAAAAAAAAAAAAAAAAAAAAAAAAAAAAAAAAAAAAAAAAAAAAAAAAAAAAAAAAAA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26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13FE08-596F-4BD8-9B6A-D5E0746C388C}"/>
              </a:ext>
            </a:extLst>
          </p:cNvPr>
          <p:cNvSpPr txBox="1"/>
          <p:nvPr/>
        </p:nvSpPr>
        <p:spPr>
          <a:xfrm>
            <a:off x="1881592" y="626469"/>
            <a:ext cx="9049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208CB-6651-4E5E-9E22-D8DA0FE81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5022" r="22033" b="5887"/>
          <a:stretch/>
        </p:blipFill>
        <p:spPr>
          <a:xfrm>
            <a:off x="5292435" y="1554401"/>
            <a:ext cx="2867890" cy="3751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ADBFE2-4DC4-4E56-A859-50BD39F63E78}"/>
              </a:ext>
            </a:extLst>
          </p:cNvPr>
          <p:cNvSpPr txBox="1"/>
          <p:nvPr/>
        </p:nvSpPr>
        <p:spPr>
          <a:xfrm flipH="1">
            <a:off x="2008908" y="1554401"/>
            <a:ext cx="3283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দেখব এবার জগৎটারে,-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কেমন করে ঘুরছে মানুষ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যুগান্তরের ঘূর্ণিপাকে।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 হতে দেশ দেশান্তরে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ছুটছে তারা কেমন করে,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নেশায় কেমন করে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মরছে যে বীর লাখে লাখে,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আশায় করছে তারা </a:t>
            </a:r>
          </a:p>
        </p:txBody>
      </p:sp>
      <p:sp>
        <p:nvSpPr>
          <p:cNvPr id="2" name="Rectangle 1"/>
          <p:cNvSpPr/>
          <p:nvPr/>
        </p:nvSpPr>
        <p:spPr>
          <a:xfrm>
            <a:off x="8548254" y="1554401"/>
            <a:ext cx="32142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বরণ মরণ- যন্ত্রণাকে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হাউই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চড়ে চায় যেতে কে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চন্দ্রলোকের অচিনপুরে;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শুনব আমি,ইঙ্গিত কোন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মঙ্গল হতে আসছে উড়ে ।।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পাতাল ফেড়ে নামব নিচে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ঊঠব আবার আকাশ ফুঁড়ে;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বিশ্ব-জগৎ দেখব আমি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আপন হাতের মুঠোয় পুরে।।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5144" y="24322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জরুল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3187F-7C1D-462F-9B0A-33B70E700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6" y="816806"/>
            <a:ext cx="5874328" cy="3916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02438" y="4949625"/>
            <a:ext cx="576803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থাকব না কো বদ্ধ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দেখব এবার জগৎটাকে,-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52516-1430-40FC-B126-EC1CCFD07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05" y="466206"/>
            <a:ext cx="3882347" cy="3882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69EC1-098C-41EA-ACE9-1FEC12CD9A28}"/>
              </a:ext>
            </a:extLst>
          </p:cNvPr>
          <p:cNvSpPr txBox="1"/>
          <p:nvPr/>
        </p:nvSpPr>
        <p:spPr>
          <a:xfrm>
            <a:off x="2180425" y="2594227"/>
            <a:ext cx="5495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648</TotalTime>
  <Words>442</Words>
  <Application>Microsoft Office PowerPoint</Application>
  <PresentationFormat>Widescreen</PresentationFormat>
  <Paragraphs>82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NikoshBAN</vt:lpstr>
      <vt:lpstr>Trebuchet MS</vt:lpstr>
      <vt:lpstr>Tw Cen MT</vt:lpstr>
      <vt:lpstr>Vrinda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drezaul hassan</cp:lastModifiedBy>
  <cp:revision>96</cp:revision>
  <dcterms:created xsi:type="dcterms:W3CDTF">2020-01-13T10:31:19Z</dcterms:created>
  <dcterms:modified xsi:type="dcterms:W3CDTF">2020-12-05T09:26:33Z</dcterms:modified>
</cp:coreProperties>
</file>