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  <p:sldId id="260" r:id="rId5"/>
    <p:sldId id="270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9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042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19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426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06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55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6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5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2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5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0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0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8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EBAF-B543-4959-A00A-3E287AE197D1}" type="datetimeFigureOut">
              <a:rPr lang="en-US" smtClean="0"/>
              <a:t>05-Dec-20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58E5FF-9177-403E-B375-C0E203D7F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2606" y="5386052"/>
            <a:ext cx="89433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/>
              <a:t>WELCOME</a:t>
            </a:r>
            <a:endParaRPr lang="en-US" sz="6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606" y="414763"/>
            <a:ext cx="8984280" cy="49215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439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42"/>
    </mc:Choice>
    <mc:Fallback>
      <p:transition spd="slow" advTm="73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8223" y="5105401"/>
            <a:ext cx="11302627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000" b="1" dirty="0"/>
              <a:t>Note: </a:t>
            </a:r>
            <a:r>
              <a:rPr lang="en-US" sz="4000" b="1" dirty="0" smtClean="0"/>
              <a:t>Noun</a:t>
            </a:r>
            <a:r>
              <a:rPr lang="bn-BD" sz="4000" b="1" dirty="0" smtClean="0"/>
              <a:t> does not use alone. It adds with</a:t>
            </a:r>
            <a:r>
              <a:rPr lang="en-US" sz="3600" b="1" dirty="0" smtClean="0"/>
              <a:t> </a:t>
            </a:r>
            <a:r>
              <a:rPr lang="en-US" sz="4400" b="1" dirty="0"/>
              <a:t>a, an, </a:t>
            </a:r>
            <a:r>
              <a:rPr lang="en-US" sz="4400" b="1" dirty="0" smtClean="0"/>
              <a:t>the</a:t>
            </a:r>
            <a:r>
              <a:rPr lang="bn-BD" sz="3600" b="1" dirty="0" smtClean="0"/>
              <a:t>. 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1766240" y="3773610"/>
            <a:ext cx="10080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Strength, Length, Truth, beneath,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3536" y="1816295"/>
            <a:ext cx="10080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Opportunity, Ability, Minority, Activity, Immunity, Impunity, Community, Indemnity, Simplicity, 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49" y="125902"/>
            <a:ext cx="11573301" cy="144655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400" b="1" dirty="0"/>
              <a:t>If we </a:t>
            </a:r>
            <a:r>
              <a:rPr lang="bn-BD" sz="4400" b="1" dirty="0" smtClean="0"/>
              <a:t>use </a:t>
            </a:r>
            <a:r>
              <a:rPr lang="en-US" sz="4400" b="1" dirty="0" err="1" smtClean="0">
                <a:solidFill>
                  <a:srgbClr val="FF0000"/>
                </a:solidFill>
              </a:rPr>
              <a:t>ty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dirty="0" err="1">
                <a:solidFill>
                  <a:srgbClr val="FF0000"/>
                </a:solidFill>
              </a:rPr>
              <a:t>th</a:t>
            </a:r>
            <a:r>
              <a:rPr lang="bn-BD" sz="4400" b="1" dirty="0" smtClean="0">
                <a:solidFill>
                  <a:srgbClr val="FF0000"/>
                </a:solidFill>
              </a:rPr>
              <a:t> </a:t>
            </a:r>
            <a:r>
              <a:rPr lang="bn-BD" sz="4400" b="1" dirty="0" smtClean="0"/>
              <a:t>at </a:t>
            </a:r>
            <a:r>
              <a:rPr lang="bn-BD" sz="4400" b="1" dirty="0"/>
              <a:t>the end of the </a:t>
            </a:r>
            <a:r>
              <a:rPr lang="bn-BD" sz="4400" b="1" dirty="0" smtClean="0"/>
              <a:t>word </a:t>
            </a:r>
            <a:r>
              <a:rPr lang="bn-BD" sz="4400" b="1" dirty="0"/>
              <a:t>it becomes </a:t>
            </a:r>
            <a:r>
              <a:rPr lang="en-US" sz="4000" b="1" dirty="0">
                <a:solidFill>
                  <a:srgbClr val="FF0000"/>
                </a:solidFill>
              </a:rPr>
              <a:t>Noun</a:t>
            </a:r>
            <a:r>
              <a:rPr lang="en-US" sz="3600" b="1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8223" y="2133054"/>
            <a:ext cx="990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accent5">
                    <a:lumMod val="75000"/>
                  </a:schemeClr>
                </a:solidFill>
              </a:rPr>
              <a:t>ty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223" y="3756074"/>
            <a:ext cx="9906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accent5"/>
                </a:solidFill>
              </a:rPr>
              <a:t>th</a:t>
            </a:r>
            <a:endParaRPr lang="en-US" sz="4000" b="1" dirty="0">
              <a:solidFill>
                <a:schemeClr val="accent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175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745"/>
    </mc:Choice>
    <mc:Fallback>
      <p:transition spd="slow" advTm="417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9" grpId="0"/>
      <p:bldP spid="9" grpId="1"/>
      <p:bldP spid="10" grpId="0" animBg="1"/>
      <p:bldP spid="10" grpId="1" animBg="1"/>
      <p:bldP spid="2" grpId="0" animBg="1"/>
      <p:bldP spid="2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686" y="172302"/>
            <a:ext cx="6319199" cy="26118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779" y="3220879"/>
            <a:ext cx="11436828" cy="188833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4700"/>
              </a:lnSpc>
              <a:buAutoNum type="arabicPeriod"/>
            </a:pPr>
            <a:r>
              <a:rPr lang="bn-BD" sz="3600" b="1" dirty="0" smtClean="0"/>
              <a:t>What is noun?</a:t>
            </a:r>
          </a:p>
          <a:p>
            <a:pPr marL="342900" indent="-342900">
              <a:lnSpc>
                <a:spcPts val="4700"/>
              </a:lnSpc>
              <a:buAutoNum type="arabicPeriod"/>
            </a:pPr>
            <a:r>
              <a:rPr lang="bn-BD" sz="3600" b="1" dirty="0" smtClean="0"/>
              <a:t>How can we identify noun?</a:t>
            </a:r>
          </a:p>
          <a:p>
            <a:pPr marL="342900" indent="-342900">
              <a:lnSpc>
                <a:spcPts val="4700"/>
              </a:lnSpc>
              <a:buAutoNum type="arabicPeriod"/>
            </a:pPr>
            <a:r>
              <a:rPr lang="bn-BD" sz="3600" b="1" dirty="0" smtClean="0"/>
              <a:t>How can we make noun? Give some examples.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80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889"/>
    </mc:Choice>
    <mc:Fallback>
      <p:transition spd="slow" advTm="148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8072" y="2226520"/>
            <a:ext cx="1084428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Identify only</a:t>
            </a:r>
            <a:r>
              <a:rPr lang="bn-BD" sz="3600" b="1" dirty="0" smtClean="0"/>
              <a:t> the</a:t>
            </a:r>
            <a:r>
              <a:rPr lang="en-US" sz="3600" b="1" dirty="0" smtClean="0"/>
              <a:t> </a:t>
            </a:r>
            <a:r>
              <a:rPr lang="en-US" sz="3600" b="1" dirty="0"/>
              <a:t>“Nouns”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8072" y="3134728"/>
            <a:ext cx="10844284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Preservation, probably, mindful, eventually, exclusive, introduction, sickness, gruesome, conclusion, effusive, gradually, terrible, community, darkness, actor, fundamental, mistress, accuracy, approval, gorgeous, </a:t>
            </a:r>
          </a:p>
        </p:txBody>
      </p:sp>
      <p:sp>
        <p:nvSpPr>
          <p:cNvPr id="2" name="Oval 1"/>
          <p:cNvSpPr/>
          <p:nvPr/>
        </p:nvSpPr>
        <p:spPr>
          <a:xfrm>
            <a:off x="2185912" y="228600"/>
            <a:ext cx="7654119" cy="1627496"/>
          </a:xfrm>
          <a:prstGeom prst="ellipse">
            <a:avLst/>
          </a:prstGeom>
          <a:solidFill>
            <a:schemeClr val="accent2"/>
          </a:solidFill>
          <a:ln>
            <a:solidFill>
              <a:srgbClr val="303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Home Work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3167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743"/>
    </mc:Choice>
    <mc:Fallback>
      <p:transition spd="slow" advTm="287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453" y="605832"/>
            <a:ext cx="8465663" cy="56335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3569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09"/>
    </mc:Choice>
    <mc:Fallback>
      <p:transition spd="slow" advTm="94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5935" y="228600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75000"/>
                  </a:schemeClr>
                </a:solidFill>
              </a:rPr>
              <a:t>Identity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8706" y="44196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Class- ix</a:t>
            </a:r>
          </a:p>
          <a:p>
            <a:r>
              <a:rPr lang="en-US" sz="3600" b="1" dirty="0"/>
              <a:t>Subject</a:t>
            </a:r>
            <a:r>
              <a:rPr lang="bn-BD" sz="3600" b="1" dirty="0"/>
              <a:t>:</a:t>
            </a:r>
            <a:r>
              <a:rPr lang="en-US" sz="3600" b="1" dirty="0"/>
              <a:t>English-1</a:t>
            </a:r>
            <a:endParaRPr lang="bn-BD" sz="3600" b="1" dirty="0"/>
          </a:p>
          <a:p>
            <a:r>
              <a:rPr lang="bn-BD" sz="3600" b="1" dirty="0"/>
              <a:t>Part B-Grammar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87082" y="2127603"/>
            <a:ext cx="86049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r>
              <a:rPr lang="en-US" sz="3200" b="1" dirty="0" smtClean="0"/>
              <a:t>. S. M</a:t>
            </a:r>
            <a:r>
              <a:rPr lang="en-US" sz="3200" b="1" dirty="0"/>
              <a:t>. </a:t>
            </a:r>
            <a:r>
              <a:rPr lang="en-US" sz="3200" b="1" dirty="0" err="1"/>
              <a:t>Mostafizur</a:t>
            </a:r>
            <a:r>
              <a:rPr lang="en-US" sz="3200" b="1" dirty="0"/>
              <a:t> </a:t>
            </a:r>
            <a:r>
              <a:rPr lang="en-US" sz="3200" b="1" dirty="0" err="1"/>
              <a:t>Rahman</a:t>
            </a:r>
            <a:endParaRPr lang="en-US" sz="3200" b="1" dirty="0"/>
          </a:p>
          <a:p>
            <a:r>
              <a:rPr lang="en-US" sz="3200" b="1" dirty="0" err="1"/>
              <a:t>Gaibandha</a:t>
            </a:r>
            <a:r>
              <a:rPr lang="en-US" sz="3200" b="1" dirty="0"/>
              <a:t> </a:t>
            </a:r>
            <a:r>
              <a:rPr lang="en-US" sz="3200" b="1" dirty="0" err="1" smtClean="0"/>
              <a:t>Govt.Technical</a:t>
            </a:r>
            <a:r>
              <a:rPr lang="en-US" sz="3200" b="1" dirty="0" smtClean="0"/>
              <a:t> </a:t>
            </a:r>
            <a:r>
              <a:rPr lang="en-US" sz="3200" b="1" dirty="0"/>
              <a:t>School &amp; </a:t>
            </a:r>
            <a:r>
              <a:rPr lang="en-US" sz="3200" b="1" dirty="0" smtClean="0"/>
              <a:t>College</a:t>
            </a:r>
            <a:endParaRPr lang="bn-BD" sz="3200" b="1" dirty="0" smtClean="0"/>
          </a:p>
          <a:p>
            <a:r>
              <a:rPr lang="en-US" sz="3200" b="1" dirty="0" smtClean="0"/>
              <a:t>C</a:t>
            </a:r>
            <a:r>
              <a:rPr lang="bn-BD" sz="3200" b="1" dirty="0" smtClean="0"/>
              <a:t>ell:01721-904444</a:t>
            </a:r>
          </a:p>
          <a:p>
            <a:r>
              <a:rPr lang="bn-BD" sz="3200" b="1" dirty="0" smtClean="0"/>
              <a:t>Email:asmmostafizurgtsc@gmail.com</a:t>
            </a:r>
            <a:endParaRPr lang="en-US" sz="3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82" y="228600"/>
            <a:ext cx="2521800" cy="18863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17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33"/>
    </mc:Choice>
    <mc:Fallback>
      <p:transition spd="slow" advTm="123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763" y="4834609"/>
            <a:ext cx="2286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modify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099" y="111456"/>
            <a:ext cx="11493303" cy="1636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/>
              <a:t>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94488" y="3932164"/>
            <a:ext cx="232567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beautiful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7858" y="4916766"/>
            <a:ext cx="137701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</a:rPr>
              <a:t>girl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5648" y="2190465"/>
            <a:ext cx="2743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cricketer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8522" y="3925407"/>
            <a:ext cx="189448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illness</a:t>
            </a:r>
            <a:r>
              <a:rPr lang="en-US" sz="3600" b="1" dirty="0" smtClean="0">
                <a:solidFill>
                  <a:srgbClr val="FF0000"/>
                </a:solidFill>
              </a:rPr>
              <a:t>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43963" y="5701151"/>
            <a:ext cx="145364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then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5034" y="3920629"/>
            <a:ext cx="165398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6252" y="3101118"/>
            <a:ext cx="244565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actress</a:t>
            </a:r>
            <a:r>
              <a:rPr lang="en-US" sz="3600" b="1" dirty="0" smtClean="0">
                <a:solidFill>
                  <a:srgbClr val="00B050"/>
                </a:solidFill>
              </a:rPr>
              <a:t>   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5442" y="2212073"/>
            <a:ext cx="106111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O</a:t>
            </a:r>
            <a:r>
              <a:rPr lang="bn-BD" sz="3600" b="1" dirty="0" smtClean="0">
                <a:solidFill>
                  <a:srgbClr val="00B050"/>
                </a:solidFill>
              </a:rPr>
              <a:t>r </a:t>
            </a:r>
            <a:r>
              <a:rPr lang="en-US" sz="3600" b="1" dirty="0" smtClean="0">
                <a:solidFill>
                  <a:srgbClr val="00B050"/>
                </a:solidFill>
              </a:rPr>
              <a:t>   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06765" y="3088277"/>
            <a:ext cx="195163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worker</a:t>
            </a:r>
            <a:r>
              <a:rPr lang="en-US" sz="3600" b="1" dirty="0" smtClean="0">
                <a:solidFill>
                  <a:srgbClr val="00B050"/>
                </a:solidFill>
              </a:rPr>
              <a:t>  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0211" y="4795841"/>
            <a:ext cx="2008093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leakage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77286" y="3084702"/>
            <a:ext cx="1536469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weak</a:t>
            </a:r>
            <a:r>
              <a:rPr lang="en-US" sz="3600" b="1" dirty="0" smtClean="0">
                <a:solidFill>
                  <a:srgbClr val="00B050"/>
                </a:solidFill>
              </a:rPr>
              <a:t>   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3999" y="5598786"/>
            <a:ext cx="135233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boy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2890" y="5602814"/>
            <a:ext cx="20574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sickness</a:t>
            </a:r>
            <a:r>
              <a:rPr lang="en-US" sz="3600" b="1" dirty="0" smtClean="0">
                <a:solidFill>
                  <a:srgbClr val="00B050"/>
                </a:solidFill>
              </a:rPr>
              <a:t>  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7109" y="4763702"/>
            <a:ext cx="155664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play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5677" y="5605759"/>
            <a:ext cx="1705168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slowly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83899" y="5701150"/>
            <a:ext cx="160943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bn-BD" sz="3600" b="1" dirty="0" smtClean="0">
                <a:solidFill>
                  <a:srgbClr val="00B050"/>
                </a:solidFill>
              </a:rPr>
              <a:t>leak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05452" y="2193397"/>
            <a:ext cx="290337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accent5"/>
                </a:solidFill>
              </a:rPr>
              <a:t>exclamation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95842" y="3076309"/>
            <a:ext cx="137701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when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09044" y="2193296"/>
            <a:ext cx="160471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good</a:t>
            </a:r>
            <a:r>
              <a:rPr lang="en-US" sz="3600" b="1" dirty="0" smtClean="0">
                <a:solidFill>
                  <a:srgbClr val="00B050"/>
                </a:solidFill>
              </a:rPr>
              <a:t>   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7271" y="5652826"/>
            <a:ext cx="155664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player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15883" y="3974568"/>
            <a:ext cx="183776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where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981" y="203742"/>
            <a:ext cx="762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/>
              <a:t>At first I’m </a:t>
            </a:r>
            <a:r>
              <a:rPr lang="bn-BD" sz="3600" b="1" dirty="0" smtClean="0"/>
              <a:t>giving </a:t>
            </a:r>
            <a:r>
              <a:rPr lang="bn-BD" sz="3600" b="1" dirty="0"/>
              <a:t>some examples: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7920158" y="217056"/>
            <a:ext cx="400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/>
              <a:t>How many of </a:t>
            </a:r>
            <a:r>
              <a:rPr lang="bn-BD" sz="3600" b="1" dirty="0" smtClean="0"/>
              <a:t>you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2865545" y="934469"/>
            <a:ext cx="5418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70C0"/>
                </a:solidFill>
              </a:rPr>
              <a:t>/ tell </a:t>
            </a:r>
            <a:r>
              <a:rPr lang="en-US" sz="3600" b="1" dirty="0">
                <a:solidFill>
                  <a:srgbClr val="FF0000"/>
                </a:solidFill>
              </a:rPr>
              <a:t>Parts of </a:t>
            </a:r>
            <a:r>
              <a:rPr lang="en-US" sz="3600" b="1" dirty="0" smtClean="0">
                <a:solidFill>
                  <a:srgbClr val="FF0000"/>
                </a:solidFill>
              </a:rPr>
              <a:t>Speech</a:t>
            </a:r>
            <a:r>
              <a:rPr lang="bn-BD" sz="3600" b="1" dirty="0" smtClean="0">
                <a:solidFill>
                  <a:srgbClr val="FF0000"/>
                </a:solidFill>
              </a:rPr>
              <a:t>?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1266" y="904615"/>
            <a:ext cx="2786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can </a:t>
            </a:r>
            <a:r>
              <a:rPr lang="bn-BD" sz="3600" b="1" dirty="0">
                <a:solidFill>
                  <a:srgbClr val="0070C0"/>
                </a:solidFill>
              </a:rPr>
              <a:t>identify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69425" y="3076308"/>
            <a:ext cx="164054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3kg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74371" y="4763703"/>
            <a:ext cx="1640542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Meena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88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567"/>
    </mc:Choice>
    <mc:Fallback>
      <p:transition spd="slow" advTm="385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3" grpId="0" animBg="1"/>
      <p:bldP spid="23" grpId="1" animBg="1"/>
      <p:bldP spid="26" grpId="0" animBg="1"/>
      <p:bldP spid="26" grpId="1" animBg="1"/>
      <p:bldP spid="3" grpId="0"/>
      <p:bldP spid="3" grpId="1"/>
      <p:bldP spid="27" grpId="0"/>
      <p:bldP spid="27" grpId="1"/>
      <p:bldP spid="28" grpId="0"/>
      <p:bldP spid="28" grpId="1"/>
      <p:bldP spid="29" grpId="0"/>
      <p:bldP spid="29" grpId="1"/>
      <p:bldP spid="30" grpId="0" animBg="1"/>
      <p:bldP spid="30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3859" y="4548162"/>
            <a:ext cx="213359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provider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987" y="2795175"/>
            <a:ext cx="160019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never</a:t>
            </a:r>
            <a:r>
              <a:rPr lang="en-US" sz="3600" b="1" dirty="0" smtClean="0">
                <a:solidFill>
                  <a:srgbClr val="7030A0"/>
                </a:solidFill>
              </a:rPr>
              <a:t>    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1106" y="271590"/>
            <a:ext cx="266699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oxigen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186" y="1880775"/>
            <a:ext cx="293369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hidrogen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0972" y="293863"/>
            <a:ext cx="253364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conductor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2888" y="1078919"/>
            <a:ext cx="293369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nitrogen</a:t>
            </a:r>
            <a:r>
              <a:rPr lang="en-US" sz="3600" b="1" dirty="0" smtClean="0">
                <a:solidFill>
                  <a:srgbClr val="7030A0"/>
                </a:solidFill>
              </a:rPr>
              <a:t> 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2213" y="1155506"/>
            <a:ext cx="174640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player</a:t>
            </a:r>
            <a:r>
              <a:rPr lang="en-US" sz="3600" b="1" dirty="0" smtClean="0">
                <a:solidFill>
                  <a:srgbClr val="FF0000"/>
                </a:solidFill>
              </a:rPr>
              <a:t>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6243" y="3709618"/>
            <a:ext cx="182319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actor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9114" y="1985498"/>
            <a:ext cx="164726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work</a:t>
            </a:r>
            <a:r>
              <a:rPr lang="en-US" sz="3600" b="1" dirty="0" smtClean="0">
                <a:solidFill>
                  <a:srgbClr val="7030A0"/>
                </a:solidFill>
              </a:rPr>
              <a:t>  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2655" y="245797"/>
            <a:ext cx="230616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sickness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3161" y="4643495"/>
            <a:ext cx="11572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or</a:t>
            </a:r>
            <a:r>
              <a:rPr lang="en-US" sz="3600" b="1" dirty="0" smtClean="0">
                <a:solidFill>
                  <a:srgbClr val="FF0000"/>
                </a:solidFill>
              </a:rPr>
              <a:t> 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007" y="1952284"/>
            <a:ext cx="148589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blow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79013" y="1155506"/>
            <a:ext cx="173354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eat</a:t>
            </a:r>
            <a:r>
              <a:rPr lang="en-US" sz="3600" b="1" dirty="0" smtClean="0">
                <a:solidFill>
                  <a:srgbClr val="7030A0"/>
                </a:solidFill>
              </a:rPr>
              <a:t>  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790" y="3674706"/>
            <a:ext cx="164726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read</a:t>
            </a:r>
            <a:r>
              <a:rPr lang="en-US" sz="3600" b="1" dirty="0" smtClean="0">
                <a:solidFill>
                  <a:srgbClr val="FF0000"/>
                </a:solidFill>
              </a:rPr>
              <a:t>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5471" y="3694978"/>
            <a:ext cx="18288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reader</a:t>
            </a:r>
            <a:r>
              <a:rPr lang="en-US" sz="3600" b="1" dirty="0" smtClean="0">
                <a:solidFill>
                  <a:srgbClr val="FF0000"/>
                </a:solidFill>
              </a:rPr>
              <a:t>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3161" y="2804935"/>
            <a:ext cx="137193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yet</a:t>
            </a:r>
            <a:r>
              <a:rPr lang="en-US" sz="3600" b="1" dirty="0" smtClean="0">
                <a:solidFill>
                  <a:srgbClr val="FF0000"/>
                </a:solidFill>
              </a:rPr>
              <a:t> 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43345" y="3765890"/>
            <a:ext cx="152960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hill</a:t>
            </a:r>
            <a:r>
              <a:rPr lang="en-US" sz="3600" b="1" dirty="0" smtClean="0">
                <a:solidFill>
                  <a:srgbClr val="FF0000"/>
                </a:solidFill>
              </a:rPr>
              <a:t> 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55091" y="4604433"/>
            <a:ext cx="247089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election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4674" y="2819003"/>
            <a:ext cx="247089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dishonest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9947" y="2106637"/>
            <a:ext cx="198881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unless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06987" y="2847981"/>
            <a:ext cx="18288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</a:rPr>
              <a:t>manual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48851" y="4567750"/>
            <a:ext cx="18288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10429" y="3701620"/>
            <a:ext cx="119619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but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41711" y="1108871"/>
            <a:ext cx="171069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</a:rPr>
              <a:t>blower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79839" y="2819003"/>
            <a:ext cx="18288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honest</a:t>
            </a:r>
            <a:r>
              <a:rPr lang="en-US" sz="3600" b="1" dirty="0" smtClean="0">
                <a:solidFill>
                  <a:srgbClr val="FF0000"/>
                </a:solidFill>
              </a:rPr>
              <a:t>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21703" y="4538772"/>
            <a:ext cx="18288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flower</a:t>
            </a:r>
            <a:r>
              <a:rPr lang="en-US" sz="3600" b="1" dirty="0" smtClean="0">
                <a:solidFill>
                  <a:srgbClr val="FF0000"/>
                </a:solidFill>
              </a:rPr>
              <a:t>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558507" y="1145445"/>
            <a:ext cx="148589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</a:rPr>
              <a:t>man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51799" y="347177"/>
            <a:ext cx="202115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neither</a:t>
            </a:r>
            <a:r>
              <a:rPr lang="en-US" sz="3600" b="1" dirty="0" smtClean="0">
                <a:solidFill>
                  <a:srgbClr val="7030A0"/>
                </a:solidFill>
              </a:rPr>
              <a:t>  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16116" y="5444985"/>
            <a:ext cx="266699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water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08685" y="5412666"/>
            <a:ext cx="195714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poor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7665" y="5419192"/>
            <a:ext cx="230616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clean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38057" y="5370444"/>
            <a:ext cx="202115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untill</a:t>
            </a:r>
            <a:r>
              <a:rPr lang="en-US" sz="3600" b="1" dirty="0" smtClean="0">
                <a:solidFill>
                  <a:srgbClr val="7030A0"/>
                </a:solidFill>
              </a:rPr>
              <a:t>  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619427" y="2031167"/>
            <a:ext cx="148589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</a:rPr>
              <a:t>baby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334866" y="3677971"/>
            <a:ext cx="247499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</a:rPr>
              <a:t>contractor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2885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60"/>
    </mc:Choice>
    <mc:Fallback>
      <p:transition spd="slow" advTm="433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9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9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0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0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797" y="3063414"/>
            <a:ext cx="1087726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After studied the lesson you will be able to...</a:t>
            </a:r>
            <a:endParaRPr lang="en-US" sz="36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1119123" y="4121623"/>
            <a:ext cx="8734562" cy="1754326"/>
            <a:chOff x="991451" y="4121623"/>
            <a:chExt cx="8707272" cy="1754326"/>
          </a:xfrm>
        </p:grpSpPr>
        <p:sp>
          <p:nvSpPr>
            <p:cNvPr id="5" name="TextBox 4"/>
            <p:cNvSpPr txBox="1"/>
            <p:nvPr/>
          </p:nvSpPr>
          <p:spPr>
            <a:xfrm>
              <a:off x="991451" y="4121623"/>
              <a:ext cx="87072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b="1" dirty="0" smtClean="0"/>
                <a:t>	say about noun.</a:t>
              </a:r>
            </a:p>
            <a:p>
              <a:r>
                <a:rPr lang="bn-BD" sz="3600" b="1" dirty="0" smtClean="0"/>
                <a:t>	identify noun.</a:t>
              </a:r>
            </a:p>
            <a:p>
              <a:r>
                <a:rPr lang="bn-BD" sz="3600" b="1" dirty="0" smtClean="0"/>
                <a:t>	tell how is it used?</a:t>
              </a:r>
              <a:endParaRPr lang="en-US" sz="3600" b="1" dirty="0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1091821" y="4299046"/>
              <a:ext cx="559558" cy="30025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1091821" y="4794075"/>
              <a:ext cx="559558" cy="30025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1091821" y="5321363"/>
              <a:ext cx="559558" cy="30025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76" y="320576"/>
            <a:ext cx="7195009" cy="25710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743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34"/>
    </mc:Choice>
    <mc:Fallback>
      <p:transition spd="slow" advTm="171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0413" y="187657"/>
            <a:ext cx="8136345" cy="1015663"/>
          </a:xfrm>
          <a:prstGeom prst="rect">
            <a:avLst/>
          </a:prstGeom>
          <a:solidFill>
            <a:srgbClr val="DCF4E7"/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7030A0"/>
                </a:solidFill>
              </a:rPr>
              <a:t>Today’s lesson is </a:t>
            </a:r>
            <a:r>
              <a:rPr lang="en-US" sz="6000" b="1" dirty="0" smtClean="0">
                <a:solidFill>
                  <a:srgbClr val="FF0000"/>
                </a:solidFill>
              </a:rPr>
              <a:t>Noun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785" y="1443070"/>
            <a:ext cx="1134128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Noun </a:t>
            </a:r>
            <a:r>
              <a:rPr lang="bn-BD" sz="3600" b="1" dirty="0" smtClean="0"/>
              <a:t>means: Any kind of name. But, is it so easy to identify a noun? No, it is not easy.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785" y="4735325"/>
            <a:ext cx="11341289" cy="175432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b="1" dirty="0" smtClean="0"/>
              <a:t>If we use </a:t>
            </a:r>
            <a:r>
              <a:rPr lang="en-US" sz="3600" b="1" dirty="0" err="1" smtClean="0">
                <a:solidFill>
                  <a:srgbClr val="FF0000"/>
                </a:solidFill>
              </a:rPr>
              <a:t>er</a:t>
            </a:r>
            <a:r>
              <a:rPr lang="en-US" sz="3600" b="1" dirty="0">
                <a:solidFill>
                  <a:srgbClr val="FF0000"/>
                </a:solidFill>
              </a:rPr>
              <a:t>, or, </a:t>
            </a:r>
            <a:r>
              <a:rPr lang="en-US" sz="3600" b="1" dirty="0" err="1">
                <a:solidFill>
                  <a:srgbClr val="FF0000"/>
                </a:solidFill>
              </a:rPr>
              <a:t>ance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ence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ery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ure</a:t>
            </a:r>
            <a:r>
              <a:rPr lang="en-US" sz="3600" b="1" dirty="0">
                <a:solidFill>
                  <a:srgbClr val="FF0000"/>
                </a:solidFill>
              </a:rPr>
              <a:t>, al, ant, </a:t>
            </a:r>
            <a:r>
              <a:rPr lang="en-US" sz="3600" b="1" dirty="0" err="1">
                <a:solidFill>
                  <a:srgbClr val="FF0000"/>
                </a:solidFill>
              </a:rPr>
              <a:t>ist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ment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ess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tion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sion</a:t>
            </a:r>
            <a:r>
              <a:rPr lang="en-US" sz="3600" b="1" dirty="0">
                <a:solidFill>
                  <a:srgbClr val="FF0000"/>
                </a:solidFill>
              </a:rPr>
              <a:t>, age, </a:t>
            </a:r>
            <a:r>
              <a:rPr lang="en-US" sz="3600" b="1" dirty="0" err="1">
                <a:solidFill>
                  <a:srgbClr val="FF0000"/>
                </a:solidFill>
              </a:rPr>
              <a:t>ty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th</a:t>
            </a:r>
            <a:r>
              <a:rPr lang="bn-BD" sz="3600" b="1" dirty="0" smtClean="0">
                <a:solidFill>
                  <a:srgbClr val="FF0000"/>
                </a:solidFill>
              </a:rPr>
              <a:t> </a:t>
            </a:r>
            <a:r>
              <a:rPr lang="bn-BD" sz="3600" b="1" dirty="0" smtClean="0"/>
              <a:t>at </a:t>
            </a:r>
            <a:r>
              <a:rPr lang="bn-BD" sz="3600" b="1" dirty="0"/>
              <a:t>the end of </a:t>
            </a:r>
            <a:r>
              <a:rPr lang="bn-BD" sz="3600" b="1" dirty="0" smtClean="0"/>
              <a:t>the words it becomes </a:t>
            </a:r>
            <a:r>
              <a:rPr lang="en-US" sz="3200" b="1" dirty="0" smtClean="0"/>
              <a:t>Noun</a:t>
            </a:r>
            <a:r>
              <a:rPr lang="bn-BD" sz="2800" b="1" dirty="0" smtClean="0"/>
              <a:t>.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785" y="2855624"/>
            <a:ext cx="11341289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22643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b="1" dirty="0" smtClean="0"/>
              <a:t>Today, I will teach you very easily how to identify </a:t>
            </a:r>
            <a:r>
              <a:rPr lang="en-US" sz="3600" b="1" dirty="0" smtClean="0"/>
              <a:t>Noun</a:t>
            </a:r>
            <a:r>
              <a:rPr lang="bn-BD" sz="3200" b="1" dirty="0" smtClean="0"/>
              <a:t>. If we know the rule, we will be able to identify what is Noun.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0817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384"/>
    </mc:Choice>
    <mc:Fallback>
      <p:transition spd="slow" advTm="483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631" y="168320"/>
            <a:ext cx="1142640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/>
              <a:t>If we use </a:t>
            </a:r>
            <a:r>
              <a:rPr lang="en-US" sz="3600" b="1" dirty="0" err="1" smtClean="0">
                <a:solidFill>
                  <a:srgbClr val="FF0000"/>
                </a:solidFill>
              </a:rPr>
              <a:t>er</a:t>
            </a:r>
            <a:r>
              <a:rPr lang="en-US" sz="3600" b="1" dirty="0">
                <a:solidFill>
                  <a:srgbClr val="FF0000"/>
                </a:solidFill>
              </a:rPr>
              <a:t>, or, </a:t>
            </a:r>
            <a:r>
              <a:rPr lang="en-US" sz="3600" b="1" dirty="0" err="1">
                <a:solidFill>
                  <a:srgbClr val="FF0000"/>
                </a:solidFill>
              </a:rPr>
              <a:t>ance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ence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ery</a:t>
            </a:r>
            <a:r>
              <a:rPr lang="bn-BD" sz="3600" b="1" dirty="0">
                <a:solidFill>
                  <a:srgbClr val="FF0000"/>
                </a:solidFill>
              </a:rPr>
              <a:t> </a:t>
            </a:r>
            <a:r>
              <a:rPr lang="bn-BD" sz="3600" b="1" dirty="0" smtClean="0"/>
              <a:t>at the end of the </a:t>
            </a:r>
            <a:r>
              <a:rPr lang="bn-BD" sz="3600" b="1" dirty="0" smtClean="0"/>
              <a:t>word </a:t>
            </a:r>
            <a:r>
              <a:rPr lang="bn-BD" sz="3600" b="1" dirty="0" smtClean="0"/>
              <a:t>it becomes </a:t>
            </a:r>
            <a:r>
              <a:rPr lang="en-US" sz="3200" b="1" dirty="0" smtClean="0">
                <a:solidFill>
                  <a:srgbClr val="FF0000"/>
                </a:solidFill>
              </a:rPr>
              <a:t>Noun</a:t>
            </a:r>
            <a:r>
              <a:rPr lang="en-US" sz="2800" b="1" dirty="0" smtClean="0"/>
              <a:t> 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2114027" y="1580865"/>
            <a:ext cx="976875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Member, Writer, Player, Driver, Producer 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4890" y="2350826"/>
            <a:ext cx="983544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Actor, Contractor, Mayor, Visitor, Editor,  Doctor, Conductor,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5122" y="3646225"/>
            <a:ext cx="982521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Importance, Performance, Appearance,  Advance, Attendance, 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6930" y="5771865"/>
            <a:ext cx="9829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7030A0"/>
                </a:solidFill>
              </a:rPr>
              <a:t>Delivery, Recovery, </a:t>
            </a:r>
            <a:r>
              <a:rPr lang="en-US" sz="3600" b="1" dirty="0" smtClean="0">
                <a:solidFill>
                  <a:srgbClr val="7030A0"/>
                </a:solidFill>
              </a:rPr>
              <a:t>Discovery</a:t>
            </a:r>
            <a:r>
              <a:rPr lang="bn-BD" sz="3600" b="1" dirty="0" smtClean="0">
                <a:solidFill>
                  <a:srgbClr val="7030A0"/>
                </a:solidFill>
              </a:rPr>
              <a:t>,  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0810" y="4960961"/>
            <a:ext cx="9805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Absence, Permanence, </a:t>
            </a:r>
            <a:r>
              <a:rPr lang="bn-BD" sz="3600" b="1" dirty="0">
                <a:solidFill>
                  <a:srgbClr val="0070C0"/>
                </a:solidFill>
              </a:rPr>
              <a:t>I</a:t>
            </a:r>
            <a:r>
              <a:rPr lang="bn-BD" sz="3600" b="1" dirty="0" smtClean="0">
                <a:solidFill>
                  <a:srgbClr val="0070C0"/>
                </a:solidFill>
              </a:rPr>
              <a:t>ndependence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2984" y="1554707"/>
            <a:ext cx="157683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/>
              <a:t>er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2984" y="2553268"/>
            <a:ext cx="150997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/>
              <a:t>or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2983" y="3951025"/>
            <a:ext cx="1457139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/>
              <a:t>ance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3643" y="4988257"/>
            <a:ext cx="1457139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/>
              <a:t>ence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6631" y="5819522"/>
            <a:ext cx="1447799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/>
              <a:t>ery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10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093"/>
    </mc:Choice>
    <mc:Fallback>
      <p:transition spd="slow" advTm="510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/>
      <p:bldP spid="10" grpId="1"/>
      <p:bldP spid="11" grpId="0"/>
      <p:bldP spid="11" grpId="1"/>
      <p:bldP spid="2" grpId="0" animBg="1"/>
      <p:bldP spid="2" grpId="1" animBg="1"/>
      <p:bldP spid="9" grpId="0" animBg="1"/>
      <p:bldP spid="9" grpId="1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240" y="154673"/>
            <a:ext cx="12078269" cy="1200329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/>
              <a:t>If we </a:t>
            </a:r>
            <a:r>
              <a:rPr lang="bn-BD" sz="3600" b="1" dirty="0" smtClean="0"/>
              <a:t>use </a:t>
            </a:r>
            <a:r>
              <a:rPr lang="en-US" sz="3600" b="1" dirty="0" err="1" smtClean="0">
                <a:solidFill>
                  <a:srgbClr val="FF0000"/>
                </a:solidFill>
              </a:rPr>
              <a:t>ure</a:t>
            </a:r>
            <a:r>
              <a:rPr lang="en-US" sz="3600" b="1" dirty="0">
                <a:solidFill>
                  <a:srgbClr val="FF0000"/>
                </a:solidFill>
              </a:rPr>
              <a:t>, al, ant, </a:t>
            </a:r>
            <a:r>
              <a:rPr lang="en-US" sz="3600" b="1" dirty="0" err="1">
                <a:solidFill>
                  <a:srgbClr val="FF0000"/>
                </a:solidFill>
              </a:rPr>
              <a:t>ist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ment</a:t>
            </a:r>
            <a:r>
              <a:rPr lang="bn-BD" sz="3600" b="1" dirty="0" smtClean="0"/>
              <a:t> at </a:t>
            </a:r>
            <a:r>
              <a:rPr lang="bn-BD" sz="3600" b="1" dirty="0"/>
              <a:t>the end of the </a:t>
            </a:r>
            <a:r>
              <a:rPr lang="bn-BD" sz="3600" b="1" dirty="0" smtClean="0"/>
              <a:t>word </a:t>
            </a:r>
            <a:r>
              <a:rPr lang="bn-BD" sz="3600" b="1" dirty="0"/>
              <a:t>it becomes </a:t>
            </a:r>
            <a:r>
              <a:rPr lang="en-US" sz="3200" b="1" dirty="0">
                <a:solidFill>
                  <a:srgbClr val="FF0000"/>
                </a:solidFill>
              </a:rPr>
              <a:t>Noun</a:t>
            </a:r>
            <a:r>
              <a:rPr lang="en-US" sz="2800" b="1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58216" y="2104272"/>
            <a:ext cx="96793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accent4"/>
                </a:solidFill>
              </a:rPr>
              <a:t>Mechanical, Electrical, Financial, Arrival,</a:t>
            </a:r>
            <a:endParaRPr lang="bn-BD" sz="3200" b="1" dirty="0">
              <a:solidFill>
                <a:schemeClr val="accent4"/>
              </a:solidFill>
            </a:endParaRPr>
          </a:p>
          <a:p>
            <a:pPr algn="just"/>
            <a:r>
              <a:rPr lang="en-US" sz="3200" b="1" dirty="0">
                <a:solidFill>
                  <a:schemeClr val="accent4"/>
                </a:solidFill>
              </a:rPr>
              <a:t>Economical, Refusal, Approval,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8441" y="1389793"/>
            <a:ext cx="9649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Departure, Closure, Failure, Manure, Future,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5039" y="3372934"/>
            <a:ext cx="9697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B0F0"/>
                </a:solidFill>
              </a:rPr>
              <a:t>Servant, Assistant, Attendant</a:t>
            </a:r>
            <a:r>
              <a:rPr lang="bn-BD" sz="3600" b="1" dirty="0">
                <a:solidFill>
                  <a:srgbClr val="00B0F0"/>
                </a:solidFill>
              </a:rPr>
              <a:t>,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9632" y="4249293"/>
            <a:ext cx="8944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Activist, Lyricist, Scientist, Chemist, Artist,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9488" y="5157720"/>
            <a:ext cx="96042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accent5"/>
                </a:solidFill>
              </a:rPr>
              <a:t>Arrangement,</a:t>
            </a:r>
            <a:r>
              <a:rPr lang="bn-BD" sz="3200" b="1" dirty="0">
                <a:solidFill>
                  <a:schemeClr val="accent5"/>
                </a:solidFill>
              </a:rPr>
              <a:t> </a:t>
            </a:r>
            <a:r>
              <a:rPr lang="en-US" sz="3200" b="1" dirty="0">
                <a:solidFill>
                  <a:schemeClr val="accent5"/>
                </a:solidFill>
              </a:rPr>
              <a:t>Management, Agreement,</a:t>
            </a:r>
            <a:r>
              <a:rPr lang="bn-BD" sz="3200" b="1" dirty="0">
                <a:solidFill>
                  <a:schemeClr val="accent5"/>
                </a:solidFill>
              </a:rPr>
              <a:t> </a:t>
            </a:r>
            <a:r>
              <a:rPr lang="en-US" sz="3200" b="1" dirty="0">
                <a:solidFill>
                  <a:schemeClr val="accent5"/>
                </a:solidFill>
              </a:rPr>
              <a:t>Amusement, Advancement,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3335" y="1417089"/>
            <a:ext cx="1283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/>
              <a:t>ure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44296" y="2257543"/>
            <a:ext cx="884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chemeClr val="accent4"/>
                </a:solidFill>
              </a:rPr>
              <a:t>al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703" y="3396017"/>
            <a:ext cx="1244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00B0F0"/>
                </a:solidFill>
              </a:rPr>
              <a:t>ant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6365" y="4245593"/>
            <a:ext cx="1224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ist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150" y="5274611"/>
            <a:ext cx="132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chemeClr val="accent5"/>
                </a:solidFill>
              </a:rPr>
              <a:t>ent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623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456"/>
    </mc:Choice>
    <mc:Fallback>
      <p:transition spd="slow" advTm="434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2" grpId="0"/>
      <p:bldP spid="2" grpId="1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366" y="100081"/>
            <a:ext cx="11375765" cy="120032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/>
              <a:t>If we </a:t>
            </a:r>
            <a:r>
              <a:rPr lang="bn-BD" sz="3600" b="1" dirty="0" smtClean="0"/>
              <a:t>use </a:t>
            </a:r>
            <a:r>
              <a:rPr lang="en-US" sz="3600" b="1" dirty="0" err="1">
                <a:solidFill>
                  <a:srgbClr val="FF0000"/>
                </a:solidFill>
              </a:rPr>
              <a:t>ss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tion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sion</a:t>
            </a:r>
            <a:r>
              <a:rPr lang="en-US" sz="3600" b="1" dirty="0">
                <a:solidFill>
                  <a:srgbClr val="FF0000"/>
                </a:solidFill>
              </a:rPr>
              <a:t>, age, </a:t>
            </a:r>
            <a:r>
              <a:rPr lang="bn-BD" sz="3600" b="1" dirty="0" smtClean="0"/>
              <a:t>at </a:t>
            </a:r>
            <a:r>
              <a:rPr lang="bn-BD" sz="3600" b="1" dirty="0"/>
              <a:t>the end of the </a:t>
            </a:r>
            <a:r>
              <a:rPr lang="bn-BD" sz="3600" b="1" dirty="0" smtClean="0"/>
              <a:t>word </a:t>
            </a:r>
            <a:r>
              <a:rPr lang="bn-BD" sz="3600" b="1" dirty="0"/>
              <a:t>it becomes </a:t>
            </a:r>
            <a:r>
              <a:rPr lang="en-US" sz="3200" b="1" dirty="0">
                <a:solidFill>
                  <a:srgbClr val="FF0000"/>
                </a:solidFill>
              </a:rPr>
              <a:t>Noun</a:t>
            </a:r>
            <a:r>
              <a:rPr lang="en-US" sz="2800" b="1" dirty="0"/>
              <a:t> </a:t>
            </a:r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1795810" y="2663584"/>
            <a:ext cx="10030321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Introduction, Solution, Education, Action, Direction, Mention, Prevention, Attention,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9457" y="3923728"/>
            <a:ext cx="10016673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accent2"/>
                </a:solidFill>
              </a:rPr>
              <a:t>Compulsion, Division,  Expansion, Decision, Confusion, Conclusion, Inclusion,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11655" y="1455574"/>
            <a:ext cx="10191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accent5"/>
                </a:solidFill>
              </a:rPr>
              <a:t>Actress, Weakness, sickness, illness, Mistress, Kindness,  Happiness, Hopeless,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01501" y="5197520"/>
            <a:ext cx="99883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002060"/>
                </a:solidFill>
              </a:rPr>
              <a:t>Leakage, Linkage, </a:t>
            </a:r>
            <a:r>
              <a:rPr lang="en-US" sz="3200" b="1" dirty="0" smtClean="0">
                <a:solidFill>
                  <a:srgbClr val="002060"/>
                </a:solidFill>
              </a:rPr>
              <a:t>Drainage,</a:t>
            </a:r>
            <a:r>
              <a:rPr lang="bn-BD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Advantage</a:t>
            </a:r>
            <a:r>
              <a:rPr lang="en-US" sz="3200" b="1" dirty="0">
                <a:solidFill>
                  <a:srgbClr val="002060"/>
                </a:solidFill>
              </a:rPr>
              <a:t>, Age, Manage, Coverage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bn-BD" sz="3200" b="1" dirty="0" smtClean="0">
                <a:solidFill>
                  <a:srgbClr val="002060"/>
                </a:solidFill>
              </a:rPr>
              <a:t> Vintage, 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815" y="1694593"/>
            <a:ext cx="123982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/>
              <a:t>ess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4166" y="2913793"/>
            <a:ext cx="129980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/>
              <a:t>tion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7815" y="5299542"/>
            <a:ext cx="124832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/>
              <a:t>age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4166" y="4095266"/>
            <a:ext cx="1299808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/>
              <a:t>sion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068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469"/>
    </mc:Choice>
    <mc:Fallback>
      <p:transition spd="slow" advTm="504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4" grpId="0"/>
      <p:bldP spid="14" grpId="1"/>
      <p:bldP spid="15" grpId="0"/>
      <p:bldP spid="15" grpId="1"/>
      <p:bldP spid="2" grpId="0" animBg="1"/>
      <p:bldP spid="2" grpId="1" animBg="1"/>
      <p:bldP spid="9" grpId="0" animBg="1"/>
      <p:bldP spid="9" grpId="1" animBg="1"/>
      <p:bldP spid="18" grpId="0" animBg="1"/>
      <p:bldP spid="18" grpId="1" animBg="1"/>
      <p:bldP spid="19" grpId="0" animBg="1"/>
      <p:bldP spid="1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8.5|0.8|12.3|1.8|5|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8|12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4|3.1|2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5|1.8|1.8|2.9|4|4.3|3.8|3.1|6.9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1.6|19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4|4|8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5|9.2|11.5|2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0.3|6|8.4|8.8|7.7|6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9.2|6.3|7.9|4.8|6.6|7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0.2|9.1|9.3|10|10.6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</TotalTime>
  <Words>580</Words>
  <Application>Microsoft Office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136</cp:revision>
  <dcterms:created xsi:type="dcterms:W3CDTF">2020-11-30T15:24:23Z</dcterms:created>
  <dcterms:modified xsi:type="dcterms:W3CDTF">2020-12-05T18:05:13Z</dcterms:modified>
</cp:coreProperties>
</file>