
<file path=[Content_Types].xml><?xml version="1.0" encoding="utf-8"?>
<Types xmlns="http://schemas.openxmlformats.org/package/2006/content-types"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754" r:id="rId2"/>
  </p:sldMasterIdLst>
  <p:notesMasterIdLst>
    <p:notesMasterId r:id="rId21"/>
  </p:notesMasterIdLst>
  <p:sldIdLst>
    <p:sldId id="257" r:id="rId3"/>
    <p:sldId id="258" r:id="rId4"/>
    <p:sldId id="270" r:id="rId5"/>
    <p:sldId id="260" r:id="rId6"/>
    <p:sldId id="269" r:id="rId7"/>
    <p:sldId id="279" r:id="rId8"/>
    <p:sldId id="261" r:id="rId9"/>
    <p:sldId id="277" r:id="rId10"/>
    <p:sldId id="256" r:id="rId11"/>
    <p:sldId id="263" r:id="rId12"/>
    <p:sldId id="262" r:id="rId13"/>
    <p:sldId id="264" r:id="rId14"/>
    <p:sldId id="265" r:id="rId15"/>
    <p:sldId id="271" r:id="rId16"/>
    <p:sldId id="273" r:id="rId17"/>
    <p:sldId id="272" r:id="rId18"/>
    <p:sldId id="275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E6556-F510-43C6-B210-2A63EA4FF5B9}" type="datetimeFigureOut">
              <a:rPr lang="en-US" smtClean="0"/>
              <a:t>06-Dec-20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24CA0-0F6A-4A63-8345-A5AF3442E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24CA0-0F6A-4A63-8345-A5AF3442E2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68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24CA0-0F6A-4A63-8345-A5AF3442E2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2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24CA0-0F6A-4A63-8345-A5AF3442E2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72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24CA0-0F6A-4A63-8345-A5AF3442E2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0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24CA0-0F6A-4A63-8345-A5AF3442E2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82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4B8FB-666F-4E95-BDA9-3C5313C5AE0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06-Dec-20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7702C-56F8-4BE3-BB12-C503143FE3F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86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4B8FB-666F-4E95-BDA9-3C5313C5AE0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06-Dec-20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7702C-56F8-4BE3-BB12-C503143FE3F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209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4B8FB-666F-4E95-BDA9-3C5313C5AE0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06-Dec-20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7702C-56F8-4BE3-BB12-C503143FE3F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840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2590-4102-427A-B24D-7324F4F5D3D8}" type="datetimeFigureOut">
              <a:rPr lang="en-US" smtClean="0"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7CC4-E53A-4B24-A87B-1E95F9C7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30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2590-4102-427A-B24D-7324F4F5D3D8}" type="datetimeFigureOut">
              <a:rPr lang="en-US" smtClean="0"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7CC4-E53A-4B24-A87B-1E95F9C7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33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2590-4102-427A-B24D-7324F4F5D3D8}" type="datetimeFigureOut">
              <a:rPr lang="en-US" smtClean="0"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7CC4-E53A-4B24-A87B-1E95F9C7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65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2590-4102-427A-B24D-7324F4F5D3D8}" type="datetimeFigureOut">
              <a:rPr lang="en-US" smtClean="0"/>
              <a:t>06-Dec-20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7CC4-E53A-4B24-A87B-1E95F9C7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30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2590-4102-427A-B24D-7324F4F5D3D8}" type="datetimeFigureOut">
              <a:rPr lang="en-US" smtClean="0"/>
              <a:t>06-Dec-20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7CC4-E53A-4B24-A87B-1E95F9C7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42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2590-4102-427A-B24D-7324F4F5D3D8}" type="datetimeFigureOut">
              <a:rPr lang="en-US" smtClean="0"/>
              <a:t>06-Dec-20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7CC4-E53A-4B24-A87B-1E95F9C7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53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2590-4102-427A-B24D-7324F4F5D3D8}" type="datetimeFigureOut">
              <a:rPr lang="en-US" smtClean="0"/>
              <a:t>06-Dec-20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7CC4-E53A-4B24-A87B-1E95F9C7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90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2590-4102-427A-B24D-7324F4F5D3D8}" type="datetimeFigureOut">
              <a:rPr lang="en-US" smtClean="0"/>
              <a:t>06-Dec-20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7CC4-E53A-4B24-A87B-1E95F9C7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50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4B8FB-666F-4E95-BDA9-3C5313C5AE0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06-Dec-20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7702C-56F8-4BE3-BB12-C503143FE3F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507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2590-4102-427A-B24D-7324F4F5D3D8}" type="datetimeFigureOut">
              <a:rPr lang="en-US" smtClean="0"/>
              <a:t>06-Dec-20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7CC4-E53A-4B24-A87B-1E95F9C7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23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2590-4102-427A-B24D-7324F4F5D3D8}" type="datetimeFigureOut">
              <a:rPr lang="en-US" smtClean="0"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7CC4-E53A-4B24-A87B-1E95F9C7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48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2590-4102-427A-B24D-7324F4F5D3D8}" type="datetimeFigureOut">
              <a:rPr lang="en-US" smtClean="0"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7CC4-E53A-4B24-A87B-1E95F9C7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60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4B8FB-666F-4E95-BDA9-3C5313C5AE0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06-Dec-20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7702C-56F8-4BE3-BB12-C503143FE3F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81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4B8FB-666F-4E95-BDA9-3C5313C5AE0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06-Dec-20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7702C-56F8-4BE3-BB12-C503143FE3F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222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4B8FB-666F-4E95-BDA9-3C5313C5AE0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06-Dec-20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7702C-56F8-4BE3-BB12-C503143FE3F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071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4B8FB-666F-4E95-BDA9-3C5313C5AE0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06-Dec-20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7702C-56F8-4BE3-BB12-C503143FE3F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096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4B8FB-666F-4E95-BDA9-3C5313C5AE0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06-Dec-20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7702C-56F8-4BE3-BB12-C503143FE3F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830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4B8FB-666F-4E95-BDA9-3C5313C5AE0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06-Dec-20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7702C-56F8-4BE3-BB12-C503143FE3F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271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4B8FB-666F-4E95-BDA9-3C5313C5AE0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06-Dec-20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7702C-56F8-4BE3-BB12-C503143FE3F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973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4B8FB-666F-4E95-BDA9-3C5313C5AE0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06-Dec-20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7702C-56F8-4BE3-BB12-C503143FE3F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43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72590-4102-427A-B24D-7324F4F5D3D8}" type="datetimeFigureOut">
              <a:rPr lang="en-US" smtClean="0"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B7CC4-E53A-4B24-A87B-1E95F9C7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7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067" y="39741"/>
            <a:ext cx="5999018" cy="64363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927" y="2313709"/>
            <a:ext cx="5456140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927" y="3637148"/>
            <a:ext cx="545614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16"/>
            <a:ext cx="12192000" cy="360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6476089"/>
            <a:ext cx="12192000" cy="360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366962"/>
            <a:ext cx="336884" cy="61300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843085" y="366962"/>
            <a:ext cx="336884" cy="610912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22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228600"/>
            <a:ext cx="12192000" cy="90236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Meaning of Words</a:t>
            </a:r>
            <a:endParaRPr lang="en-US" sz="4000" b="1" i="1" dirty="0">
              <a:solidFill>
                <a:schemeClr val="accent5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251283"/>
            <a:ext cx="12192000" cy="129941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000" b="1" i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জানি, দুই বা ততোধিক বর্ণের সমষ্টিকে শব্দ বলে। যুক্তিবিদ্যায় উদ্দেশ্য ও বিধেয় হিসেবে ব্যবহারযোগ্য শব্দ বা শব্দসমষ্টিকে বলা হয় পদ। </a:t>
            </a:r>
            <a:endParaRPr lang="en-US" sz="4000" b="1" i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2773642"/>
            <a:ext cx="12191999" cy="129941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i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 দুধ হয় সাদা। এখানে দুধ , হয়, সাদা প্রতিটি এক- একটি শব্দ।</a:t>
            </a:r>
            <a:endParaRPr lang="en-US" sz="4400" b="1" i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4327357"/>
            <a:ext cx="12191999" cy="17132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 রাখতে হবে যে , প্রতিটি পদ একটা শব্দ,কিন্তু প্রত্যেকটি শব্দ পদ নয়। কারন কোনো শব্দকে পদ হতে হলে তাকে অবশ্যই যুক্তিবাক্যের উদ্দেশ্য বা বিধেয় হিসেবে ব্যবহ্রত হওয়ার যোগ্যতা হতে হবে।</a:t>
            </a:r>
            <a:endParaRPr lang="en-US" sz="3600" b="1" i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414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228600"/>
            <a:ext cx="12192000" cy="90236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Classification of Words</a:t>
            </a:r>
            <a:endParaRPr lang="en-US" sz="4000" b="1" i="1" dirty="0">
              <a:solidFill>
                <a:schemeClr val="accent5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87678" y="1779674"/>
            <a:ext cx="4523873" cy="129941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i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তিন প্রকার</a:t>
            </a:r>
            <a:endParaRPr lang="en-US" sz="4000" b="1" i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4691" y="3832554"/>
            <a:ext cx="3029952" cy="129941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পদযোগ্য শব্দ</a:t>
            </a:r>
          </a:p>
          <a:p>
            <a:pPr algn="ctr"/>
            <a:r>
              <a:rPr lang="en-US" sz="2800" b="1" i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Categorematic</a:t>
            </a: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Word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40128" y="3841253"/>
            <a:ext cx="3029952" cy="129941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সহ-পদযোগ্য শব্দ</a:t>
            </a:r>
            <a:endParaRPr lang="en-US" sz="3200" b="1" i="1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i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Syn-Categorematic</a:t>
            </a:r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Word</a:t>
            </a:r>
            <a:endParaRPr lang="en-US" sz="2000" b="1" i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56031" y="3802362"/>
            <a:ext cx="3029952" cy="129941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অপদ যোগ্য শব্দ</a:t>
            </a:r>
            <a:endParaRPr lang="en-US" sz="3200" b="1" i="1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i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Acategomatic</a:t>
            </a: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Word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2743200" y="1108912"/>
            <a:ext cx="6412831" cy="623637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201651" y="3419471"/>
            <a:ext cx="1106906" cy="413083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1210" y="3126210"/>
            <a:ext cx="11342863" cy="3027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-92243" y="3307242"/>
            <a:ext cx="1106906" cy="413083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0495546" y="3389279"/>
            <a:ext cx="1106906" cy="413083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50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"/>
            <a:ext cx="9661358" cy="255069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শব্দ বা শব্দসমষ্টি </a:t>
            </a:r>
            <a:r>
              <a:rPr lang="bn-IN" sz="3600" b="1" i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 কোনো শব্দের সাহায্য ছাড়াই যুক্তিবাক্যের </a:t>
            </a:r>
            <a:r>
              <a:rPr lang="bn-IN" sz="36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 বা বিধেয় হিসেবে ব্যবহূত </a:t>
            </a:r>
            <a:r>
              <a:rPr lang="bn-IN" sz="3600" b="1" i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 পারে তাকে  পদযোগ্য শব্দ বলে। </a:t>
            </a:r>
          </a:p>
          <a:p>
            <a:pPr algn="just"/>
            <a:r>
              <a:rPr lang="bn-IN" sz="3600" b="1" i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 চিনি হয় মিষ্টি। এ যুক্তিবাক্যে চিনি ও মিষ্টি শব্দ দুটি পদযোগ্য।</a:t>
            </a:r>
            <a:endParaRPr lang="en-US" sz="3600" b="1" i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0237" y="2550694"/>
            <a:ext cx="9661358" cy="22291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শব্দ বা শব্দসমষ্টি অন্য কোনো শব্দের সাহায্য </a:t>
            </a:r>
            <a:r>
              <a:rPr lang="bn-IN" sz="36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 যুক্তিবাক্যের </a:t>
            </a:r>
            <a:r>
              <a:rPr lang="bn-IN" sz="36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 বা বিধেয় হিসেবে ব্যবহূত হতে পারে </a:t>
            </a:r>
            <a:r>
              <a:rPr lang="bn-IN" sz="36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 তাকে  সহ-পদযোগ্য </a:t>
            </a:r>
            <a:r>
              <a:rPr lang="bn-IN" sz="36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বলে। </a:t>
            </a:r>
          </a:p>
          <a:p>
            <a:pPr algn="ctr"/>
            <a:r>
              <a:rPr lang="bn-IN" sz="36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 টি, টা, খানি,তাহলে ইত্যাদি। চাদর খানি হয় লাল</a:t>
            </a:r>
            <a:endParaRPr lang="en-US" sz="36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4994198"/>
            <a:ext cx="9661358" cy="186380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শব্দ বা শব্দসমষ্টি </a:t>
            </a:r>
            <a:r>
              <a:rPr lang="bn-IN" sz="36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কখনও যুক্তিবাক্যের </a:t>
            </a:r>
            <a:r>
              <a:rPr lang="bn-IN" sz="36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 বা বিধেয় হিসেবে ব্যবহূত হতে পারে </a:t>
            </a:r>
            <a:r>
              <a:rPr lang="bn-IN" sz="36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 তাকে  অপদযোগ্য </a:t>
            </a:r>
            <a:r>
              <a:rPr lang="bn-IN" sz="36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বলে। </a:t>
            </a:r>
          </a:p>
          <a:p>
            <a:pPr algn="just"/>
            <a:r>
              <a:rPr lang="bn-IN" sz="36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 আঃ, উঃ, আহা, ছি-ছি, </a:t>
            </a:r>
            <a:endParaRPr lang="en-US" sz="36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661358" y="321571"/>
            <a:ext cx="2440405" cy="17001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i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পদযোগ্য শব্দ</a:t>
            </a:r>
          </a:p>
        </p:txBody>
      </p:sp>
      <p:sp>
        <p:nvSpPr>
          <p:cNvPr id="7" name="Oval 6"/>
          <p:cNvSpPr/>
          <p:nvPr/>
        </p:nvSpPr>
        <p:spPr>
          <a:xfrm>
            <a:off x="9751595" y="2660707"/>
            <a:ext cx="2440405" cy="17277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i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সহ-পদযোগ্য শব্দ</a:t>
            </a:r>
            <a:endParaRPr lang="en-US" sz="4000" b="1" i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616239" y="4948759"/>
            <a:ext cx="2530642" cy="17177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অপদ যোগ্য শব্দ</a:t>
            </a:r>
            <a:endParaRPr lang="en-US" sz="3600" b="1" i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478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10836" y="228600"/>
            <a:ext cx="12302836" cy="90236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Classification of Terms</a:t>
            </a:r>
            <a:endParaRPr lang="en-US" sz="4000" b="1" i="1" dirty="0">
              <a:solidFill>
                <a:schemeClr val="accent5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Callout 2"/>
          <p:cNvSpPr/>
          <p:nvPr/>
        </p:nvSpPr>
        <p:spPr>
          <a:xfrm>
            <a:off x="2059586" y="1130968"/>
            <a:ext cx="878306" cy="5727032"/>
          </a:xfrm>
          <a:prstGeom prst="righ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116178" y="1130968"/>
            <a:ext cx="2755233" cy="6136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/>
              <a:t>ক) সরল পদ</a:t>
            </a:r>
          </a:p>
          <a:p>
            <a:r>
              <a:rPr lang="bn-IN" dirty="0" smtClean="0"/>
              <a:t>খ) যৌগিক পদ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116177" y="1758611"/>
            <a:ext cx="2755234" cy="61361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/>
              <a:t>ক) একার্থক পদ</a:t>
            </a:r>
          </a:p>
          <a:p>
            <a:r>
              <a:rPr lang="bn-IN" dirty="0" smtClean="0"/>
              <a:t>খ) অনেকার্থক পদ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257514" y="6182963"/>
            <a:ext cx="2033337" cy="613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116177" y="2390269"/>
            <a:ext cx="2755234" cy="61361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/>
              <a:t>ক) বিশিষ্ট পদ</a:t>
            </a:r>
          </a:p>
          <a:p>
            <a:r>
              <a:rPr lang="bn-IN" dirty="0" smtClean="0"/>
              <a:t>খ) সার্বিক পদ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3116176" y="3021927"/>
            <a:ext cx="2755235" cy="61361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 smtClean="0"/>
          </a:p>
          <a:p>
            <a:r>
              <a:rPr lang="bn-IN" dirty="0" smtClean="0"/>
              <a:t>ক</a:t>
            </a:r>
            <a:r>
              <a:rPr lang="en-US" dirty="0" smtClean="0"/>
              <a:t>) </a:t>
            </a:r>
            <a:r>
              <a:rPr lang="bn-IN" dirty="0" smtClean="0"/>
              <a:t>সমষ্টিবাচক পদ</a:t>
            </a:r>
          </a:p>
          <a:p>
            <a:r>
              <a:rPr lang="bn-IN" dirty="0" smtClean="0"/>
              <a:t>খ) অ সমষ্টিবাচক </a:t>
            </a:r>
            <a:r>
              <a:rPr lang="bn-IN" dirty="0"/>
              <a:t>পদ</a:t>
            </a:r>
          </a:p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116176" y="3660346"/>
            <a:ext cx="2755235" cy="61361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/>
              <a:t>ক) বস্তুবাচক পদ</a:t>
            </a:r>
          </a:p>
          <a:p>
            <a:r>
              <a:rPr lang="bn-IN" dirty="0" smtClean="0"/>
              <a:t>খ) গুণবাচক পদ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116176" y="4281228"/>
            <a:ext cx="2755235" cy="6136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1400" dirty="0" smtClean="0">
                <a:solidFill>
                  <a:schemeClr val="accent5">
                    <a:lumMod val="50000"/>
                  </a:schemeClr>
                </a:solidFill>
              </a:rPr>
              <a:t>ক) সদর্থক পদ</a:t>
            </a:r>
          </a:p>
          <a:p>
            <a:r>
              <a:rPr lang="bn-IN" sz="1400" dirty="0" smtClean="0">
                <a:solidFill>
                  <a:schemeClr val="accent5">
                    <a:lumMod val="50000"/>
                  </a:schemeClr>
                </a:solidFill>
              </a:rPr>
              <a:t>খ) নঞর্থক পদ</a:t>
            </a:r>
          </a:p>
          <a:p>
            <a:r>
              <a:rPr lang="bn-IN" sz="1400" dirty="0" smtClean="0">
                <a:solidFill>
                  <a:schemeClr val="accent5">
                    <a:lumMod val="50000"/>
                  </a:schemeClr>
                </a:solidFill>
              </a:rPr>
              <a:t>গ) ব্যাহতার্থক পদ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116175" y="4912886"/>
            <a:ext cx="2755236" cy="61361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/>
              <a:t>১।  সাপেক্ষ পদ</a:t>
            </a:r>
          </a:p>
          <a:p>
            <a:r>
              <a:rPr lang="bn-IN" dirty="0" smtClean="0"/>
              <a:t>২। নিরপেক্ষ পদ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3116175" y="5537777"/>
            <a:ext cx="2755236" cy="61361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/>
              <a:t>ক</a:t>
            </a:r>
            <a:r>
              <a:rPr lang="bn-IN" dirty="0"/>
              <a:t>)</a:t>
            </a:r>
            <a:r>
              <a:rPr lang="bn-IN" dirty="0" smtClean="0"/>
              <a:t> নিদিষ্ট পদ</a:t>
            </a:r>
          </a:p>
          <a:p>
            <a:r>
              <a:rPr lang="bn-IN" dirty="0" smtClean="0"/>
              <a:t>খ) অনিদিষ্ট পদ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33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236"/>
            <a:ext cx="121920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নিম্নরুপ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055" y="1274342"/>
            <a:ext cx="10931236" cy="5016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অর্থপূর্ণ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পক্ষান্তরে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উদ্দ্যেশ্য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সুনিদিষ্ট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অপরদিকে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ব্যবহ্রত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পক্ষান্তরে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ব্যবহ্রত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কেবলমাত্র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পদযোগ্য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34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52853" y="1203246"/>
            <a:ext cx="4364182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7452" y="2479963"/>
            <a:ext cx="6068291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678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1564"/>
            <a:ext cx="12192000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0572"/>
            <a:ext cx="5555673" cy="39013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55673" y="1995055"/>
            <a:ext cx="6511636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পার্থক্যগুলো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◊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843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5216"/>
            <a:ext cx="12192000" cy="1499616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49236"/>
            <a:ext cx="12191999" cy="25545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54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3273" y="110836"/>
            <a:ext cx="9628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80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80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2072" y="5399176"/>
            <a:ext cx="6664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9600" b="1" i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i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9600" b="1" i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549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68442" y="366964"/>
            <a:ext cx="11674641" cy="108885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-1"/>
            <a:ext cx="336884" cy="649705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843085" y="0"/>
            <a:ext cx="336884" cy="64970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6884" y="6016"/>
            <a:ext cx="11506201" cy="360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36884" y="1455821"/>
            <a:ext cx="7062536" cy="3319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i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ফখরুল আলম</a:t>
            </a:r>
          </a:p>
          <a:p>
            <a:pPr algn="ctr"/>
            <a:r>
              <a:rPr lang="bn-IN" sz="4000" b="1" i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প্রভাষক- দর্শন বিভাগ</a:t>
            </a:r>
          </a:p>
          <a:p>
            <a:pPr algn="ctr"/>
            <a:r>
              <a:rPr lang="bn-IN" sz="4000" b="1" i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চান্দিনা মহিলা ডিগ্রি কলেজ</a:t>
            </a:r>
          </a:p>
          <a:p>
            <a:pPr algn="ctr"/>
            <a:endParaRPr lang="en-US" sz="4000" b="1" i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21" y="1455822"/>
            <a:ext cx="4443663" cy="5041230"/>
          </a:xfrm>
          <a:prstGeom prst="rect">
            <a:avLst/>
          </a:prstGeom>
        </p:spPr>
      </p:pic>
      <p:sp>
        <p:nvSpPr>
          <p:cNvPr id="10" name="Flowchart: Alternate Process 9"/>
          <p:cNvSpPr/>
          <p:nvPr/>
        </p:nvSpPr>
        <p:spPr>
          <a:xfrm>
            <a:off x="336883" y="4775033"/>
            <a:ext cx="7062537" cy="161373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Mobile No- 01715293395</a:t>
            </a:r>
          </a:p>
          <a:p>
            <a:pPr algn="ctr"/>
            <a:r>
              <a:rPr lang="en-US" sz="36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 :- fakhrulbilkis@gmail.com</a:t>
            </a:r>
            <a:endParaRPr lang="en-US" sz="36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6497053"/>
            <a:ext cx="12191999" cy="360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680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68442" y="366964"/>
            <a:ext cx="11674641" cy="75525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i="1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b="1" i="1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336884" cy="652690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43085" y="0"/>
            <a:ext cx="336884" cy="652690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6884" y="6016"/>
            <a:ext cx="11506201" cy="360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884" y="1213830"/>
            <a:ext cx="11506199" cy="48013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পিরিয়ডঃ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</a:t>
            </a:r>
          </a:p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৬০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" y="6526902"/>
            <a:ext cx="12179968" cy="360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515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250" advTm="1000">
        <p15:prstTrans prst="curtains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1898"/>
            <a:ext cx="121920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মনোযোগসহ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30384" y="1027561"/>
            <a:ext cx="336884" cy="58216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22657" y="1027561"/>
            <a:ext cx="336884" cy="58216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31" y="1364742"/>
            <a:ext cx="3725141" cy="201576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146127" y="3388702"/>
            <a:ext cx="2934449" cy="3664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মানুষ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242" y="1045120"/>
            <a:ext cx="4313381" cy="28932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250" y="4043773"/>
            <a:ext cx="4338113" cy="25572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07621" y="4053138"/>
            <a:ext cx="172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পতাকা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96" y="4005981"/>
            <a:ext cx="4105709" cy="231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038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0">
        <p15:prstTrans prst="curtains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68442" y="366964"/>
            <a:ext cx="11674641" cy="755254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i="1" noProof="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i="1" noProof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noProof="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336884" cy="652690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43085" y="0"/>
            <a:ext cx="336884" cy="652690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6884" y="6016"/>
            <a:ext cx="11506201" cy="360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884" y="2540176"/>
            <a:ext cx="11506199" cy="144655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" y="6526902"/>
            <a:ext cx="12179968" cy="360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3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6982" y="0"/>
            <a:ext cx="1219200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8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8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8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8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8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72766"/>
              </p:ext>
            </p:extLst>
          </p:nvPr>
        </p:nvGraphicFramePr>
        <p:xfrm>
          <a:off x="2978727" y="2505165"/>
          <a:ext cx="5680364" cy="3111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ackager Shell Object" showAsIcon="1" r:id="rId3" imgW="797760" imgH="488520" progId="Package">
                  <p:embed/>
                </p:oleObj>
              </mc:Choice>
              <mc:Fallback>
                <p:oleObj name="Packager Shell Object" showAsIcon="1" r:id="rId3" imgW="7977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8727" y="2505165"/>
                        <a:ext cx="5680364" cy="3111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6235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336844" y="366963"/>
            <a:ext cx="11506218" cy="884321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6000" b="1" i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336884" cy="63887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843085" y="0"/>
            <a:ext cx="336884" cy="63887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6884" y="6016"/>
            <a:ext cx="11506201" cy="360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6861" y="4744144"/>
            <a:ext cx="11506201" cy="673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i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b="1" i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bn-IN" sz="4000" b="1" i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প্রকার</a:t>
            </a:r>
            <a:r>
              <a:rPr lang="en-US" sz="4000" b="1" i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</a:t>
            </a:r>
            <a:r>
              <a:rPr lang="en-US" sz="4000" b="1" i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i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পারবে।</a:t>
            </a:r>
            <a:endParaRPr lang="en-US" sz="4000" b="1" i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4830" y="3773291"/>
            <a:ext cx="11506201" cy="67376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4400" b="1" i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 ও শব্দের পার্থক্য  বর্ণনা করতে পারবে।</a:t>
            </a:r>
            <a:endParaRPr lang="en-US" sz="4400" b="1" i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8939" y="2830859"/>
            <a:ext cx="11506201" cy="6737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 ব্যাখ্যা করতে পারবে।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6861" y="1971787"/>
            <a:ext cx="11506201" cy="67376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যুক্তির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 বর্ণনা করতে পারবে।</a:t>
            </a:r>
            <a:endParaRPr lang="en-US" sz="44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6864" y="1251284"/>
            <a:ext cx="11506201" cy="53438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388769"/>
            <a:ext cx="12191999" cy="46923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i="1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683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68442" y="366964"/>
            <a:ext cx="11674641" cy="755254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যুক্তিবিদ্যার</a:t>
            </a:r>
            <a:r>
              <a:rPr lang="en-US" sz="60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60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0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336884" cy="652690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43085" y="0"/>
            <a:ext cx="336884" cy="652690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6884" y="6016"/>
            <a:ext cx="11506201" cy="360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" y="6526902"/>
            <a:ext cx="12179968" cy="3609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7313" y="1566795"/>
            <a:ext cx="1884219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6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5116" y="1562021"/>
            <a:ext cx="1884219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6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7312" y="5167979"/>
            <a:ext cx="1884219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জাত্যর্থ</a:t>
            </a:r>
            <a:endParaRPr lang="en-US" sz="6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7626" y="3218998"/>
            <a:ext cx="4167119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6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ব্যাপ্যতা</a:t>
            </a:r>
            <a:r>
              <a:rPr lang="en-US" sz="6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5109" y="5122528"/>
            <a:ext cx="3842452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 , E, I , O </a:t>
            </a:r>
            <a:endParaRPr lang="en-US" sz="6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9304" y="1567413"/>
            <a:ext cx="1884219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6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60567" y="3324360"/>
            <a:ext cx="2410691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6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6766" y="3316727"/>
            <a:ext cx="1944766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ব্যক্ত্যর্থ</a:t>
            </a:r>
            <a:endParaRPr lang="en-US" sz="6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6175720" y="1763532"/>
            <a:ext cx="1213584" cy="656053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rved Left Arrow 19"/>
          <p:cNvSpPr/>
          <p:nvPr/>
        </p:nvSpPr>
        <p:spPr>
          <a:xfrm>
            <a:off x="9284216" y="1841699"/>
            <a:ext cx="2548872" cy="1467398"/>
          </a:xfrm>
          <a:prstGeom prst="curvedLef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3135207" y="1735779"/>
            <a:ext cx="1213584" cy="656053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121528" y="3340198"/>
            <a:ext cx="1213584" cy="656053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3145203" y="5281609"/>
            <a:ext cx="1213584" cy="656053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1601384" y="2512115"/>
            <a:ext cx="886691" cy="791050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1719477" y="4289751"/>
            <a:ext cx="886691" cy="791050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74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11309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Meaning of Terms</a:t>
            </a:r>
            <a:endParaRPr lang="en-US" sz="4000" b="1" i="1" dirty="0">
              <a:solidFill>
                <a:schemeClr val="accent5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251283"/>
            <a:ext cx="12192000" cy="12994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i="1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i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4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Term</a:t>
            </a:r>
            <a:r>
              <a:rPr lang="en-US" sz="4400" b="1" i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bn-IN" sz="4400" b="1" i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 ল্যাটিন শব্দ </a:t>
            </a:r>
            <a:r>
              <a:rPr lang="en-US" sz="4400" b="1" i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4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Terminus</a:t>
            </a:r>
            <a:r>
              <a:rPr lang="en-US" sz="4400" b="1" i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IN" sz="4400" b="1" i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থেকে এসেছে। যার অর্থ প্রান্ত বা শেষ বা সীমা। অথাৎ যুক্তিবাক্যের দুই প্রান্তে বসে। </a:t>
            </a:r>
          </a:p>
          <a:p>
            <a:pPr algn="ctr"/>
            <a:endParaRPr lang="en-US" sz="2800" b="1" i="1" dirty="0"/>
          </a:p>
        </p:txBody>
      </p:sp>
      <p:sp>
        <p:nvSpPr>
          <p:cNvPr id="5" name="Rounded Rectangle 4"/>
          <p:cNvSpPr/>
          <p:nvPr/>
        </p:nvSpPr>
        <p:spPr>
          <a:xfrm>
            <a:off x="90236" y="2815389"/>
            <a:ext cx="12101763" cy="16242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শব্দ বা শব্দসমষ্টি কোনো যুক্তিবাক্যের উদ্দেশ্য বা বিধেয় হিসেবে ব্যবহূত হয় বা ব্যবহার যোগ্য তাকে পদ বলে।</a:t>
            </a:r>
            <a:endParaRPr lang="en-US" sz="44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0237" y="4704347"/>
            <a:ext cx="12101762" cy="129941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i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 দুধ হয় সাদা। এখানে দুধ হয় উদ্দেশ্য এবং সাদা হয় বিধেয়। সুতরাং দুধ ও সাদা এক একটা পদ । </a:t>
            </a:r>
            <a:endParaRPr lang="en-US" sz="4400" b="1" i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639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517</TotalTime>
  <Words>622</Words>
  <Application>Microsoft Office PowerPoint</Application>
  <PresentationFormat>Widescreen</PresentationFormat>
  <Paragraphs>105</Paragraphs>
  <Slides>18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Trebuchet MS</vt:lpstr>
      <vt:lpstr>Tw Cen MT</vt:lpstr>
      <vt:lpstr>Tw Cen MT Condensed</vt:lpstr>
      <vt:lpstr>Vrinda</vt:lpstr>
      <vt:lpstr>Wingdings 3</vt:lpstr>
      <vt:lpstr>Integral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ভিডিও টা লক্ষ্য করুন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পাঠ মূল্যায়ন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user</cp:lastModifiedBy>
  <cp:revision>109</cp:revision>
  <dcterms:created xsi:type="dcterms:W3CDTF">2017-10-04T09:48:44Z</dcterms:created>
  <dcterms:modified xsi:type="dcterms:W3CDTF">2020-12-07T05:30:44Z</dcterms:modified>
</cp:coreProperties>
</file>