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8FB8D-FEDE-4F19-87DC-F4F6A4F557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717EDC-496F-4EA4-8061-4E9C505D6397}">
      <dgm:prSet/>
      <dgm:spPr/>
      <dgm:t>
        <a:bodyPr/>
        <a:lstStyle/>
        <a:p>
          <a:pPr rtl="0"/>
          <a:r>
            <a:rPr lang="en-US" b="1" smtClean="0"/>
            <a:t>Remember, there are two kinds of question.</a:t>
          </a:r>
          <a:endParaRPr lang="en-US"/>
        </a:p>
      </dgm:t>
    </dgm:pt>
    <dgm:pt modelId="{BC193D7B-E814-49FF-BE89-AD4C64A451FB}" type="parTrans" cxnId="{343062F4-A924-4372-AB8D-9D9251CA628A}">
      <dgm:prSet/>
      <dgm:spPr/>
      <dgm:t>
        <a:bodyPr/>
        <a:lstStyle/>
        <a:p>
          <a:endParaRPr lang="en-US"/>
        </a:p>
      </dgm:t>
    </dgm:pt>
    <dgm:pt modelId="{4A0679D1-1AE3-48FE-A79E-0D831695E4C2}" type="sibTrans" cxnId="{343062F4-A924-4372-AB8D-9D9251CA628A}">
      <dgm:prSet/>
      <dgm:spPr/>
      <dgm:t>
        <a:bodyPr/>
        <a:lstStyle/>
        <a:p>
          <a:endParaRPr lang="en-US"/>
        </a:p>
      </dgm:t>
    </dgm:pt>
    <dgm:pt modelId="{28ED891D-EF1B-4F69-857F-6637F29A3893}">
      <dgm:prSet/>
      <dgm:spPr/>
      <dgm:t>
        <a:bodyPr/>
        <a:lstStyle/>
        <a:p>
          <a:pPr rtl="0"/>
          <a:r>
            <a:rPr lang="en-US" b="1" smtClean="0"/>
            <a:t>Single inversion </a:t>
          </a:r>
          <a:endParaRPr lang="en-US"/>
        </a:p>
      </dgm:t>
    </dgm:pt>
    <dgm:pt modelId="{F19F3BB8-3A68-4D34-A967-875662E5908F}" type="parTrans" cxnId="{B6319149-E4BA-42B3-8819-E155485506CB}">
      <dgm:prSet/>
      <dgm:spPr/>
      <dgm:t>
        <a:bodyPr/>
        <a:lstStyle/>
        <a:p>
          <a:endParaRPr lang="en-US"/>
        </a:p>
      </dgm:t>
    </dgm:pt>
    <dgm:pt modelId="{A281CD1D-D447-428D-B5D5-180A5B48528C}" type="sibTrans" cxnId="{B6319149-E4BA-42B3-8819-E155485506CB}">
      <dgm:prSet/>
      <dgm:spPr/>
      <dgm:t>
        <a:bodyPr/>
        <a:lstStyle/>
        <a:p>
          <a:endParaRPr lang="en-US"/>
        </a:p>
      </dgm:t>
    </dgm:pt>
    <dgm:pt modelId="{3A095269-8CBB-482D-A8F6-A4740D49B703}">
      <dgm:prSet/>
      <dgm:spPr/>
      <dgm:t>
        <a:bodyPr/>
        <a:lstStyle/>
        <a:p>
          <a:pPr rtl="0"/>
          <a:r>
            <a:rPr lang="en-US" b="1" smtClean="0"/>
            <a:t>Double inversion</a:t>
          </a:r>
          <a:endParaRPr lang="en-US"/>
        </a:p>
      </dgm:t>
    </dgm:pt>
    <dgm:pt modelId="{1ADCAAC1-F595-4268-BF04-617EF88BCBB6}" type="parTrans" cxnId="{4D7A4002-2E1B-4EFA-B65A-76EB451E5491}">
      <dgm:prSet/>
      <dgm:spPr/>
      <dgm:t>
        <a:bodyPr/>
        <a:lstStyle/>
        <a:p>
          <a:endParaRPr lang="en-US"/>
        </a:p>
      </dgm:t>
    </dgm:pt>
    <dgm:pt modelId="{DC1FE0EC-A2B7-47B8-AF64-617B0B276DCC}" type="sibTrans" cxnId="{4D7A4002-2E1B-4EFA-B65A-76EB451E5491}">
      <dgm:prSet/>
      <dgm:spPr/>
      <dgm:t>
        <a:bodyPr/>
        <a:lstStyle/>
        <a:p>
          <a:endParaRPr lang="en-US"/>
        </a:p>
      </dgm:t>
    </dgm:pt>
    <dgm:pt modelId="{194C5339-DC3F-4D3F-9757-4942A73FE23B}" type="pres">
      <dgm:prSet presAssocID="{1C58FB8D-FEDE-4F19-87DC-F4F6A4F557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F790B-315B-4DE6-8451-1C9E6B7620F4}" type="pres">
      <dgm:prSet presAssocID="{C7717EDC-496F-4EA4-8061-4E9C505D6397}" presName="composite" presStyleCnt="0"/>
      <dgm:spPr/>
    </dgm:pt>
    <dgm:pt modelId="{73128FED-8F99-4DB3-8711-149A3D3FF043}" type="pres">
      <dgm:prSet presAssocID="{C7717EDC-496F-4EA4-8061-4E9C505D639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BC9D8-61AA-42A6-B34F-57BBA4033DF2}" type="pres">
      <dgm:prSet presAssocID="{C7717EDC-496F-4EA4-8061-4E9C505D639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062F4-A924-4372-AB8D-9D9251CA628A}" srcId="{1C58FB8D-FEDE-4F19-87DC-F4F6A4F557A4}" destId="{C7717EDC-496F-4EA4-8061-4E9C505D6397}" srcOrd="0" destOrd="0" parTransId="{BC193D7B-E814-49FF-BE89-AD4C64A451FB}" sibTransId="{4A0679D1-1AE3-48FE-A79E-0D831695E4C2}"/>
    <dgm:cxn modelId="{2A4E471D-AA99-4225-A402-E0F52C8FAE63}" type="presOf" srcId="{C7717EDC-496F-4EA4-8061-4E9C505D6397}" destId="{73128FED-8F99-4DB3-8711-149A3D3FF043}" srcOrd="0" destOrd="0" presId="urn:microsoft.com/office/officeart/2005/8/layout/chevron2"/>
    <dgm:cxn modelId="{9F3E2FC9-303B-462A-9264-81D566C08AE4}" type="presOf" srcId="{1C58FB8D-FEDE-4F19-87DC-F4F6A4F557A4}" destId="{194C5339-DC3F-4D3F-9757-4942A73FE23B}" srcOrd="0" destOrd="0" presId="urn:microsoft.com/office/officeart/2005/8/layout/chevron2"/>
    <dgm:cxn modelId="{B6319149-E4BA-42B3-8819-E155485506CB}" srcId="{C7717EDC-496F-4EA4-8061-4E9C505D6397}" destId="{28ED891D-EF1B-4F69-857F-6637F29A3893}" srcOrd="0" destOrd="0" parTransId="{F19F3BB8-3A68-4D34-A967-875662E5908F}" sibTransId="{A281CD1D-D447-428D-B5D5-180A5B48528C}"/>
    <dgm:cxn modelId="{088840D8-124A-4EC5-B940-90B18D23EA22}" type="presOf" srcId="{28ED891D-EF1B-4F69-857F-6637F29A3893}" destId="{0BABC9D8-61AA-42A6-B34F-57BBA4033DF2}" srcOrd="0" destOrd="0" presId="urn:microsoft.com/office/officeart/2005/8/layout/chevron2"/>
    <dgm:cxn modelId="{6E8C015C-16BA-4028-A321-E7BCABA6D0DF}" type="presOf" srcId="{3A095269-8CBB-482D-A8F6-A4740D49B703}" destId="{0BABC9D8-61AA-42A6-B34F-57BBA4033DF2}" srcOrd="0" destOrd="1" presId="urn:microsoft.com/office/officeart/2005/8/layout/chevron2"/>
    <dgm:cxn modelId="{4D7A4002-2E1B-4EFA-B65A-76EB451E5491}" srcId="{C7717EDC-496F-4EA4-8061-4E9C505D6397}" destId="{3A095269-8CBB-482D-A8F6-A4740D49B703}" srcOrd="1" destOrd="0" parTransId="{1ADCAAC1-F595-4268-BF04-617EF88BCBB6}" sibTransId="{DC1FE0EC-A2B7-47B8-AF64-617B0B276DCC}"/>
    <dgm:cxn modelId="{F459F063-FE9E-4358-B9DB-F8EB8FA46AAC}" type="presParOf" srcId="{194C5339-DC3F-4D3F-9757-4942A73FE23B}" destId="{A35F790B-315B-4DE6-8451-1C9E6B7620F4}" srcOrd="0" destOrd="0" presId="urn:microsoft.com/office/officeart/2005/8/layout/chevron2"/>
    <dgm:cxn modelId="{E5920909-47A2-453E-8D15-0B510AE1DB31}" type="presParOf" srcId="{A35F790B-315B-4DE6-8451-1C9E6B7620F4}" destId="{73128FED-8F99-4DB3-8711-149A3D3FF043}" srcOrd="0" destOrd="0" presId="urn:microsoft.com/office/officeart/2005/8/layout/chevron2"/>
    <dgm:cxn modelId="{15BB55AD-B58A-4249-9066-80CB6152DEA0}" type="presParOf" srcId="{A35F790B-315B-4DE6-8451-1C9E6B7620F4}" destId="{0BABC9D8-61AA-42A6-B34F-57BBA4033D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ECF3-3746-43C7-905C-4D8BA2E3545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93F1-1198-491F-AF41-AB959F56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F93F1-1198-491F-AF41-AB959F56B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9944">
            <a:off x="2937796" y="143980"/>
            <a:ext cx="2959755" cy="5957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Welcome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Md Moqbul Hossain Bulbul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Al Haj </a:t>
            </a:r>
            <a:r>
              <a:rPr lang="en-US" sz="2800" b="1" dirty="0" err="1" smtClean="0">
                <a:solidFill>
                  <a:srgbClr val="00B050"/>
                </a:solidFill>
              </a:rPr>
              <a:t>Dhanai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Bepari</a:t>
            </a:r>
            <a:r>
              <a:rPr lang="en-US" sz="2800" b="1" dirty="0" smtClean="0">
                <a:solidFill>
                  <a:srgbClr val="00B050"/>
                </a:solidFill>
              </a:rPr>
              <a:t> Memorial  High School,</a:t>
            </a: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Sreepur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Gazipur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Question &amp; answer</a:t>
            </a:r>
            <a:endParaRPr lang="en-US" sz="4800" u="sng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2434"/>
            <a:ext cx="11353801" cy="4971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What is pollution 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Ans. </a:t>
            </a:r>
            <a:r>
              <a:rPr lang="en-US" sz="3200" dirty="0" smtClean="0"/>
              <a:t>Pollution is the contamination of air, water and soil with harmful pollutants.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Why radiation is harmful?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Ans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smtClean="0"/>
              <a:t>Radiation is harmful  because it damages crops , trees and human health.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How does air pollution cause ?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Ans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: Man makes fire to cook food. Mills and factories produce lot  of smoke . It mixes with air and causes air pollution.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056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learn how to answer the question from composition.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06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CF90-D406-4280-8549-C28F91C58278}" type="datetime1">
              <a:rPr lang="en-US" smtClean="0"/>
              <a:t>10/11/2019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26175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Single inversion</a:t>
            </a:r>
            <a:endParaRPr lang="en-US" sz="6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300" b="1" dirty="0"/>
              <a:t>T</a:t>
            </a:r>
            <a:r>
              <a:rPr lang="en-US" sz="4300" b="1" dirty="0" smtClean="0"/>
              <a:t>he question is  started by  </a:t>
            </a:r>
            <a:r>
              <a:rPr lang="en-US" sz="5200" b="1" dirty="0" smtClean="0">
                <a:solidFill>
                  <a:srgbClr val="FF0000"/>
                </a:solidFill>
              </a:rPr>
              <a:t>24 operators</a:t>
            </a:r>
            <a:r>
              <a:rPr lang="en-US" sz="4300" b="1" dirty="0" smtClean="0"/>
              <a:t>  and   answer can be given  in affirmative or in  negative . </a:t>
            </a:r>
          </a:p>
          <a:p>
            <a:pPr marL="0" indent="0">
              <a:buNone/>
            </a:pPr>
            <a:r>
              <a:rPr lang="en-US" sz="4300" b="1" dirty="0" smtClean="0"/>
              <a:t>If  </a:t>
            </a:r>
            <a:r>
              <a:rPr lang="en-US" sz="6000" b="1" dirty="0" smtClean="0">
                <a:solidFill>
                  <a:srgbClr val="00B050"/>
                </a:solidFill>
              </a:rPr>
              <a:t>do </a:t>
            </a:r>
            <a:r>
              <a:rPr lang="en-US" sz="4300" b="1" dirty="0" smtClean="0"/>
              <a:t>is before the question, </a:t>
            </a:r>
            <a:r>
              <a:rPr lang="en-US" sz="5400" b="1" dirty="0" smtClean="0">
                <a:solidFill>
                  <a:srgbClr val="00B050"/>
                </a:solidFill>
              </a:rPr>
              <a:t>do</a:t>
            </a:r>
            <a:r>
              <a:rPr lang="en-US" sz="4300" b="1" dirty="0" smtClean="0">
                <a:solidFill>
                  <a:srgbClr val="00B050"/>
                </a:solidFill>
              </a:rPr>
              <a:t> will be omitted </a:t>
            </a:r>
            <a:r>
              <a:rPr lang="en-US" sz="4300" b="1" dirty="0" smtClean="0"/>
              <a:t>and  verb will be  in base form, </a:t>
            </a:r>
            <a:r>
              <a:rPr lang="en-US" sz="4300" b="1" dirty="0" err="1" smtClean="0"/>
              <a:t>eg</a:t>
            </a:r>
            <a:r>
              <a:rPr lang="en-US" sz="4300" b="1" dirty="0"/>
              <a:t> </a:t>
            </a:r>
            <a:r>
              <a:rPr lang="en-US" sz="4300" b="1" dirty="0" smtClean="0"/>
              <a:t>;</a:t>
            </a:r>
          </a:p>
          <a:p>
            <a:pPr marL="0" indent="0">
              <a:buNone/>
            </a:pPr>
            <a:r>
              <a:rPr lang="en-US" sz="4300" b="1" i="1" dirty="0" smtClean="0">
                <a:solidFill>
                  <a:srgbClr val="0070C0"/>
                </a:solidFill>
              </a:rPr>
              <a:t>Do you follow me?</a:t>
            </a:r>
          </a:p>
          <a:p>
            <a:pPr marL="0" indent="0">
              <a:buNone/>
            </a:pPr>
            <a:r>
              <a:rPr lang="en-US" sz="4300" b="1" dirty="0" smtClean="0"/>
              <a:t>Ans. Yes, I do./ Yes, I follow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27685" y="1016666"/>
            <a:ext cx="533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Single inversion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01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accent4"/>
                </a:solidFill>
              </a:rPr>
              <a:t>Does</a:t>
            </a:r>
            <a:r>
              <a:rPr lang="en-US" dirty="0" smtClean="0"/>
              <a:t> will be omitted.  Verb will be in  </a:t>
            </a:r>
            <a:r>
              <a:rPr lang="en-US" sz="6000" b="1" dirty="0" smtClean="0">
                <a:solidFill>
                  <a:srgbClr val="00B050"/>
                </a:solidFill>
              </a:rPr>
              <a:t>s/ </a:t>
            </a:r>
            <a:r>
              <a:rPr lang="en-US" sz="6000" b="1" dirty="0" err="1" smtClean="0">
                <a:solidFill>
                  <a:srgbClr val="00B050"/>
                </a:solidFill>
              </a:rPr>
              <a:t>es</a:t>
            </a:r>
            <a:r>
              <a:rPr lang="en-US" sz="6000" b="1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form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1690687"/>
            <a:ext cx="11263648" cy="4607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Does</a:t>
            </a:r>
            <a:r>
              <a:rPr lang="en-US" sz="4000" b="1" dirty="0" smtClean="0"/>
              <a:t> </a:t>
            </a:r>
            <a:r>
              <a:rPr lang="en-US" sz="3600" b="1" dirty="0" smtClean="0"/>
              <a:t> your friend</a:t>
            </a:r>
            <a:r>
              <a:rPr lang="en-US" sz="3600" b="1" dirty="0" smtClean="0">
                <a:solidFill>
                  <a:srgbClr val="00B050"/>
                </a:solidFill>
              </a:rPr>
              <a:t> carry </a:t>
            </a:r>
            <a:r>
              <a:rPr lang="en-US" sz="3600" b="1" dirty="0" smtClean="0"/>
              <a:t>a bag  daily ?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 :  </a:t>
            </a:r>
            <a:r>
              <a:rPr lang="en-US" sz="4000" b="1" dirty="0" smtClean="0"/>
              <a:t>Yes, he </a:t>
            </a:r>
            <a:r>
              <a:rPr lang="en-US" sz="4000" b="1" dirty="0" smtClean="0">
                <a:solidFill>
                  <a:srgbClr val="00B050"/>
                </a:solidFill>
              </a:rPr>
              <a:t>carries</a:t>
            </a:r>
            <a:r>
              <a:rPr lang="en-US" sz="4000" b="1" dirty="0" smtClean="0"/>
              <a:t> a bag  daily./  No, he doesn’t carry it.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Did</a:t>
            </a:r>
            <a:r>
              <a:rPr lang="en-US" sz="4000" b="1" dirty="0" smtClean="0">
                <a:solidFill>
                  <a:srgbClr val="FFFF00"/>
                </a:solidFill>
              </a:rPr>
              <a:t> will be omitted </a:t>
            </a:r>
            <a:r>
              <a:rPr lang="en-US" sz="4000" b="1" dirty="0" smtClean="0"/>
              <a:t>from the question. </a:t>
            </a:r>
          </a:p>
          <a:p>
            <a:pPr marL="0" indent="0">
              <a:buNone/>
            </a:pPr>
            <a:r>
              <a:rPr lang="en-US" sz="4000" b="1" dirty="0" smtClean="0"/>
              <a:t>Answer will be in the past form.</a:t>
            </a:r>
          </a:p>
          <a:p>
            <a:pPr marL="0" indent="0">
              <a:buNone/>
            </a:pPr>
            <a:r>
              <a:rPr lang="en-US" sz="4000" b="1" dirty="0" smtClean="0"/>
              <a:t>Did she  go to school yesterday ?</a:t>
            </a:r>
          </a:p>
          <a:p>
            <a:pPr marL="0" indent="0">
              <a:buNone/>
            </a:pPr>
            <a:r>
              <a:rPr lang="en-US" sz="4000" b="1" dirty="0" err="1" smtClean="0"/>
              <a:t>Ans</a:t>
            </a:r>
            <a:r>
              <a:rPr lang="en-US" sz="4000" b="1" dirty="0" smtClean="0"/>
              <a:t> : She went to school yesterday.</a:t>
            </a:r>
          </a:p>
          <a:p>
            <a:pPr marL="0" indent="0">
              <a:buNone/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5894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Double inversion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It is  such  a kind of question where there are two or more words before  the  subject.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Structure:  </a:t>
            </a:r>
            <a:r>
              <a:rPr lang="en-US" sz="3600" b="1" dirty="0" err="1" smtClean="0">
                <a:solidFill>
                  <a:srgbClr val="FFC000"/>
                </a:solidFill>
              </a:rPr>
              <a:t>Wh</a:t>
            </a:r>
            <a:r>
              <a:rPr lang="en-US" sz="3600" b="1" dirty="0" smtClean="0">
                <a:solidFill>
                  <a:srgbClr val="FFC000"/>
                </a:solidFill>
              </a:rPr>
              <a:t>  + operator +  subject  +  verb +  extension ?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What do you know about  Michael  </a:t>
            </a:r>
            <a:r>
              <a:rPr lang="en-US" sz="3600" dirty="0" err="1" smtClean="0"/>
              <a:t>Madhusudhan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6" name="Oval Callout 5"/>
          <p:cNvSpPr/>
          <p:nvPr/>
        </p:nvSpPr>
        <p:spPr>
          <a:xfrm>
            <a:off x="838200" y="3111689"/>
            <a:ext cx="9438564" cy="848661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Who , Whom , Whose, What ,Which , When , Where , Why , How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5212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Nota </a:t>
            </a:r>
            <a:r>
              <a:rPr lang="en-US" sz="4000" b="1" dirty="0" err="1" smtClean="0">
                <a:solidFill>
                  <a:srgbClr val="FF0000"/>
                </a:solidFill>
              </a:rPr>
              <a:t>Bene</a:t>
            </a:r>
            <a:r>
              <a:rPr lang="en-US" sz="4000" b="1" dirty="0" smtClean="0">
                <a:solidFill>
                  <a:srgbClr val="FF0000"/>
                </a:solidFill>
              </a:rPr>
              <a:t>: Most of the questions of the SSC level are the open-ended  and  double </a:t>
            </a:r>
            <a:r>
              <a:rPr lang="en-US" sz="4000" b="1" dirty="0" err="1" smtClean="0">
                <a:solidFill>
                  <a:srgbClr val="FF0000"/>
                </a:solidFill>
              </a:rPr>
              <a:t>inversioned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1  Question for Remembering/ recalling : describe, define, list, locate, tell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/>
              <a:t> </a:t>
            </a:r>
            <a:r>
              <a:rPr lang="en-US" sz="3600" dirty="0" smtClean="0"/>
              <a:t>3 questions for checking  understanding: classify, discuss, explain, identify, predict investigate, justify, imagine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/>
              <a:t> </a:t>
            </a:r>
            <a:r>
              <a:rPr lang="en-US" sz="3600" dirty="0" smtClean="0"/>
              <a:t>1 question for analyzing or evaluating something : differentiate, relate, explain, argue, value, critique, support, judge</a:t>
            </a:r>
          </a:p>
          <a:p>
            <a:pPr marL="514350" indent="-514350">
              <a:buAutoNum type="arabicPlain"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Bahnschrift SemiLigh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Who</a:t>
            </a:r>
            <a:endParaRPr lang="en-US" sz="7200" b="1" dirty="0">
              <a:solidFill>
                <a:srgbClr val="00B050"/>
              </a:solidFill>
              <a:latin typeface="Bahnschrift SemiLigh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4871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If  who is  used as  a subject</a:t>
            </a:r>
          </a:p>
          <a:p>
            <a:pPr marL="0" indent="0">
              <a:buNone/>
            </a:pPr>
            <a:r>
              <a:rPr lang="en-US" sz="4000" u="sng" dirty="0" smtClean="0">
                <a:solidFill>
                  <a:srgbClr val="FFFF00"/>
                </a:solidFill>
              </a:rPr>
              <a:t>Who + verb + extension ?</a:t>
            </a:r>
          </a:p>
          <a:p>
            <a:pPr marL="0" indent="0">
              <a:buNone/>
            </a:pPr>
            <a:r>
              <a:rPr lang="en-US" sz="4000" dirty="0" smtClean="0"/>
              <a:t>Then  noun or pronoun is used for who to answer.</a:t>
            </a:r>
          </a:p>
          <a:p>
            <a:pPr marL="0" indent="0">
              <a:buNone/>
            </a:pPr>
            <a:r>
              <a:rPr lang="en-US" sz="4000" dirty="0" smtClean="0"/>
              <a:t>Who are responsible for  water pollution ?</a:t>
            </a:r>
          </a:p>
          <a:p>
            <a:pPr marL="0" indent="0">
              <a:buNone/>
            </a:pPr>
            <a:r>
              <a:rPr lang="en-US" sz="4000" dirty="0" err="1" smtClean="0"/>
              <a:t>Ans</a:t>
            </a:r>
            <a:r>
              <a:rPr lang="en-US" sz="4000" dirty="0" smtClean="0"/>
              <a:t> : People are responsible for pollution.</a:t>
            </a:r>
          </a:p>
          <a:p>
            <a:pPr marL="0" indent="0">
              <a:buNone/>
            </a:pPr>
            <a:r>
              <a:rPr lang="en-US" sz="4000" dirty="0" smtClean="0"/>
              <a:t>Who  can give answer to this question.</a:t>
            </a:r>
          </a:p>
          <a:p>
            <a:pPr marL="0" indent="0">
              <a:buNone/>
            </a:pPr>
            <a:r>
              <a:rPr lang="en-US" sz="4000" dirty="0" err="1" smtClean="0"/>
              <a:t>Ans</a:t>
            </a:r>
            <a:r>
              <a:rPr lang="en-US" sz="4000" dirty="0" smtClean="0"/>
              <a:t> : I can  answer 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64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Who  as object of verb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76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Who + operator + subject +( verb) + extension 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Who  did he  meet in the street yesterday 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(Who will be omitted and  answer will go  after the verb.)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/>
              <a:t>Ans</a:t>
            </a:r>
            <a:r>
              <a:rPr lang="en-US" sz="3600" dirty="0" smtClean="0"/>
              <a:t>: He met  an old man in the street yesterday.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34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9" y="378574"/>
            <a:ext cx="9915659" cy="856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9"/>
            <a:ext cx="12028868" cy="5494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What </a:t>
            </a:r>
            <a:r>
              <a:rPr lang="en-US" sz="4000" dirty="0" smtClean="0"/>
              <a:t>    for    object/ animal/ baby/ lifeless thing.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Which </a:t>
            </a:r>
            <a:r>
              <a:rPr lang="en-US" sz="4000" dirty="0" smtClean="0"/>
              <a:t>   for    objects /animals / baby etc.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Why  </a:t>
            </a:r>
            <a:r>
              <a:rPr lang="en-US" sz="4000" dirty="0" smtClean="0"/>
              <a:t>     for    reason /   cause.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Where</a:t>
            </a:r>
            <a:r>
              <a:rPr lang="en-US" sz="4000" dirty="0" smtClean="0"/>
              <a:t>    for    place.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When </a:t>
            </a:r>
            <a:r>
              <a:rPr lang="en-US" sz="4000" dirty="0" smtClean="0"/>
              <a:t>    for    time / month / year / day  etc.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How </a:t>
            </a:r>
            <a:r>
              <a:rPr lang="en-US" sz="4000" dirty="0" smtClean="0"/>
              <a:t>      for     condition / quality / degree/ quantity</a:t>
            </a:r>
            <a:endParaRPr lang="en-US" sz="4000" dirty="0"/>
          </a:p>
        </p:txBody>
      </p:sp>
      <p:sp>
        <p:nvSpPr>
          <p:cNvPr id="4" name="5-Point Star 3"/>
          <p:cNvSpPr/>
          <p:nvPr/>
        </p:nvSpPr>
        <p:spPr>
          <a:xfrm>
            <a:off x="4546241" y="4868214"/>
            <a:ext cx="2073499" cy="17257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1924375">
            <a:off x="4838824" y="5170867"/>
            <a:ext cx="1584103" cy="1326524"/>
          </a:xfrm>
          <a:prstGeom prst="star5">
            <a:avLst>
              <a:gd name="adj" fmla="val 237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540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Bahnschrift SemiLight</vt:lpstr>
      <vt:lpstr>Bookman Old Style</vt:lpstr>
      <vt:lpstr>Calibri</vt:lpstr>
      <vt:lpstr>Calibri Light</vt:lpstr>
      <vt:lpstr>Comic Sans MS</vt:lpstr>
      <vt:lpstr>Office Theme</vt:lpstr>
      <vt:lpstr>Welcome</vt:lpstr>
      <vt:lpstr>Let us learn how to answer the question from composition.</vt:lpstr>
      <vt:lpstr>Single inversion</vt:lpstr>
      <vt:lpstr>Does will be omitted.  Verb will be in  s/ es  form .</vt:lpstr>
      <vt:lpstr>Double inversion</vt:lpstr>
      <vt:lpstr>Nota Bene: Most of the questions of the SSC level are the open-ended  and  double inversioned</vt:lpstr>
      <vt:lpstr>Who</vt:lpstr>
      <vt:lpstr>Who  as object of verb</vt:lpstr>
      <vt:lpstr>PowerPoint Presentation</vt:lpstr>
      <vt:lpstr>Question &amp; answer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Md Moqbul Hossain</dc:creator>
  <cp:lastModifiedBy>Md Moqbul Hossain</cp:lastModifiedBy>
  <cp:revision>38</cp:revision>
  <dcterms:created xsi:type="dcterms:W3CDTF">2019-10-08T12:31:14Z</dcterms:created>
  <dcterms:modified xsi:type="dcterms:W3CDTF">2019-10-11T02:28:35Z</dcterms:modified>
</cp:coreProperties>
</file>