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99" r:id="rId2"/>
    <p:sldId id="310" r:id="rId3"/>
    <p:sldId id="276" r:id="rId4"/>
    <p:sldId id="300" r:id="rId5"/>
    <p:sldId id="261" r:id="rId6"/>
    <p:sldId id="293" r:id="rId7"/>
    <p:sldId id="294" r:id="rId8"/>
    <p:sldId id="290" r:id="rId9"/>
    <p:sldId id="263" r:id="rId10"/>
    <p:sldId id="287" r:id="rId11"/>
    <p:sldId id="288" r:id="rId12"/>
    <p:sldId id="289" r:id="rId13"/>
    <p:sldId id="286" r:id="rId14"/>
    <p:sldId id="296" r:id="rId15"/>
    <p:sldId id="278" r:id="rId16"/>
    <p:sldId id="281" r:id="rId17"/>
    <p:sldId id="280" r:id="rId18"/>
    <p:sldId id="265" r:id="rId19"/>
    <p:sldId id="298" r:id="rId20"/>
    <p:sldId id="279" r:id="rId21"/>
    <p:sldId id="283" r:id="rId22"/>
    <p:sldId id="302" r:id="rId23"/>
    <p:sldId id="282" r:id="rId24"/>
    <p:sldId id="267" r:id="rId25"/>
    <p:sldId id="268" r:id="rId26"/>
    <p:sldId id="284" r:id="rId27"/>
    <p:sldId id="285" r:id="rId28"/>
    <p:sldId id="304" r:id="rId29"/>
    <p:sldId id="305" r:id="rId30"/>
    <p:sldId id="306" r:id="rId31"/>
    <p:sldId id="307" r:id="rId32"/>
    <p:sldId id="308" r:id="rId33"/>
    <p:sldId id="309" r:id="rId34"/>
    <p:sldId id="312" r:id="rId35"/>
    <p:sldId id="311" r:id="rId36"/>
    <p:sldId id="301" r:id="rId37"/>
    <p:sldId id="269" r:id="rId38"/>
    <p:sldId id="270" r:id="rId39"/>
    <p:sldId id="271" r:id="rId40"/>
    <p:sldId id="292" r:id="rId4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BEEF-B761-477D-8BF2-F9F27A905BAF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A3DA-B41F-4B2A-823C-8E3D9C59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817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3C00-2F9C-40A5-A075-11131DD03353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175B-7F5A-47CE-9C8E-8AEEC49CC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94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25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077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790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27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731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992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9406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26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300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599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98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705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249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298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670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5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67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543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74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7727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89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20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761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004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258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821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2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02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80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16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2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95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6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43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25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George_Bool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20201128_200111.jpg"/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-1588" y="0"/>
            <a:ext cx="6096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 useBgFill="1">
        <p:nvSpPr>
          <p:cNvPr id="4" name="TextBox 3"/>
          <p:cNvSpPr txBox="1"/>
          <p:nvPr/>
        </p:nvSpPr>
        <p:spPr>
          <a:xfrm>
            <a:off x="6094411" y="76200"/>
            <a:ext cx="6094413" cy="23698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spc="-15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</a:p>
          <a:p>
            <a:pPr algn="ctr"/>
            <a:r>
              <a:rPr lang="bn-BD" sz="36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১০, সেমিকন্ডাকটর ও ইলেকট্রনিক্স</a:t>
            </a:r>
          </a:p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আলোচ্য বিষয়ঃ লজিক গেইট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V_0501_Byers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438400"/>
            <a:ext cx="6096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620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42337" y="76200"/>
            <a:ext cx="9905075" cy="911230"/>
            <a:chOff x="379413" y="381000"/>
            <a:chExt cx="9905075" cy="911230"/>
          </a:xfrm>
        </p:grpSpPr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413" y="381000"/>
              <a:ext cx="14478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446212" y="395288"/>
              <a:ext cx="8838276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/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বুলিয়ান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অ্যালজেবরার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মৌলিক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অপারেশন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: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730830"/>
            <a:ext cx="41894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অপারেশন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</a:t>
            </a:r>
          </a:p>
          <a:p>
            <a:pPr algn="ctr"/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0+0=0</a:t>
            </a:r>
          </a:p>
          <a:p>
            <a:pPr algn="ctr"/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0+1=1</a:t>
            </a:r>
          </a:p>
          <a:p>
            <a:pPr algn="ctr"/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1+0=1</a:t>
            </a:r>
          </a:p>
          <a:p>
            <a:pPr algn="ctr"/>
            <a:r>
              <a:rPr lang="en-US" sz="3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1+1=1</a:t>
            </a:r>
            <a:endParaRPr lang="en-US" sz="3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1813" y="1752602"/>
            <a:ext cx="35813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অপারেশন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0=0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1=0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0=0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1=1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9412" y="1744508"/>
            <a:ext cx="394630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অপারেশন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NikoshBAN" pitchFamily="2" charset="0"/>
              </a:rPr>
              <a:t>→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1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NikoshBAN" pitchFamily="2" charset="0"/>
              </a:rPr>
              <a:t>→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0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47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1752600"/>
            <a:ext cx="12188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অ্যালজেবরার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ব্যবহারিক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প্রয়োগের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ডিজিটাল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ইলেকট্রনিক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সার্কিট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তাকে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endParaRPr lang="en-US" sz="4000" dirty="0" smtClean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অন্যভাবে</a:t>
            </a:r>
            <a:r>
              <a:rPr lang="en-US" sz="4000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বলা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ডিজিটাল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সার্কিট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যুক্তি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ভিত্তিক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সংকেতের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প্রবাহকে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নিয়ন্ত্রণ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সার্কিটকে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40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3412" y="152400"/>
            <a:ext cx="6476076" cy="911230"/>
            <a:chOff x="455612" y="381000"/>
            <a:chExt cx="6476076" cy="911230"/>
          </a:xfrm>
        </p:grpSpPr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5612" y="381000"/>
              <a:ext cx="14605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522412" y="381000"/>
              <a:ext cx="5409276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5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লজিক</a:t>
              </a:r>
              <a:r>
                <a:rPr lang="en-US" sz="5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5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5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5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কী</a:t>
              </a:r>
              <a:r>
                <a:rPr lang="bn-BD" sz="5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?</a:t>
              </a:r>
              <a:endPara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37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219200"/>
            <a:ext cx="12188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ডিজিটাল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ইলেকট্রনিক্সে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সব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কিছুর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মুলে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তাদেরকে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endParaRPr lang="en-US" sz="4000" b="1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4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অ্যালজেবরার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তিন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অপারেশনের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উপর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ভিত্তি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তিন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 </a:t>
            </a:r>
            <a:r>
              <a:rPr lang="en-US" sz="4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যথা</a:t>
            </a:r>
            <a:r>
              <a:rPr lang="en-US" sz="4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169425" y="5305422"/>
            <a:ext cx="1953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pPr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ORGate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6" name="Group 9"/>
          <p:cNvGrpSpPr>
            <a:grpSpLocks/>
          </p:cNvGrpSpPr>
          <p:nvPr/>
        </p:nvGrpSpPr>
        <p:grpSpPr bwMode="auto">
          <a:xfrm>
            <a:off x="440533" y="4129088"/>
            <a:ext cx="3397248" cy="947737"/>
            <a:chOff x="2109" y="867"/>
            <a:chExt cx="3175" cy="821"/>
          </a:xfrm>
        </p:grpSpPr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4604" y="1071"/>
              <a:ext cx="6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A+B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40" name="Group 13"/>
            <p:cNvGrpSpPr>
              <a:grpSpLocks/>
            </p:cNvGrpSpPr>
            <p:nvPr/>
          </p:nvGrpSpPr>
          <p:grpSpPr bwMode="auto">
            <a:xfrm>
              <a:off x="2437" y="867"/>
              <a:ext cx="2086" cy="783"/>
              <a:chOff x="2437" y="867"/>
              <a:chExt cx="2086" cy="783"/>
            </a:xfrm>
          </p:grpSpPr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>
                <a:off x="2437" y="1051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5"/>
              <p:cNvSpPr>
                <a:spLocks noChangeShapeType="1"/>
              </p:cNvSpPr>
              <p:nvPr/>
            </p:nvSpPr>
            <p:spPr bwMode="auto">
              <a:xfrm>
                <a:off x="2437" y="1464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17"/>
              <p:cNvSpPr>
                <a:spLocks noChangeArrowheads="1"/>
              </p:cNvSpPr>
              <p:nvPr/>
            </p:nvSpPr>
            <p:spPr bwMode="auto">
              <a:xfrm flipH="1">
                <a:off x="3016" y="867"/>
                <a:ext cx="817" cy="783"/>
              </a:xfrm>
              <a:prstGeom prst="moon">
                <a:avLst>
                  <a:gd name="adj" fmla="val 82130"/>
                </a:avLst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5" name="Text Box 110"/>
          <p:cNvSpPr txBox="1">
            <a:spLocks noChangeArrowheads="1"/>
          </p:cNvSpPr>
          <p:nvPr/>
        </p:nvSpPr>
        <p:spPr bwMode="auto">
          <a:xfrm>
            <a:off x="4931744" y="5344891"/>
            <a:ext cx="2451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AND Gate</a:t>
            </a:r>
          </a:p>
        </p:txBody>
      </p:sp>
      <p:grpSp>
        <p:nvGrpSpPr>
          <p:cNvPr id="46" name="Group 111"/>
          <p:cNvGrpSpPr>
            <a:grpSpLocks/>
          </p:cNvGrpSpPr>
          <p:nvPr/>
        </p:nvGrpSpPr>
        <p:grpSpPr bwMode="auto">
          <a:xfrm>
            <a:off x="4510142" y="4114800"/>
            <a:ext cx="3870271" cy="962025"/>
            <a:chOff x="2109" y="869"/>
            <a:chExt cx="3011" cy="819"/>
          </a:xfrm>
        </p:grpSpPr>
        <p:grpSp>
          <p:nvGrpSpPr>
            <p:cNvPr id="47" name="Group 112"/>
            <p:cNvGrpSpPr>
              <a:grpSpLocks/>
            </p:cNvGrpSpPr>
            <p:nvPr/>
          </p:nvGrpSpPr>
          <p:grpSpPr bwMode="auto">
            <a:xfrm>
              <a:off x="2437" y="935"/>
              <a:ext cx="2086" cy="681"/>
              <a:chOff x="2437" y="935"/>
              <a:chExt cx="2086" cy="681"/>
            </a:xfrm>
          </p:grpSpPr>
          <p:sp>
            <p:nvSpPr>
              <p:cNvPr id="51" name="AutoShape 113"/>
              <p:cNvSpPr>
                <a:spLocks noChangeArrowheads="1"/>
              </p:cNvSpPr>
              <p:nvPr/>
            </p:nvSpPr>
            <p:spPr bwMode="auto">
              <a:xfrm>
                <a:off x="3132" y="935"/>
                <a:ext cx="725" cy="681"/>
              </a:xfrm>
              <a:prstGeom prst="flowChartDelay">
                <a:avLst/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Line 114"/>
              <p:cNvSpPr>
                <a:spLocks noChangeShapeType="1"/>
              </p:cNvSpPr>
              <p:nvPr/>
            </p:nvSpPr>
            <p:spPr bwMode="auto">
              <a:xfrm>
                <a:off x="2437" y="1071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5"/>
              <p:cNvSpPr>
                <a:spLocks noChangeShapeType="1"/>
              </p:cNvSpPr>
              <p:nvPr/>
            </p:nvSpPr>
            <p:spPr bwMode="auto">
              <a:xfrm>
                <a:off x="2437" y="1484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6"/>
              <p:cNvSpPr>
                <a:spLocks noChangeShapeType="1"/>
              </p:cNvSpPr>
              <p:nvPr/>
            </p:nvSpPr>
            <p:spPr bwMode="auto">
              <a:xfrm>
                <a:off x="3843" y="1262"/>
                <a:ext cx="68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117"/>
            <p:cNvSpPr txBox="1">
              <a:spLocks noChangeArrowheads="1"/>
            </p:cNvSpPr>
            <p:nvPr/>
          </p:nvSpPr>
          <p:spPr bwMode="auto">
            <a:xfrm>
              <a:off x="2112" y="869"/>
              <a:ext cx="32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2109" y="1284"/>
              <a:ext cx="3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119"/>
            <p:cNvSpPr txBox="1">
              <a:spLocks noChangeArrowheads="1"/>
            </p:cNvSpPr>
            <p:nvPr/>
          </p:nvSpPr>
          <p:spPr bwMode="auto">
            <a:xfrm>
              <a:off x="4604" y="1071"/>
              <a:ext cx="5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AB</a:t>
              </a:r>
              <a:endParaRPr lang="en-US" sz="11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5" name="Text Box 131"/>
          <p:cNvSpPr txBox="1">
            <a:spLocks noChangeArrowheads="1"/>
          </p:cNvSpPr>
          <p:nvPr/>
        </p:nvSpPr>
        <p:spPr bwMode="auto">
          <a:xfrm>
            <a:off x="8755631" y="5305422"/>
            <a:ext cx="23672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rgbClr val="000080"/>
            </a:outerShdw>
          </a:effectLst>
        </p:spPr>
        <p:txBody>
          <a:bodyPr>
            <a:scene3d>
              <a:camera prst="obliqueBottomRight"/>
              <a:lightRig rig="threePt" dir="t"/>
            </a:scene3d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NOT Gate</a:t>
            </a:r>
          </a:p>
        </p:txBody>
      </p:sp>
      <p:grpSp>
        <p:nvGrpSpPr>
          <p:cNvPr id="56" name="Group 132"/>
          <p:cNvGrpSpPr>
            <a:grpSpLocks/>
          </p:cNvGrpSpPr>
          <p:nvPr/>
        </p:nvGrpSpPr>
        <p:grpSpPr bwMode="auto">
          <a:xfrm>
            <a:off x="8451667" y="4133908"/>
            <a:ext cx="3135043" cy="819092"/>
            <a:chOff x="2381" y="890"/>
            <a:chExt cx="2434" cy="726"/>
          </a:xfrm>
        </p:grpSpPr>
        <p:grpSp>
          <p:nvGrpSpPr>
            <p:cNvPr id="57" name="Group 133"/>
            <p:cNvGrpSpPr>
              <a:grpSpLocks/>
            </p:cNvGrpSpPr>
            <p:nvPr/>
          </p:nvGrpSpPr>
          <p:grpSpPr bwMode="auto">
            <a:xfrm>
              <a:off x="2789" y="890"/>
              <a:ext cx="1633" cy="726"/>
              <a:chOff x="2789" y="890"/>
              <a:chExt cx="1633" cy="726"/>
            </a:xfrm>
          </p:grpSpPr>
          <p:sp>
            <p:nvSpPr>
              <p:cNvPr id="60" name="AutoShape 134"/>
              <p:cNvSpPr>
                <a:spLocks noChangeArrowheads="1"/>
              </p:cNvSpPr>
              <p:nvPr/>
            </p:nvSpPr>
            <p:spPr bwMode="auto">
              <a:xfrm rot="5400000">
                <a:off x="3379" y="890"/>
                <a:ext cx="726" cy="726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rgbClr val="99FF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Line 135"/>
              <p:cNvSpPr>
                <a:spLocks noChangeShapeType="1"/>
              </p:cNvSpPr>
              <p:nvPr/>
            </p:nvSpPr>
            <p:spPr bwMode="auto">
              <a:xfrm flipH="1">
                <a:off x="2789" y="1253"/>
                <a:ext cx="590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36"/>
              <p:cNvSpPr>
                <a:spLocks noChangeShapeType="1"/>
              </p:cNvSpPr>
              <p:nvPr/>
            </p:nvSpPr>
            <p:spPr bwMode="auto">
              <a:xfrm flipH="1">
                <a:off x="4104" y="1253"/>
                <a:ext cx="318" cy="0"/>
              </a:xfrm>
              <a:prstGeom prst="lin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137"/>
              <p:cNvSpPr>
                <a:spLocks noChangeArrowheads="1"/>
              </p:cNvSpPr>
              <p:nvPr/>
            </p:nvSpPr>
            <p:spPr bwMode="auto">
              <a:xfrm>
                <a:off x="4100" y="1162"/>
                <a:ext cx="181" cy="181"/>
              </a:xfrm>
              <a:prstGeom prst="ellipse">
                <a:avLst/>
              </a:prstGeom>
              <a:noFill/>
              <a:ln w="57150">
                <a:solidFill>
                  <a:srgbClr val="99FF3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58" name="Text Box 138"/>
            <p:cNvSpPr txBox="1">
              <a:spLocks noChangeArrowheads="1"/>
            </p:cNvSpPr>
            <p:nvPr/>
          </p:nvSpPr>
          <p:spPr bwMode="auto">
            <a:xfrm>
              <a:off x="4468" y="1010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Ā</a:t>
              </a:r>
              <a:endParaRPr lang="en-US" sz="105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Text Box 139"/>
            <p:cNvSpPr txBox="1">
              <a:spLocks noChangeArrowheads="1"/>
            </p:cNvSpPr>
            <p:nvPr/>
          </p:nvSpPr>
          <p:spPr bwMode="auto">
            <a:xfrm>
              <a:off x="2381" y="1026"/>
              <a:ext cx="34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sz="20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</a:t>
              </a:r>
              <a:endParaRPr lang="en-US" sz="105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51073" y="152400"/>
            <a:ext cx="8510539" cy="793746"/>
            <a:chOff x="617083" y="425454"/>
            <a:chExt cx="8510539" cy="793746"/>
          </a:xfrm>
        </p:grpSpPr>
        <p:pic>
          <p:nvPicPr>
            <p:cNvPr id="64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7083" y="441327"/>
              <a:ext cx="129632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AutoShape 8"/>
            <p:cNvSpPr>
              <a:spLocks noChangeArrowheads="1"/>
            </p:cNvSpPr>
            <p:nvPr/>
          </p:nvSpPr>
          <p:spPr bwMode="auto">
            <a:xfrm>
              <a:off x="1522412" y="425454"/>
              <a:ext cx="7605210" cy="793746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5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মৌলিক</a:t>
              </a:r>
              <a:r>
                <a:rPr lang="en-US" sz="5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5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লজিক</a:t>
              </a:r>
              <a:r>
                <a:rPr lang="en-US" sz="5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5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5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5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কী</a:t>
              </a:r>
              <a:r>
                <a:rPr lang="bn-BD" sz="5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?</a:t>
              </a:r>
              <a:endPara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5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r.jpg"/>
          <p:cNvPicPr>
            <a:picLocks noChangeAspect="1"/>
          </p:cNvPicPr>
          <p:nvPr/>
        </p:nvPicPr>
        <p:blipFill>
          <a:blip r:embed="rId3"/>
          <a:srcRect t="9712" b="58633"/>
          <a:stretch>
            <a:fillRect/>
          </a:stretch>
        </p:blipFill>
        <p:spPr>
          <a:xfrm>
            <a:off x="304720" y="1219200"/>
            <a:ext cx="4875291" cy="167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1904" y="1524001"/>
            <a:ext cx="4062705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2" name="Picture 11" descr="or_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69" y="3715633"/>
            <a:ext cx="2949677" cy="2456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41904" y="2133603"/>
            <a:ext cx="406270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Input OR  Gate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441906" y="2590800"/>
          <a:ext cx="4062706" cy="3408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0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Output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X=A+B</a:t>
                      </a:r>
                      <a:endParaRPr lang="bn-BD" sz="2800" dirty="0">
                        <a:latin typeface="Times New Roman" pitchFamily="18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7" descr="cubo_rosso_architetto_fr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7407" y="15873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42736" y="0"/>
            <a:ext cx="3656676" cy="79374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5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0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195819"/>
              </p:ext>
            </p:extLst>
          </p:nvPr>
        </p:nvGraphicFramePr>
        <p:xfrm>
          <a:off x="303211" y="1981199"/>
          <a:ext cx="4648200" cy="280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38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A+B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41" name="Group 7"/>
          <p:cNvGrpSpPr>
            <a:grpSpLocks/>
          </p:cNvGrpSpPr>
          <p:nvPr/>
        </p:nvGrpSpPr>
        <p:grpSpPr bwMode="auto">
          <a:xfrm>
            <a:off x="5637212" y="2888560"/>
            <a:ext cx="5329449" cy="895009"/>
            <a:chOff x="7170" y="6840"/>
            <a:chExt cx="2370" cy="540"/>
          </a:xfrm>
        </p:grpSpPr>
        <p:sp>
          <p:nvSpPr>
            <p:cNvPr id="142" name="AutoShape 8"/>
            <p:cNvSpPr>
              <a:spLocks noChangeArrowheads="1"/>
            </p:cNvSpPr>
            <p:nvPr/>
          </p:nvSpPr>
          <p:spPr bwMode="auto">
            <a:xfrm flipH="1">
              <a:off x="8100" y="6840"/>
              <a:ext cx="720" cy="540"/>
            </a:xfrm>
            <a:prstGeom prst="moon">
              <a:avLst>
                <a:gd name="adj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9"/>
            <p:cNvSpPr>
              <a:spLocks noChangeShapeType="1"/>
            </p:cNvSpPr>
            <p:nvPr/>
          </p:nvSpPr>
          <p:spPr bwMode="auto">
            <a:xfrm>
              <a:off x="7170" y="6934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"/>
            <p:cNvSpPr>
              <a:spLocks noChangeShapeType="1"/>
            </p:cNvSpPr>
            <p:nvPr/>
          </p:nvSpPr>
          <p:spPr bwMode="auto">
            <a:xfrm>
              <a:off x="7173" y="727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"/>
            <p:cNvSpPr>
              <a:spLocks noChangeShapeType="1"/>
            </p:cNvSpPr>
            <p:nvPr/>
          </p:nvSpPr>
          <p:spPr bwMode="auto">
            <a:xfrm>
              <a:off x="8820" y="711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065212" y="2802204"/>
            <a:ext cx="1600201" cy="369332"/>
            <a:chOff x="1217612" y="1676400"/>
            <a:chExt cx="1600200" cy="369332"/>
          </a:xfrm>
        </p:grpSpPr>
        <p:sp>
          <p:nvSpPr>
            <p:cNvPr id="168" name="TextBox 167"/>
            <p:cNvSpPr txBox="1"/>
            <p:nvPr/>
          </p:nvSpPr>
          <p:spPr>
            <a:xfrm>
              <a:off x="12176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5130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561012" y="2907611"/>
            <a:ext cx="339566" cy="880445"/>
            <a:chOff x="5713412" y="1781805"/>
            <a:chExt cx="339566" cy="880445"/>
          </a:xfrm>
        </p:grpSpPr>
        <p:sp>
          <p:nvSpPr>
            <p:cNvPr id="180" name="TextBox 179"/>
            <p:cNvSpPr txBox="1"/>
            <p:nvPr/>
          </p:nvSpPr>
          <p:spPr>
            <a:xfrm>
              <a:off x="5713412" y="1781805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713412" y="2292918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719513" y="278950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364180" y="3166773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30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159" y="64071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1903412" y="51942"/>
            <a:ext cx="8991600" cy="786258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ণি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4212" y="3172936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0+0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551646" y="2895600"/>
            <a:ext cx="339566" cy="880445"/>
            <a:chOff x="5713412" y="1781805"/>
            <a:chExt cx="339566" cy="880445"/>
          </a:xfrm>
        </p:grpSpPr>
        <p:sp>
          <p:nvSpPr>
            <p:cNvPr id="25" name="TextBox 24"/>
            <p:cNvSpPr txBox="1"/>
            <p:nvPr/>
          </p:nvSpPr>
          <p:spPr>
            <a:xfrm>
              <a:off x="5713412" y="1781805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13412" y="2292918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04212" y="3175000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0+1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71012" y="3148568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87826" y="50175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719513" y="318014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5212" y="3160236"/>
            <a:ext cx="1600201" cy="394732"/>
            <a:chOff x="1065212" y="3160236"/>
            <a:chExt cx="1600201" cy="394732"/>
          </a:xfrm>
        </p:grpSpPr>
        <p:sp>
          <p:nvSpPr>
            <p:cNvPr id="33" name="TextBox 32"/>
            <p:cNvSpPr txBox="1"/>
            <p:nvPr/>
          </p:nvSpPr>
          <p:spPr>
            <a:xfrm>
              <a:off x="1065212" y="31602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0613" y="31856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1646" y="2912740"/>
            <a:ext cx="304800" cy="846650"/>
            <a:chOff x="5453459" y="4536751"/>
            <a:chExt cx="304800" cy="846650"/>
          </a:xfrm>
        </p:grpSpPr>
        <p:sp>
          <p:nvSpPr>
            <p:cNvPr id="3" name="TextBox 2"/>
            <p:cNvSpPr txBox="1"/>
            <p:nvPr/>
          </p:nvSpPr>
          <p:spPr>
            <a:xfrm>
              <a:off x="5453459" y="5014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3459" y="453675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19513" y="3669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5212" y="3733800"/>
            <a:ext cx="1600200" cy="369332"/>
            <a:chOff x="1065212" y="3733800"/>
            <a:chExt cx="1600200" cy="369332"/>
          </a:xfrm>
        </p:grpSpPr>
        <p:sp>
          <p:nvSpPr>
            <p:cNvPr id="39" name="TextBox 38"/>
            <p:cNvSpPr txBox="1"/>
            <p:nvPr/>
          </p:nvSpPr>
          <p:spPr>
            <a:xfrm>
              <a:off x="1065212" y="3733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0612" y="3733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85421" y="3172936"/>
            <a:ext cx="5338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1+0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71012" y="317986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5212" y="4343400"/>
            <a:ext cx="1571633" cy="369332"/>
            <a:chOff x="1030578" y="4343400"/>
            <a:chExt cx="1571633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030578" y="4343400"/>
              <a:ext cx="35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49778" y="4343400"/>
              <a:ext cx="35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99590" y="4355068"/>
            <a:ext cx="3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23395" y="3166773"/>
            <a:ext cx="3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04212" y="3192563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1+1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62835" y="2867890"/>
            <a:ext cx="379177" cy="936885"/>
            <a:chOff x="5900578" y="2857320"/>
            <a:chExt cx="379177" cy="936885"/>
          </a:xfrm>
        </p:grpSpPr>
        <p:sp>
          <p:nvSpPr>
            <p:cNvPr id="51" name="TextBox 50"/>
            <p:cNvSpPr txBox="1"/>
            <p:nvPr/>
          </p:nvSpPr>
          <p:spPr>
            <a:xfrm>
              <a:off x="5900578" y="2857320"/>
              <a:ext cx="379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00578" y="3424873"/>
              <a:ext cx="379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14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20482 0.00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65896E-6 L 0.06576 2.658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2 0.00093 L 0.12552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20781 0.001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625 -0.0009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3.33333E-6 L 0.11823 -0.0006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21654 0.001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-0.00162 L 0.04648 -0.0032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093 L 0.10625 -0.0025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7 L 0.21927 0.0030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347 L 0.05951 -0.0069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092 L 0.10508 0.0011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3" grpId="1"/>
      <p:bldP spid="183" grpId="2"/>
      <p:bldP spid="32" grpId="0"/>
      <p:bldP spid="32" grpId="1"/>
      <p:bldP spid="32" grpId="2"/>
      <p:bldP spid="27" grpId="0"/>
      <p:bldP spid="27" grpId="1"/>
      <p:bldP spid="27" grpId="2"/>
      <p:bldP spid="28" grpId="0"/>
      <p:bldP spid="28" grpId="1"/>
      <p:bldP spid="28" grpId="2"/>
      <p:bldP spid="35" grpId="0"/>
      <p:bldP spid="38" grpId="0"/>
      <p:bldP spid="7" grpId="0"/>
      <p:bldP spid="7" grpId="1"/>
      <p:bldP spid="7" grpId="2"/>
      <p:bldP spid="44" grpId="0"/>
      <p:bldP spid="44" grpId="1"/>
      <p:bldP spid="44" grpId="2"/>
      <p:bldP spid="47" grpId="0"/>
      <p:bldP spid="48" grpId="0"/>
      <p:bldP spid="48" grpId="1"/>
      <p:bldP spid="48" grpId="2"/>
      <p:bldP spid="49" grpId="0"/>
      <p:bldP spid="49" grpId="1"/>
      <p:bldP spid="4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2336192" y="2743200"/>
            <a:ext cx="3453500" cy="1295400"/>
            <a:chOff x="864" y="1488"/>
            <a:chExt cx="1632" cy="816"/>
          </a:xfrm>
        </p:grpSpPr>
        <p:sp>
          <p:nvSpPr>
            <p:cNvPr id="90" name="Line 56"/>
            <p:cNvSpPr>
              <a:spLocks noChangeShapeType="1"/>
            </p:cNvSpPr>
            <p:nvPr/>
          </p:nvSpPr>
          <p:spPr bwMode="auto">
            <a:xfrm>
              <a:off x="912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57"/>
            <p:cNvSpPr>
              <a:spLocks noChangeShapeType="1"/>
            </p:cNvSpPr>
            <p:nvPr/>
          </p:nvSpPr>
          <p:spPr bwMode="auto">
            <a:xfrm>
              <a:off x="196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Text Box 58"/>
            <p:cNvSpPr txBox="1">
              <a:spLocks noChangeArrowheads="1"/>
            </p:cNvSpPr>
            <p:nvPr/>
          </p:nvSpPr>
          <p:spPr bwMode="auto">
            <a:xfrm>
              <a:off x="864" y="177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1968" y="187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grpSp>
          <p:nvGrpSpPr>
            <p:cNvPr id="4" name="Group 132"/>
            <p:cNvGrpSpPr>
              <a:grpSpLocks/>
            </p:cNvGrpSpPr>
            <p:nvPr/>
          </p:nvGrpSpPr>
          <p:grpSpPr bwMode="auto">
            <a:xfrm>
              <a:off x="1392" y="1920"/>
              <a:ext cx="672" cy="384"/>
              <a:chOff x="3264" y="1824"/>
              <a:chExt cx="672" cy="384"/>
            </a:xfrm>
          </p:grpSpPr>
          <p:sp>
            <p:nvSpPr>
              <p:cNvPr id="98" name="Line 119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131"/>
              <p:cNvGrpSpPr>
                <a:grpSpLocks/>
              </p:cNvGrpSpPr>
              <p:nvPr/>
            </p:nvGrpSpPr>
            <p:grpSpPr bwMode="auto">
              <a:xfrm>
                <a:off x="3408" y="1824"/>
                <a:ext cx="426" cy="384"/>
                <a:chOff x="3408" y="1824"/>
                <a:chExt cx="426" cy="384"/>
              </a:xfrm>
            </p:grpSpPr>
            <p:sp>
              <p:nvSpPr>
                <p:cNvPr id="102" name="Freeform 130"/>
                <p:cNvSpPr>
                  <a:spLocks/>
                </p:cNvSpPr>
                <p:nvPr/>
              </p:nvSpPr>
              <p:spPr bwMode="auto">
                <a:xfrm>
                  <a:off x="3418" y="1824"/>
                  <a:ext cx="416" cy="382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56" y="16"/>
                    </a:cxn>
                    <a:cxn ang="0">
                      <a:pos x="292" y="56"/>
                    </a:cxn>
                    <a:cxn ang="0">
                      <a:pos x="298" y="60"/>
                    </a:cxn>
                    <a:cxn ang="0">
                      <a:pos x="304" y="62"/>
                    </a:cxn>
                    <a:cxn ang="0">
                      <a:pos x="316" y="70"/>
                    </a:cxn>
                    <a:cxn ang="0">
                      <a:pos x="342" y="92"/>
                    </a:cxn>
                    <a:cxn ang="0">
                      <a:pos x="374" y="116"/>
                    </a:cxn>
                    <a:cxn ang="0">
                      <a:pos x="390" y="140"/>
                    </a:cxn>
                    <a:cxn ang="0">
                      <a:pos x="416" y="194"/>
                    </a:cxn>
                    <a:cxn ang="0">
                      <a:pos x="400" y="228"/>
                    </a:cxn>
                    <a:cxn ang="0">
                      <a:pos x="384" y="250"/>
                    </a:cxn>
                    <a:cxn ang="0">
                      <a:pos x="360" y="284"/>
                    </a:cxn>
                    <a:cxn ang="0">
                      <a:pos x="338" y="298"/>
                    </a:cxn>
                    <a:cxn ang="0">
                      <a:pos x="320" y="310"/>
                    </a:cxn>
                    <a:cxn ang="0">
                      <a:pos x="272" y="336"/>
                    </a:cxn>
                    <a:cxn ang="0">
                      <a:pos x="126" y="376"/>
                    </a:cxn>
                    <a:cxn ang="0">
                      <a:pos x="8" y="382"/>
                    </a:cxn>
                    <a:cxn ang="0">
                      <a:pos x="2" y="380"/>
                    </a:cxn>
                    <a:cxn ang="0">
                      <a:pos x="40" y="368"/>
                    </a:cxn>
                    <a:cxn ang="0">
                      <a:pos x="88" y="338"/>
                    </a:cxn>
                    <a:cxn ang="0">
                      <a:pos x="110" y="296"/>
                    </a:cxn>
                    <a:cxn ang="0">
                      <a:pos x="130" y="226"/>
                    </a:cxn>
                    <a:cxn ang="0">
                      <a:pos x="96" y="58"/>
                    </a:cxn>
                    <a:cxn ang="0">
                      <a:pos x="72" y="3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16" h="382">
                      <a:moveTo>
                        <a:pt x="18" y="0"/>
                      </a:moveTo>
                      <a:cubicBezTo>
                        <a:pt x="64" y="4"/>
                        <a:pt x="110" y="6"/>
                        <a:pt x="156" y="16"/>
                      </a:cubicBezTo>
                      <a:cubicBezTo>
                        <a:pt x="202" y="26"/>
                        <a:pt x="246" y="45"/>
                        <a:pt x="292" y="56"/>
                      </a:cubicBezTo>
                      <a:cubicBezTo>
                        <a:pt x="294" y="57"/>
                        <a:pt x="296" y="59"/>
                        <a:pt x="298" y="60"/>
                      </a:cubicBezTo>
                      <a:cubicBezTo>
                        <a:pt x="300" y="61"/>
                        <a:pt x="302" y="61"/>
                        <a:pt x="304" y="62"/>
                      </a:cubicBezTo>
                      <a:cubicBezTo>
                        <a:pt x="308" y="64"/>
                        <a:pt x="316" y="70"/>
                        <a:pt x="316" y="70"/>
                      </a:cubicBezTo>
                      <a:cubicBezTo>
                        <a:pt x="321" y="77"/>
                        <a:pt x="334" y="89"/>
                        <a:pt x="342" y="92"/>
                      </a:cubicBezTo>
                      <a:cubicBezTo>
                        <a:pt x="348" y="101"/>
                        <a:pt x="364" y="109"/>
                        <a:pt x="374" y="116"/>
                      </a:cubicBezTo>
                      <a:cubicBezTo>
                        <a:pt x="377" y="126"/>
                        <a:pt x="383" y="133"/>
                        <a:pt x="390" y="140"/>
                      </a:cubicBezTo>
                      <a:cubicBezTo>
                        <a:pt x="396" y="159"/>
                        <a:pt x="410" y="175"/>
                        <a:pt x="416" y="194"/>
                      </a:cubicBezTo>
                      <a:cubicBezTo>
                        <a:pt x="412" y="206"/>
                        <a:pt x="411" y="221"/>
                        <a:pt x="400" y="228"/>
                      </a:cubicBezTo>
                      <a:cubicBezTo>
                        <a:pt x="397" y="238"/>
                        <a:pt x="392" y="244"/>
                        <a:pt x="384" y="250"/>
                      </a:cubicBezTo>
                      <a:cubicBezTo>
                        <a:pt x="380" y="263"/>
                        <a:pt x="372" y="276"/>
                        <a:pt x="360" y="284"/>
                      </a:cubicBezTo>
                      <a:cubicBezTo>
                        <a:pt x="354" y="292"/>
                        <a:pt x="347" y="293"/>
                        <a:pt x="338" y="298"/>
                      </a:cubicBezTo>
                      <a:cubicBezTo>
                        <a:pt x="332" y="302"/>
                        <a:pt x="320" y="310"/>
                        <a:pt x="320" y="310"/>
                      </a:cubicBezTo>
                      <a:cubicBezTo>
                        <a:pt x="308" y="327"/>
                        <a:pt x="288" y="326"/>
                        <a:pt x="272" y="336"/>
                      </a:cubicBezTo>
                      <a:cubicBezTo>
                        <a:pt x="236" y="360"/>
                        <a:pt x="168" y="369"/>
                        <a:pt x="126" y="376"/>
                      </a:cubicBezTo>
                      <a:cubicBezTo>
                        <a:pt x="89" y="373"/>
                        <a:pt x="45" y="381"/>
                        <a:pt x="8" y="382"/>
                      </a:cubicBezTo>
                      <a:cubicBezTo>
                        <a:pt x="6" y="381"/>
                        <a:pt x="1" y="381"/>
                        <a:pt x="2" y="380"/>
                      </a:cubicBezTo>
                      <a:cubicBezTo>
                        <a:pt x="7" y="375"/>
                        <a:pt x="33" y="370"/>
                        <a:pt x="40" y="368"/>
                      </a:cubicBezTo>
                      <a:cubicBezTo>
                        <a:pt x="61" y="361"/>
                        <a:pt x="70" y="350"/>
                        <a:pt x="88" y="338"/>
                      </a:cubicBezTo>
                      <a:cubicBezTo>
                        <a:pt x="93" y="323"/>
                        <a:pt x="104" y="310"/>
                        <a:pt x="110" y="296"/>
                      </a:cubicBezTo>
                      <a:cubicBezTo>
                        <a:pt x="120" y="274"/>
                        <a:pt x="127" y="251"/>
                        <a:pt x="130" y="226"/>
                      </a:cubicBezTo>
                      <a:cubicBezTo>
                        <a:pt x="127" y="180"/>
                        <a:pt x="134" y="96"/>
                        <a:pt x="96" y="58"/>
                      </a:cubicBezTo>
                      <a:cubicBezTo>
                        <a:pt x="93" y="48"/>
                        <a:pt x="81" y="38"/>
                        <a:pt x="72" y="32"/>
                      </a:cubicBezTo>
                      <a:cubicBezTo>
                        <a:pt x="61" y="16"/>
                        <a:pt x="18" y="4"/>
                        <a:pt x="0" y="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" name="Group 123"/>
                <p:cNvGrpSpPr>
                  <a:grpSpLocks/>
                </p:cNvGrpSpPr>
                <p:nvPr/>
              </p:nvGrpSpPr>
              <p:grpSpPr bwMode="auto">
                <a:xfrm>
                  <a:off x="3408" y="1824"/>
                  <a:ext cx="426" cy="384"/>
                  <a:chOff x="3408" y="1824"/>
                  <a:chExt cx="426" cy="384"/>
                </a:xfrm>
              </p:grpSpPr>
              <p:sp>
                <p:nvSpPr>
                  <p:cNvPr id="104" name="Freeform 113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144" cy="38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2" y="8"/>
                      </a:cxn>
                      <a:cxn ang="0">
                        <a:pos x="82" y="32"/>
                      </a:cxn>
                      <a:cxn ang="0">
                        <a:pos x="130" y="92"/>
                      </a:cxn>
                      <a:cxn ang="0">
                        <a:pos x="144" y="206"/>
                      </a:cxn>
                      <a:cxn ang="0">
                        <a:pos x="122" y="284"/>
                      </a:cxn>
                      <a:cxn ang="0">
                        <a:pos x="74" y="344"/>
                      </a:cxn>
                      <a:cxn ang="0">
                        <a:pos x="12" y="368"/>
                      </a:cxn>
                      <a:cxn ang="0">
                        <a:pos x="0" y="366"/>
                      </a:cxn>
                    </a:cxnLst>
                    <a:rect l="0" t="0" r="r" b="b"/>
                    <a:pathLst>
                      <a:path w="145" h="372">
                        <a:moveTo>
                          <a:pt x="6" y="0"/>
                        </a:moveTo>
                        <a:lnTo>
                          <a:pt x="42" y="8"/>
                        </a:lnTo>
                        <a:cubicBezTo>
                          <a:pt x="55" y="13"/>
                          <a:pt x="67" y="18"/>
                          <a:pt x="82" y="32"/>
                        </a:cubicBezTo>
                        <a:cubicBezTo>
                          <a:pt x="97" y="46"/>
                          <a:pt x="120" y="63"/>
                          <a:pt x="130" y="92"/>
                        </a:cubicBezTo>
                        <a:cubicBezTo>
                          <a:pt x="140" y="121"/>
                          <a:pt x="145" y="174"/>
                          <a:pt x="144" y="206"/>
                        </a:cubicBezTo>
                        <a:cubicBezTo>
                          <a:pt x="143" y="238"/>
                          <a:pt x="134" y="261"/>
                          <a:pt x="122" y="284"/>
                        </a:cubicBezTo>
                        <a:cubicBezTo>
                          <a:pt x="110" y="307"/>
                          <a:pt x="92" y="330"/>
                          <a:pt x="74" y="344"/>
                        </a:cubicBezTo>
                        <a:cubicBezTo>
                          <a:pt x="56" y="358"/>
                          <a:pt x="24" y="364"/>
                          <a:pt x="12" y="368"/>
                        </a:cubicBezTo>
                        <a:cubicBezTo>
                          <a:pt x="0" y="372"/>
                          <a:pt x="2" y="366"/>
                          <a:pt x="0" y="36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18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21"/>
                  <p:cNvSpPr>
                    <a:spLocks/>
                  </p:cNvSpPr>
                  <p:nvPr/>
                </p:nvSpPr>
                <p:spPr bwMode="auto">
                  <a:xfrm flipV="1">
                    <a:off x="3408" y="2016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" name="Line 122"/>
              <p:cNvSpPr>
                <a:spLocks noChangeShapeType="1"/>
              </p:cNvSpPr>
              <p:nvPr/>
            </p:nvSpPr>
            <p:spPr bwMode="auto">
              <a:xfrm flipH="1">
                <a:off x="3264" y="1920"/>
                <a:ext cx="2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" name="Line 124"/>
              <p:cNvSpPr>
                <a:spLocks noChangeShapeType="1"/>
              </p:cNvSpPr>
              <p:nvPr/>
            </p:nvSpPr>
            <p:spPr bwMode="auto">
              <a:xfrm flipH="1">
                <a:off x="3264" y="2112"/>
                <a:ext cx="2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5" name="Line 134"/>
            <p:cNvSpPr>
              <a:spLocks noChangeShapeType="1"/>
            </p:cNvSpPr>
            <p:nvPr/>
          </p:nvSpPr>
          <p:spPr bwMode="auto">
            <a:xfrm>
              <a:off x="912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Text Box 135"/>
            <p:cNvSpPr txBox="1">
              <a:spLocks noChangeArrowheads="1"/>
            </p:cNvSpPr>
            <p:nvPr/>
          </p:nvSpPr>
          <p:spPr bwMode="auto">
            <a:xfrm>
              <a:off x="864" y="201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B</a:t>
              </a:r>
            </a:p>
          </p:txBody>
        </p:sp>
        <p:sp>
          <p:nvSpPr>
            <p:cNvPr id="97" name="Text Box 136"/>
            <p:cNvSpPr txBox="1">
              <a:spLocks noChangeArrowheads="1"/>
            </p:cNvSpPr>
            <p:nvPr/>
          </p:nvSpPr>
          <p:spPr bwMode="auto">
            <a:xfrm>
              <a:off x="1488" y="14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OR</a:t>
              </a:r>
            </a:p>
          </p:txBody>
        </p:sp>
      </p:grpSp>
      <p:grpSp>
        <p:nvGrpSpPr>
          <p:cNvPr id="7" name="Group 295"/>
          <p:cNvGrpSpPr>
            <a:grpSpLocks/>
          </p:cNvGrpSpPr>
          <p:nvPr/>
        </p:nvGrpSpPr>
        <p:grpSpPr bwMode="auto">
          <a:xfrm>
            <a:off x="609441" y="2133600"/>
            <a:ext cx="7313295" cy="3200400"/>
            <a:chOff x="432" y="1680"/>
            <a:chExt cx="3456" cy="2016"/>
          </a:xfrm>
        </p:grpSpPr>
        <p:grpSp>
          <p:nvGrpSpPr>
            <p:cNvPr id="8" name="Group 294"/>
            <p:cNvGrpSpPr>
              <a:grpSpLocks/>
            </p:cNvGrpSpPr>
            <p:nvPr/>
          </p:nvGrpSpPr>
          <p:grpSpPr bwMode="auto">
            <a:xfrm>
              <a:off x="432" y="1680"/>
              <a:ext cx="3456" cy="2016"/>
              <a:chOff x="432" y="1680"/>
              <a:chExt cx="3456" cy="2016"/>
            </a:xfrm>
          </p:grpSpPr>
          <p:sp>
            <p:nvSpPr>
              <p:cNvPr id="110" name="Line 181"/>
              <p:cNvSpPr>
                <a:spLocks noChangeShapeType="1"/>
              </p:cNvSpPr>
              <p:nvPr/>
            </p:nvSpPr>
            <p:spPr bwMode="auto">
              <a:xfrm flipV="1">
                <a:off x="576" y="17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" name="Line 182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" name="Line 183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" name="Line 184"/>
              <p:cNvSpPr>
                <a:spLocks noChangeShapeType="1"/>
              </p:cNvSpPr>
              <p:nvPr/>
            </p:nvSpPr>
            <p:spPr bwMode="auto">
              <a:xfrm>
                <a:off x="480" y="25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4" name="Line 185"/>
              <p:cNvSpPr>
                <a:spLocks noChangeShapeType="1"/>
              </p:cNvSpPr>
              <p:nvPr/>
            </p:nvSpPr>
            <p:spPr bwMode="auto">
              <a:xfrm>
                <a:off x="52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" name="Text Box 186"/>
              <p:cNvSpPr txBox="1">
                <a:spLocks noChangeArrowheads="1"/>
              </p:cNvSpPr>
              <p:nvPr/>
            </p:nvSpPr>
            <p:spPr bwMode="auto">
              <a:xfrm>
                <a:off x="576" y="1680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16" name="Line 187"/>
              <p:cNvSpPr>
                <a:spLocks noChangeShapeType="1"/>
              </p:cNvSpPr>
              <p:nvPr/>
            </p:nvSpPr>
            <p:spPr bwMode="auto">
              <a:xfrm flipV="1">
                <a:off x="720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" name="Line 190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" name="Line 191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9" name="Line 192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" name="Line 193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" name="Line 194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2" name="Line 195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" name="Line 196"/>
              <p:cNvSpPr>
                <a:spLocks noChangeShapeType="1"/>
              </p:cNvSpPr>
              <p:nvPr/>
            </p:nvSpPr>
            <p:spPr bwMode="auto">
              <a:xfrm flipV="1">
                <a:off x="2160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Text Box 197"/>
              <p:cNvSpPr txBox="1">
                <a:spLocks noChangeArrowheads="1"/>
              </p:cNvSpPr>
              <p:nvPr/>
            </p:nvSpPr>
            <p:spPr bwMode="auto">
              <a:xfrm>
                <a:off x="2160" y="220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tx2"/>
                    </a:solidFill>
                  </a:rPr>
                  <a:t>5v</a:t>
                </a:r>
              </a:p>
            </p:txBody>
          </p:sp>
          <p:sp>
            <p:nvSpPr>
              <p:cNvPr id="125" name="Line 198"/>
              <p:cNvSpPr>
                <a:spLocks noChangeShapeType="1"/>
              </p:cNvSpPr>
              <p:nvPr/>
            </p:nvSpPr>
            <p:spPr bwMode="auto">
              <a:xfrm>
                <a:off x="2208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6" name="Line 199"/>
              <p:cNvSpPr>
                <a:spLocks noChangeShapeType="1"/>
              </p:cNvSpPr>
              <p:nvPr/>
            </p:nvSpPr>
            <p:spPr bwMode="auto">
              <a:xfrm>
                <a:off x="2064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" name="Line 200"/>
              <p:cNvSpPr>
                <a:spLocks noChangeShapeType="1"/>
              </p:cNvSpPr>
              <p:nvPr/>
            </p:nvSpPr>
            <p:spPr bwMode="auto">
              <a:xfrm>
                <a:off x="2112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8" name="Line 201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" name="Freeform 202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0" name="Line 204"/>
              <p:cNvSpPr>
                <a:spLocks noChangeShapeType="1"/>
              </p:cNvSpPr>
              <p:nvPr/>
            </p:nvSpPr>
            <p:spPr bwMode="auto">
              <a:xfrm flipV="1">
                <a:off x="57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" name="Line 205"/>
              <p:cNvSpPr>
                <a:spLocks noChangeShapeType="1"/>
              </p:cNvSpPr>
              <p:nvPr/>
            </p:nvSpPr>
            <p:spPr bwMode="auto">
              <a:xfrm>
                <a:off x="576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" name="Line 206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" name="Line 20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4" name="Line 208"/>
              <p:cNvSpPr>
                <a:spLocks noChangeShapeType="1"/>
              </p:cNvSpPr>
              <p:nvPr/>
            </p:nvSpPr>
            <p:spPr bwMode="auto">
              <a:xfrm>
                <a:off x="528" y="36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" name="Text Box 209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36" name="Line 210"/>
              <p:cNvSpPr>
                <a:spLocks noChangeShapeType="1"/>
              </p:cNvSpPr>
              <p:nvPr/>
            </p:nvSpPr>
            <p:spPr bwMode="auto">
              <a:xfrm flipV="1">
                <a:off x="720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7" name="Line 211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" name="Line 21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" name="Line 213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0" name="Line 214"/>
              <p:cNvSpPr>
                <a:spLocks noChangeShapeType="1"/>
              </p:cNvSpPr>
              <p:nvPr/>
            </p:nvSpPr>
            <p:spPr bwMode="auto">
              <a:xfrm flipV="1">
                <a:off x="1296" y="27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9" name="Line 189"/>
            <p:cNvSpPr>
              <a:spLocks noChangeShapeType="1"/>
            </p:cNvSpPr>
            <p:nvPr/>
          </p:nvSpPr>
          <p:spPr bwMode="auto">
            <a:xfrm flipH="1">
              <a:off x="2736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332"/>
          <p:cNvGrpSpPr>
            <a:grpSpLocks/>
          </p:cNvGrpSpPr>
          <p:nvPr/>
        </p:nvGrpSpPr>
        <p:grpSpPr bwMode="auto">
          <a:xfrm>
            <a:off x="812589" y="2895600"/>
            <a:ext cx="10563648" cy="2057400"/>
            <a:chOff x="528" y="2160"/>
            <a:chExt cx="4992" cy="1296"/>
          </a:xfrm>
        </p:grpSpPr>
        <p:grpSp>
          <p:nvGrpSpPr>
            <p:cNvPr id="10" name="Group 333"/>
            <p:cNvGrpSpPr>
              <a:grpSpLocks/>
            </p:cNvGrpSpPr>
            <p:nvPr/>
          </p:nvGrpSpPr>
          <p:grpSpPr bwMode="auto">
            <a:xfrm>
              <a:off x="528" y="2160"/>
              <a:ext cx="3888" cy="1296"/>
              <a:chOff x="528" y="2160"/>
              <a:chExt cx="3888" cy="1296"/>
            </a:xfrm>
          </p:grpSpPr>
          <p:sp>
            <p:nvSpPr>
              <p:cNvPr id="144" name="Line 334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5" name="Text Box 335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46" name="Freeform 336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7" name="Text Box 337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48" name="Line 338"/>
              <p:cNvSpPr>
                <a:spLocks noChangeShapeType="1"/>
              </p:cNvSpPr>
              <p:nvPr/>
            </p:nvSpPr>
            <p:spPr bwMode="auto">
              <a:xfrm flipH="1">
                <a:off x="528" y="3216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9" name="Text Box 339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143" name="Rectangle 340"/>
            <p:cNvSpPr>
              <a:spLocks noChangeArrowheads="1"/>
            </p:cNvSpPr>
            <p:nvPr/>
          </p:nvSpPr>
          <p:spPr bwMode="auto">
            <a:xfrm>
              <a:off x="4416" y="2496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41"/>
          <p:cNvGrpSpPr>
            <a:grpSpLocks/>
          </p:cNvGrpSpPr>
          <p:nvPr/>
        </p:nvGrpSpPr>
        <p:grpSpPr bwMode="auto">
          <a:xfrm>
            <a:off x="812589" y="2895600"/>
            <a:ext cx="10563648" cy="2057400"/>
            <a:chOff x="576" y="1008"/>
            <a:chExt cx="4992" cy="1296"/>
          </a:xfrm>
        </p:grpSpPr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576" y="1008"/>
              <a:ext cx="3888" cy="1296"/>
              <a:chOff x="576" y="1008"/>
              <a:chExt cx="3888" cy="1296"/>
            </a:xfrm>
          </p:grpSpPr>
          <p:sp>
            <p:nvSpPr>
              <p:cNvPr id="153" name="Line 343"/>
              <p:cNvSpPr>
                <a:spLocks noChangeShapeType="1"/>
              </p:cNvSpPr>
              <p:nvPr/>
            </p:nvSpPr>
            <p:spPr bwMode="auto">
              <a:xfrm flipH="1">
                <a:off x="576" y="100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4" name="Text Box 344"/>
              <p:cNvSpPr txBox="1">
                <a:spLocks noChangeArrowheads="1"/>
              </p:cNvSpPr>
              <p:nvPr/>
            </p:nvSpPr>
            <p:spPr bwMode="auto">
              <a:xfrm>
                <a:off x="864" y="105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55" name="Freeform 345"/>
              <p:cNvSpPr>
                <a:spLocks/>
              </p:cNvSpPr>
              <p:nvPr/>
            </p:nvSpPr>
            <p:spPr bwMode="auto">
              <a:xfrm>
                <a:off x="3456" y="144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6" name="Text Box 346"/>
              <p:cNvSpPr txBox="1">
                <a:spLocks noChangeArrowheads="1"/>
              </p:cNvSpPr>
              <p:nvPr/>
            </p:nvSpPr>
            <p:spPr bwMode="auto">
              <a:xfrm>
                <a:off x="3600" y="1248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157" name="Line 347"/>
              <p:cNvSpPr>
                <a:spLocks noChangeShapeType="1"/>
              </p:cNvSpPr>
              <p:nvPr/>
            </p:nvSpPr>
            <p:spPr bwMode="auto">
              <a:xfrm flipH="1" flipV="1">
                <a:off x="576" y="1968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" name="Text Box 348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</p:grpSp>
        <p:sp>
          <p:nvSpPr>
            <p:cNvPr id="152" name="Rectangle 349"/>
            <p:cNvSpPr>
              <a:spLocks noChangeArrowheads="1"/>
            </p:cNvSpPr>
            <p:nvPr/>
          </p:nvSpPr>
          <p:spPr bwMode="auto">
            <a:xfrm>
              <a:off x="4464" y="1488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50"/>
          <p:cNvGrpSpPr>
            <a:grpSpLocks/>
          </p:cNvGrpSpPr>
          <p:nvPr/>
        </p:nvGrpSpPr>
        <p:grpSpPr bwMode="auto">
          <a:xfrm>
            <a:off x="812589" y="2743200"/>
            <a:ext cx="10563648" cy="2209800"/>
            <a:chOff x="576" y="2352"/>
            <a:chExt cx="4992" cy="1392"/>
          </a:xfrm>
        </p:grpSpPr>
        <p:grpSp>
          <p:nvGrpSpPr>
            <p:cNvPr id="14" name="Group 351"/>
            <p:cNvGrpSpPr>
              <a:grpSpLocks/>
            </p:cNvGrpSpPr>
            <p:nvPr/>
          </p:nvGrpSpPr>
          <p:grpSpPr bwMode="auto">
            <a:xfrm>
              <a:off x="576" y="2352"/>
              <a:ext cx="3888" cy="1392"/>
              <a:chOff x="576" y="2352"/>
              <a:chExt cx="3888" cy="1392"/>
            </a:xfrm>
          </p:grpSpPr>
          <p:sp>
            <p:nvSpPr>
              <p:cNvPr id="162" name="Line 352"/>
              <p:cNvSpPr>
                <a:spLocks noChangeShapeType="1"/>
              </p:cNvSpPr>
              <p:nvPr/>
            </p:nvSpPr>
            <p:spPr bwMode="auto">
              <a:xfrm flipH="1" flipV="1">
                <a:off x="57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" name="Text Box 353"/>
              <p:cNvSpPr txBox="1">
                <a:spLocks noChangeArrowheads="1"/>
              </p:cNvSpPr>
              <p:nvPr/>
            </p:nvSpPr>
            <p:spPr bwMode="auto">
              <a:xfrm>
                <a:off x="864" y="249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64" name="Freeform 354"/>
              <p:cNvSpPr>
                <a:spLocks/>
              </p:cNvSpPr>
              <p:nvPr/>
            </p:nvSpPr>
            <p:spPr bwMode="auto">
              <a:xfrm>
                <a:off x="3456" y="288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" name="Text Box 355"/>
              <p:cNvSpPr txBox="1">
                <a:spLocks noChangeArrowheads="1"/>
              </p:cNvSpPr>
              <p:nvPr/>
            </p:nvSpPr>
            <p:spPr bwMode="auto">
              <a:xfrm>
                <a:off x="3600" y="2688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166" name="Line 356"/>
              <p:cNvSpPr>
                <a:spLocks noChangeShapeType="1"/>
              </p:cNvSpPr>
              <p:nvPr/>
            </p:nvSpPr>
            <p:spPr bwMode="auto">
              <a:xfrm flipH="1">
                <a:off x="576" y="3504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" name="Text Box 357"/>
              <p:cNvSpPr txBox="1">
                <a:spLocks noChangeArrowheads="1"/>
              </p:cNvSpPr>
              <p:nvPr/>
            </p:nvSpPr>
            <p:spPr bwMode="auto">
              <a:xfrm>
                <a:off x="864" y="3552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161" name="Rectangle 358"/>
            <p:cNvSpPr>
              <a:spLocks noChangeArrowheads="1"/>
            </p:cNvSpPr>
            <p:nvPr/>
          </p:nvSpPr>
          <p:spPr bwMode="auto">
            <a:xfrm>
              <a:off x="4464" y="3120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59"/>
          <p:cNvGrpSpPr>
            <a:grpSpLocks/>
          </p:cNvGrpSpPr>
          <p:nvPr/>
        </p:nvGrpSpPr>
        <p:grpSpPr bwMode="auto">
          <a:xfrm>
            <a:off x="812589" y="2743200"/>
            <a:ext cx="10563648" cy="2209800"/>
            <a:chOff x="384" y="240"/>
            <a:chExt cx="4992" cy="1392"/>
          </a:xfrm>
        </p:grpSpPr>
        <p:grpSp>
          <p:nvGrpSpPr>
            <p:cNvPr id="16" name="Group 360"/>
            <p:cNvGrpSpPr>
              <a:grpSpLocks/>
            </p:cNvGrpSpPr>
            <p:nvPr/>
          </p:nvGrpSpPr>
          <p:grpSpPr bwMode="auto">
            <a:xfrm>
              <a:off x="384" y="240"/>
              <a:ext cx="3888" cy="1392"/>
              <a:chOff x="384" y="240"/>
              <a:chExt cx="3888" cy="1392"/>
            </a:xfrm>
          </p:grpSpPr>
          <p:sp>
            <p:nvSpPr>
              <p:cNvPr id="171" name="Line 361"/>
              <p:cNvSpPr>
                <a:spLocks noChangeShapeType="1"/>
              </p:cNvSpPr>
              <p:nvPr/>
            </p:nvSpPr>
            <p:spPr bwMode="auto">
              <a:xfrm flipH="1" flipV="1">
                <a:off x="384" y="240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" name="Text Box 362"/>
              <p:cNvSpPr txBox="1">
                <a:spLocks noChangeArrowheads="1"/>
              </p:cNvSpPr>
              <p:nvPr/>
            </p:nvSpPr>
            <p:spPr bwMode="auto">
              <a:xfrm>
                <a:off x="672" y="38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73" name="Freeform 363"/>
              <p:cNvSpPr>
                <a:spLocks/>
              </p:cNvSpPr>
              <p:nvPr/>
            </p:nvSpPr>
            <p:spPr bwMode="auto">
              <a:xfrm>
                <a:off x="3264" y="76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" name="Text Box 364"/>
              <p:cNvSpPr txBox="1">
                <a:spLocks noChangeArrowheads="1"/>
              </p:cNvSpPr>
              <p:nvPr/>
            </p:nvSpPr>
            <p:spPr bwMode="auto">
              <a:xfrm>
                <a:off x="3408" y="576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400" dirty="0"/>
                  <a:t> </a:t>
                </a:r>
              </a:p>
            </p:txBody>
          </p:sp>
          <p:sp>
            <p:nvSpPr>
              <p:cNvPr id="175" name="Line 365"/>
              <p:cNvSpPr>
                <a:spLocks noChangeShapeType="1"/>
              </p:cNvSpPr>
              <p:nvPr/>
            </p:nvSpPr>
            <p:spPr bwMode="auto">
              <a:xfrm flipH="1" flipV="1">
                <a:off x="384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6" name="Text Box 366"/>
              <p:cNvSpPr txBox="1">
                <a:spLocks noChangeArrowheads="1"/>
              </p:cNvSpPr>
              <p:nvPr/>
            </p:nvSpPr>
            <p:spPr bwMode="auto">
              <a:xfrm>
                <a:off x="672" y="144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</p:grpSp>
        <p:sp>
          <p:nvSpPr>
            <p:cNvPr id="170" name="Rectangle 367"/>
            <p:cNvSpPr>
              <a:spLocks noChangeArrowheads="1"/>
            </p:cNvSpPr>
            <p:nvPr/>
          </p:nvSpPr>
          <p:spPr bwMode="auto">
            <a:xfrm>
              <a:off x="4272" y="1152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7" name="Group 103"/>
          <p:cNvGraphicFramePr>
            <a:graphicFrameLocks noGrp="1"/>
          </p:cNvGraphicFramePr>
          <p:nvPr/>
        </p:nvGraphicFramePr>
        <p:xfrm>
          <a:off x="9040046" y="3124200"/>
          <a:ext cx="2031472" cy="1402080"/>
        </p:xfrm>
        <a:graphic>
          <a:graphicData uri="http://schemas.openxmlformats.org/drawingml/2006/table">
            <a:tbl>
              <a:tblPr/>
              <a:tblGrid>
                <a:gridCol w="541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4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888" y="0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AutoShape 8"/>
          <p:cNvSpPr>
            <a:spLocks noChangeArrowheads="1"/>
          </p:cNvSpPr>
          <p:nvPr/>
        </p:nvSpPr>
        <p:spPr bwMode="auto">
          <a:xfrm>
            <a:off x="1903412" y="0"/>
            <a:ext cx="8839200" cy="7302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ণি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9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1524000"/>
            <a:ext cx="9144000" cy="4572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50683" y="76200"/>
            <a:ext cx="7610929" cy="779994"/>
            <a:chOff x="769483" y="531279"/>
            <a:chExt cx="6848929" cy="779994"/>
          </a:xfrm>
        </p:grpSpPr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9483" y="549273"/>
              <a:ext cx="129632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674812" y="531279"/>
              <a:ext cx="5943600" cy="764121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OR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ইলেকট্রিক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সার্কিট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1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 descr="aa-sw-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1752600"/>
            <a:ext cx="8991598" cy="4612494"/>
          </a:xfrm>
          <a:prstGeom prst="rect">
            <a:avLst/>
          </a:prstGeom>
        </p:spPr>
      </p:pic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9607" y="15873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894936" y="0"/>
            <a:ext cx="7847676" cy="79374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2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18016" y="1524001"/>
            <a:ext cx="34535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5" name="Picture 14" descr="and.png"/>
          <p:cNvPicPr>
            <a:picLocks noChangeAspect="1"/>
          </p:cNvPicPr>
          <p:nvPr/>
        </p:nvPicPr>
        <p:blipFill>
          <a:blip r:embed="rId3"/>
          <a:srcRect t="12845" b="60009"/>
          <a:stretch>
            <a:fillRect/>
          </a:stretch>
        </p:blipFill>
        <p:spPr>
          <a:xfrm>
            <a:off x="304722" y="1676403"/>
            <a:ext cx="4266089" cy="983673"/>
          </a:xfrm>
          <a:prstGeom prst="rect">
            <a:avLst/>
          </a:prstGeom>
        </p:spPr>
      </p:pic>
      <p:pic>
        <p:nvPicPr>
          <p:cNvPr id="21" name="Picture 20" descr="and_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96" y="2819400"/>
            <a:ext cx="3107347" cy="2590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8016" y="2133603"/>
            <a:ext cx="34535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Input AND  Gate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618017" y="2590800"/>
          <a:ext cx="3453501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Output</a:t>
                      </a:r>
                    </a:p>
                    <a:p>
                      <a:pPr algn="ctr"/>
                      <a:r>
                        <a:rPr lang="en-US" sz="2800" dirty="0"/>
                        <a:t>X=A.B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en-US" sz="2800" dirty="0"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7" descr="cubo_rosso_architetto_fr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1207" y="15873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266536" y="0"/>
            <a:ext cx="4037676" cy="793746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45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5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0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"/>
          <p:cNvGrpSpPr>
            <a:grpSpLocks/>
          </p:cNvGrpSpPr>
          <p:nvPr/>
        </p:nvGrpSpPr>
        <p:grpSpPr bwMode="auto">
          <a:xfrm>
            <a:off x="5892614" y="2386568"/>
            <a:ext cx="5383398" cy="1028700"/>
            <a:chOff x="7020" y="4500"/>
            <a:chExt cx="2340" cy="540"/>
          </a:xfrm>
        </p:grpSpPr>
        <p:sp>
          <p:nvSpPr>
            <p:cNvPr id="42" name="AutoShape 3"/>
            <p:cNvSpPr>
              <a:spLocks noChangeArrowheads="1"/>
            </p:cNvSpPr>
            <p:nvPr/>
          </p:nvSpPr>
          <p:spPr bwMode="auto">
            <a:xfrm>
              <a:off x="8100" y="4500"/>
              <a:ext cx="540" cy="540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>
              <a:off x="7020" y="490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>
              <a:off x="7020" y="463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8640" y="477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8972222"/>
              </p:ext>
            </p:extLst>
          </p:nvPr>
        </p:nvGraphicFramePr>
        <p:xfrm>
          <a:off x="558615" y="2421204"/>
          <a:ext cx="39613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0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21888" marR="1218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160" name="Group 159"/>
          <p:cNvGrpSpPr/>
          <p:nvPr/>
        </p:nvGrpSpPr>
        <p:grpSpPr>
          <a:xfrm>
            <a:off x="1065212" y="2802204"/>
            <a:ext cx="1600201" cy="369332"/>
            <a:chOff x="1217612" y="1676400"/>
            <a:chExt cx="1600200" cy="369332"/>
          </a:xfrm>
        </p:grpSpPr>
        <p:sp>
          <p:nvSpPr>
            <p:cNvPr id="168" name="TextBox 167"/>
            <p:cNvSpPr txBox="1"/>
            <p:nvPr/>
          </p:nvSpPr>
          <p:spPr>
            <a:xfrm>
              <a:off x="12176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513012" y="16764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722831" y="2489857"/>
            <a:ext cx="339566" cy="880445"/>
            <a:chOff x="5713412" y="1781805"/>
            <a:chExt cx="339566" cy="880445"/>
          </a:xfrm>
        </p:grpSpPr>
        <p:sp>
          <p:nvSpPr>
            <p:cNvPr id="180" name="TextBox 179"/>
            <p:cNvSpPr txBox="1"/>
            <p:nvPr/>
          </p:nvSpPr>
          <p:spPr>
            <a:xfrm>
              <a:off x="5713412" y="1781805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713412" y="2292918"/>
              <a:ext cx="33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719513" y="278950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9543582" y="2699658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19582" y="2743200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27795" y="2500086"/>
            <a:ext cx="339566" cy="880445"/>
            <a:chOff x="4153060" y="4927936"/>
            <a:chExt cx="339566" cy="880445"/>
          </a:xfrm>
        </p:grpSpPr>
        <p:grpSp>
          <p:nvGrpSpPr>
            <p:cNvPr id="24" name="Group 23"/>
            <p:cNvGrpSpPr/>
            <p:nvPr/>
          </p:nvGrpSpPr>
          <p:grpSpPr>
            <a:xfrm>
              <a:off x="4153060" y="4927936"/>
              <a:ext cx="339566" cy="880445"/>
              <a:chOff x="5713412" y="1781805"/>
              <a:chExt cx="339566" cy="88044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713412" y="1781805"/>
                <a:ext cx="339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13412" y="2292918"/>
                <a:ext cx="339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187826" y="5017532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19513" y="3180145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5212" y="3160236"/>
            <a:ext cx="1600201" cy="394732"/>
            <a:chOff x="1065212" y="3160236"/>
            <a:chExt cx="1600201" cy="394732"/>
          </a:xfrm>
        </p:grpSpPr>
        <p:sp>
          <p:nvSpPr>
            <p:cNvPr id="33" name="TextBox 32"/>
            <p:cNvSpPr txBox="1"/>
            <p:nvPr/>
          </p:nvSpPr>
          <p:spPr>
            <a:xfrm>
              <a:off x="1065212" y="31602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0613" y="318563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9794" y="2514600"/>
            <a:ext cx="304800" cy="846650"/>
            <a:chOff x="5453459" y="4536751"/>
            <a:chExt cx="304800" cy="846650"/>
          </a:xfrm>
        </p:grpSpPr>
        <p:sp>
          <p:nvSpPr>
            <p:cNvPr id="3" name="TextBox 2"/>
            <p:cNvSpPr txBox="1"/>
            <p:nvPr/>
          </p:nvSpPr>
          <p:spPr>
            <a:xfrm>
              <a:off x="5453459" y="5014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53459" y="453675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719513" y="353084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5213" y="3516930"/>
            <a:ext cx="1600199" cy="383248"/>
            <a:chOff x="1065213" y="3516930"/>
            <a:chExt cx="1600199" cy="383248"/>
          </a:xfrm>
        </p:grpSpPr>
        <p:sp>
          <p:nvSpPr>
            <p:cNvPr id="39" name="TextBox 38"/>
            <p:cNvSpPr txBox="1"/>
            <p:nvPr/>
          </p:nvSpPr>
          <p:spPr>
            <a:xfrm>
              <a:off x="1065213" y="351693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60612" y="353084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77259" y="2743200"/>
            <a:ext cx="5338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23412" y="272162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065213" y="3875509"/>
            <a:ext cx="1600199" cy="383248"/>
            <a:chOff x="1065213" y="3516930"/>
            <a:chExt cx="1600199" cy="383248"/>
          </a:xfrm>
        </p:grpSpPr>
        <p:sp>
          <p:nvSpPr>
            <p:cNvPr id="48" name="TextBox 47"/>
            <p:cNvSpPr txBox="1"/>
            <p:nvPr/>
          </p:nvSpPr>
          <p:spPr>
            <a:xfrm>
              <a:off x="1065213" y="351693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60612" y="353084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719513" y="390289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77259" y="2748910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713412" y="2514600"/>
            <a:ext cx="304800" cy="846650"/>
            <a:chOff x="5453459" y="4536751"/>
            <a:chExt cx="304800" cy="846650"/>
          </a:xfrm>
        </p:grpSpPr>
        <p:sp>
          <p:nvSpPr>
            <p:cNvPr id="52" name="TextBox 51"/>
            <p:cNvSpPr txBox="1"/>
            <p:nvPr/>
          </p:nvSpPr>
          <p:spPr>
            <a:xfrm>
              <a:off x="5453459" y="501406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53459" y="4536751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386098" y="2775858"/>
            <a:ext cx="53386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592780" y="2743200"/>
            <a:ext cx="23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7787" y="2743200"/>
            <a:ext cx="5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370012" y="76200"/>
            <a:ext cx="9525000" cy="762000"/>
            <a:chOff x="227012" y="1041721"/>
            <a:chExt cx="10134600" cy="762000"/>
          </a:xfrm>
        </p:grpSpPr>
        <p:pic>
          <p:nvPicPr>
            <p:cNvPr id="56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012" y="1041721"/>
              <a:ext cx="132584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AutoShape 8"/>
            <p:cNvSpPr>
              <a:spLocks noChangeArrowheads="1"/>
            </p:cNvSpPr>
            <p:nvPr/>
          </p:nvSpPr>
          <p:spPr bwMode="auto">
            <a:xfrm>
              <a:off x="1287251" y="1092842"/>
              <a:ext cx="9074361" cy="659758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spc="-15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AND </a:t>
              </a:r>
              <a:r>
                <a:rPr lang="en-US" sz="4000" b="1" spc="-15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40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spc="-15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spc="-15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সত্যক</a:t>
              </a:r>
              <a:r>
                <a:rPr lang="en-US" sz="40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spc="-15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</a:t>
              </a:r>
              <a:r>
                <a:rPr lang="bn-IN" sz="4000" b="1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ণি</a:t>
              </a:r>
              <a:r>
                <a:rPr lang="en-US" sz="4000" b="1" spc="-15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ও </a:t>
              </a:r>
              <a:r>
                <a:rPr lang="en-US" sz="4000" b="1" spc="-15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লজিক</a:t>
              </a:r>
              <a:r>
                <a:rPr lang="en-US" sz="40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spc="-15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সার্কিট</a:t>
              </a:r>
              <a:r>
                <a:rPr lang="en-US" sz="4000" b="1" spc="-15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7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404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7201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0.1375 0.00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20482 -0.003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0231 L 0.04661 -0.004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0.00162 L 0.14622 0.0071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91329E-6 L 0.19948 -0.002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0.00347 L 0.05053 0.0069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832 L 0.1375 0.0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9942E-6 L 0.19831 -0.0023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139 L 0.04883 -0.00278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3.93064E-6 L 0.12734 -0.006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3" grpId="1"/>
      <p:bldP spid="183" grpId="2"/>
      <p:bldP spid="28" grpId="0"/>
      <p:bldP spid="28" grpId="1"/>
      <p:bldP spid="28" grpId="2"/>
      <p:bldP spid="35" grpId="0"/>
      <p:bldP spid="38" grpId="0"/>
      <p:bldP spid="7" grpId="0"/>
      <p:bldP spid="7" grpId="1"/>
      <p:bldP spid="7" grpId="2"/>
      <p:bldP spid="44" grpId="0"/>
      <p:bldP spid="44" grpId="1"/>
      <p:bldP spid="44" grpId="2"/>
      <p:bldP spid="50" grpId="0"/>
      <p:bldP spid="32" grpId="0"/>
      <p:bldP spid="32" grpId="1"/>
      <p:bldP spid="32" grpId="2"/>
      <p:bldP spid="54" grpId="0"/>
      <p:bldP spid="54" grpId="1"/>
      <p:bldP spid="54" grpId="2"/>
      <p:bldP spid="55" grpId="0"/>
      <p:bldP spid="55" grpId="1"/>
      <p:bldP spid="55" grpId="2"/>
      <p:bldP spid="27" grpId="0"/>
      <p:bldP spid="27" grpId="1"/>
      <p:bldP spid="2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 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6005"/>
            <a:ext cx="12127991" cy="6821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1"/>
            <a:ext cx="11415765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ln w="12700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chemeClr val="bg2">
                        <a:tint val="85000"/>
                        <a:satMod val="15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tint val="85000"/>
                        <a:satMod val="15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tint val="85000"/>
                        <a:satMod val="15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12700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chemeClr val="bg2">
                      <a:tint val="85000"/>
                      <a:satMod val="155000"/>
                      <a:shade val="30000"/>
                      <a:satMod val="115000"/>
                    </a:schemeClr>
                  </a:gs>
                  <a:gs pos="50000">
                    <a:schemeClr val="bg2">
                      <a:tint val="85000"/>
                      <a:satMod val="155000"/>
                      <a:shade val="67500"/>
                      <a:satMod val="115000"/>
                    </a:schemeClr>
                  </a:gs>
                  <a:gs pos="100000">
                    <a:schemeClr val="bg2">
                      <a:tint val="85000"/>
                      <a:satMod val="15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62150"/>
            <a:ext cx="11809412" cy="35240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115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 সালাউদ্দিন</a:t>
            </a:r>
          </a:p>
          <a:p>
            <a:pPr algn="ctr"/>
            <a:r>
              <a:rPr lang="bn-BD" sz="540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প্রভাষক, পদার্থবিজ্ঞান</a:t>
            </a:r>
          </a:p>
          <a:p>
            <a:pPr algn="ctr"/>
            <a:r>
              <a:rPr lang="bn-BD" sz="5400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ছাফা মোতালেব কলেজ, চট্টগ্রাম।</a:t>
            </a:r>
            <a:endParaRPr lang="en-US" sz="5400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914162" y="2057400"/>
            <a:ext cx="7313295" cy="3200400"/>
            <a:chOff x="432" y="1680"/>
            <a:chExt cx="3456" cy="2016"/>
          </a:xfrm>
        </p:grpSpPr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432" y="1680"/>
              <a:ext cx="3456" cy="2016"/>
              <a:chOff x="432" y="1680"/>
              <a:chExt cx="3456" cy="2016"/>
            </a:xfrm>
          </p:grpSpPr>
          <p:sp>
            <p:nvSpPr>
              <p:cNvPr id="7" name="Line 73"/>
              <p:cNvSpPr>
                <a:spLocks noChangeShapeType="1"/>
              </p:cNvSpPr>
              <p:nvPr/>
            </p:nvSpPr>
            <p:spPr bwMode="auto">
              <a:xfrm flipV="1">
                <a:off x="576" y="17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74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75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76"/>
              <p:cNvSpPr>
                <a:spLocks noChangeShapeType="1"/>
              </p:cNvSpPr>
              <p:nvPr/>
            </p:nvSpPr>
            <p:spPr bwMode="auto">
              <a:xfrm>
                <a:off x="480" y="25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77"/>
              <p:cNvSpPr>
                <a:spLocks noChangeShapeType="1"/>
              </p:cNvSpPr>
              <p:nvPr/>
            </p:nvSpPr>
            <p:spPr bwMode="auto">
              <a:xfrm>
                <a:off x="52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78"/>
              <p:cNvSpPr txBox="1">
                <a:spLocks noChangeArrowheads="1"/>
              </p:cNvSpPr>
              <p:nvPr/>
            </p:nvSpPr>
            <p:spPr bwMode="auto">
              <a:xfrm>
                <a:off x="576" y="1680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5v</a:t>
                </a:r>
              </a:p>
            </p:txBody>
          </p:sp>
          <p:sp>
            <p:nvSpPr>
              <p:cNvPr id="13" name="Line 79"/>
              <p:cNvSpPr>
                <a:spLocks noChangeShapeType="1"/>
              </p:cNvSpPr>
              <p:nvPr/>
            </p:nvSpPr>
            <p:spPr bwMode="auto">
              <a:xfrm flipV="1">
                <a:off x="720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81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82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83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84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85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86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7"/>
              <p:cNvSpPr>
                <a:spLocks noChangeShapeType="1"/>
              </p:cNvSpPr>
              <p:nvPr/>
            </p:nvSpPr>
            <p:spPr bwMode="auto">
              <a:xfrm flipV="1">
                <a:off x="201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Text Box 88"/>
              <p:cNvSpPr txBox="1">
                <a:spLocks noChangeArrowheads="1"/>
              </p:cNvSpPr>
              <p:nvPr/>
            </p:nvSpPr>
            <p:spPr bwMode="auto">
              <a:xfrm>
                <a:off x="2016" y="220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tx2"/>
                    </a:solidFill>
                  </a:rPr>
                  <a:t>5v</a:t>
                </a:r>
              </a:p>
            </p:txBody>
          </p:sp>
          <p:sp>
            <p:nvSpPr>
              <p:cNvPr id="22" name="Line 89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9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91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92"/>
              <p:cNvSpPr>
                <a:spLocks noChangeShapeType="1"/>
              </p:cNvSpPr>
              <p:nvPr/>
            </p:nvSpPr>
            <p:spPr bwMode="auto">
              <a:xfrm>
                <a:off x="1968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Freeform 93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94"/>
              <p:cNvSpPr>
                <a:spLocks noChangeShapeType="1"/>
              </p:cNvSpPr>
              <p:nvPr/>
            </p:nvSpPr>
            <p:spPr bwMode="auto">
              <a:xfrm flipV="1">
                <a:off x="57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Line 95"/>
              <p:cNvSpPr>
                <a:spLocks noChangeShapeType="1"/>
              </p:cNvSpPr>
              <p:nvPr/>
            </p:nvSpPr>
            <p:spPr bwMode="auto">
              <a:xfrm>
                <a:off x="576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96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" name="Line 9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Line 98"/>
              <p:cNvSpPr>
                <a:spLocks noChangeShapeType="1"/>
              </p:cNvSpPr>
              <p:nvPr/>
            </p:nvSpPr>
            <p:spPr bwMode="auto">
              <a:xfrm>
                <a:off x="528" y="36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Text Box 99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33" name="Line 100"/>
              <p:cNvSpPr>
                <a:spLocks noChangeShapeType="1"/>
              </p:cNvSpPr>
              <p:nvPr/>
            </p:nvSpPr>
            <p:spPr bwMode="auto">
              <a:xfrm flipV="1">
                <a:off x="720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101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10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" name="Line 103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104"/>
              <p:cNvSpPr>
                <a:spLocks noChangeShapeType="1"/>
              </p:cNvSpPr>
              <p:nvPr/>
            </p:nvSpPr>
            <p:spPr bwMode="auto">
              <a:xfrm flipV="1">
                <a:off x="1296" y="27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" name="Line 105"/>
            <p:cNvSpPr>
              <a:spLocks noChangeShapeType="1"/>
            </p:cNvSpPr>
            <p:nvPr/>
          </p:nvSpPr>
          <p:spPr bwMode="auto">
            <a:xfrm flipH="1">
              <a:off x="2736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742486" y="2667000"/>
            <a:ext cx="3453500" cy="1295400"/>
            <a:chOff x="2064" y="2016"/>
            <a:chExt cx="1632" cy="8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496" y="2448"/>
              <a:ext cx="768" cy="384"/>
              <a:chOff x="4032" y="1920"/>
              <a:chExt cx="384" cy="192"/>
            </a:xfrm>
          </p:grpSpPr>
          <p:sp>
            <p:nvSpPr>
              <p:cNvPr id="47" name="AutoShape 6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192" cy="192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H="1">
                <a:off x="4032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H="1">
                <a:off x="403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H="1">
                <a:off x="4320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16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2064" y="225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168" y="235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064" y="2544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B</a:t>
              </a: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2640" y="201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AND</a:t>
              </a: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2064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064" y="25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" name="Group 159"/>
          <p:cNvGrpSpPr>
            <a:grpSpLocks/>
          </p:cNvGrpSpPr>
          <p:nvPr/>
        </p:nvGrpSpPr>
        <p:grpSpPr bwMode="auto">
          <a:xfrm>
            <a:off x="1117309" y="2819400"/>
            <a:ext cx="10563648" cy="2057400"/>
            <a:chOff x="528" y="2160"/>
            <a:chExt cx="4992" cy="1296"/>
          </a:xfrm>
        </p:grpSpPr>
        <p:grpSp>
          <p:nvGrpSpPr>
            <p:cNvPr id="39" name="Group 160"/>
            <p:cNvGrpSpPr>
              <a:grpSpLocks/>
            </p:cNvGrpSpPr>
            <p:nvPr/>
          </p:nvGrpSpPr>
          <p:grpSpPr bwMode="auto">
            <a:xfrm>
              <a:off x="528" y="2160"/>
              <a:ext cx="3888" cy="1296"/>
              <a:chOff x="528" y="2160"/>
              <a:chExt cx="3888" cy="1296"/>
            </a:xfrm>
          </p:grpSpPr>
          <p:sp>
            <p:nvSpPr>
              <p:cNvPr id="54" name="Line 161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" name="Text Box 162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56" name="Freeform 163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" name="Text Box 164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58" name="Line 165"/>
              <p:cNvSpPr>
                <a:spLocks noChangeShapeType="1"/>
              </p:cNvSpPr>
              <p:nvPr/>
            </p:nvSpPr>
            <p:spPr bwMode="auto">
              <a:xfrm flipH="1">
                <a:off x="528" y="3216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" name="Text Box 166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53" name="Rectangle 167"/>
            <p:cNvSpPr>
              <a:spLocks noChangeArrowheads="1"/>
            </p:cNvSpPr>
            <p:nvPr/>
          </p:nvSpPr>
          <p:spPr bwMode="auto">
            <a:xfrm>
              <a:off x="4416" y="2496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168"/>
          <p:cNvGrpSpPr>
            <a:grpSpLocks/>
          </p:cNvGrpSpPr>
          <p:nvPr/>
        </p:nvGrpSpPr>
        <p:grpSpPr bwMode="auto">
          <a:xfrm>
            <a:off x="1117309" y="2819400"/>
            <a:ext cx="10563648" cy="2057400"/>
            <a:chOff x="528" y="2160"/>
            <a:chExt cx="4992" cy="1296"/>
          </a:xfrm>
        </p:grpSpPr>
        <p:grpSp>
          <p:nvGrpSpPr>
            <p:cNvPr id="52" name="Group 169"/>
            <p:cNvGrpSpPr>
              <a:grpSpLocks/>
            </p:cNvGrpSpPr>
            <p:nvPr/>
          </p:nvGrpSpPr>
          <p:grpSpPr bwMode="auto">
            <a:xfrm>
              <a:off x="528" y="2160"/>
              <a:ext cx="3888" cy="1296"/>
              <a:chOff x="528" y="2160"/>
              <a:chExt cx="3888" cy="1296"/>
            </a:xfrm>
          </p:grpSpPr>
          <p:sp>
            <p:nvSpPr>
              <p:cNvPr id="63" name="Line 170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" name="Text Box 171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65" name="Freeform 172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73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67" name="Line 174"/>
              <p:cNvSpPr>
                <a:spLocks noChangeShapeType="1"/>
              </p:cNvSpPr>
              <p:nvPr/>
            </p:nvSpPr>
            <p:spPr bwMode="auto">
              <a:xfrm flipH="1" flipV="1">
                <a:off x="528" y="3120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" name="Text Box 175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</p:grpSp>
        <p:sp>
          <p:nvSpPr>
            <p:cNvPr id="62" name="Rectangle 176"/>
            <p:cNvSpPr>
              <a:spLocks noChangeArrowheads="1"/>
            </p:cNvSpPr>
            <p:nvPr/>
          </p:nvSpPr>
          <p:spPr bwMode="auto">
            <a:xfrm>
              <a:off x="4416" y="2640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177"/>
          <p:cNvGrpSpPr>
            <a:grpSpLocks/>
          </p:cNvGrpSpPr>
          <p:nvPr/>
        </p:nvGrpSpPr>
        <p:grpSpPr bwMode="auto">
          <a:xfrm>
            <a:off x="1117309" y="2667000"/>
            <a:ext cx="10563648" cy="2209800"/>
            <a:chOff x="624" y="1536"/>
            <a:chExt cx="4992" cy="1392"/>
          </a:xfrm>
        </p:grpSpPr>
        <p:grpSp>
          <p:nvGrpSpPr>
            <p:cNvPr id="61" name="Group 178"/>
            <p:cNvGrpSpPr>
              <a:grpSpLocks/>
            </p:cNvGrpSpPr>
            <p:nvPr/>
          </p:nvGrpSpPr>
          <p:grpSpPr bwMode="auto">
            <a:xfrm>
              <a:off x="624" y="1536"/>
              <a:ext cx="3888" cy="1392"/>
              <a:chOff x="624" y="1536"/>
              <a:chExt cx="3888" cy="1392"/>
            </a:xfrm>
          </p:grpSpPr>
          <p:sp>
            <p:nvSpPr>
              <p:cNvPr id="72" name="Line 179"/>
              <p:cNvSpPr>
                <a:spLocks noChangeShapeType="1"/>
              </p:cNvSpPr>
              <p:nvPr/>
            </p:nvSpPr>
            <p:spPr bwMode="auto">
              <a:xfrm flipH="1" flipV="1">
                <a:off x="624" y="1536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Text Box 180"/>
              <p:cNvSpPr txBox="1">
                <a:spLocks noChangeArrowheads="1"/>
              </p:cNvSpPr>
              <p:nvPr/>
            </p:nvSpPr>
            <p:spPr bwMode="auto">
              <a:xfrm>
                <a:off x="912" y="168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74" name="Freeform 181"/>
              <p:cNvSpPr>
                <a:spLocks/>
              </p:cNvSpPr>
              <p:nvPr/>
            </p:nvSpPr>
            <p:spPr bwMode="auto">
              <a:xfrm>
                <a:off x="3504" y="2064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Text Box 182"/>
              <p:cNvSpPr txBox="1">
                <a:spLocks noChangeArrowheads="1"/>
              </p:cNvSpPr>
              <p:nvPr/>
            </p:nvSpPr>
            <p:spPr bwMode="auto">
              <a:xfrm>
                <a:off x="3648" y="1872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76" name="Line 183"/>
              <p:cNvSpPr>
                <a:spLocks noChangeShapeType="1"/>
              </p:cNvSpPr>
              <p:nvPr/>
            </p:nvSpPr>
            <p:spPr bwMode="auto">
              <a:xfrm flipH="1">
                <a:off x="624" y="268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" name="Text Box 184"/>
              <p:cNvSpPr txBox="1">
                <a:spLocks noChangeArrowheads="1"/>
              </p:cNvSpPr>
              <p:nvPr/>
            </p:nvSpPr>
            <p:spPr bwMode="auto">
              <a:xfrm>
                <a:off x="912" y="273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71" name="Rectangle 185"/>
            <p:cNvSpPr>
              <a:spLocks noChangeArrowheads="1"/>
            </p:cNvSpPr>
            <p:nvPr/>
          </p:nvSpPr>
          <p:spPr bwMode="auto">
            <a:xfrm>
              <a:off x="4512" y="2304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186"/>
          <p:cNvGrpSpPr>
            <a:grpSpLocks/>
          </p:cNvGrpSpPr>
          <p:nvPr/>
        </p:nvGrpSpPr>
        <p:grpSpPr bwMode="auto">
          <a:xfrm>
            <a:off x="1117309" y="2667000"/>
            <a:ext cx="10563648" cy="2209800"/>
            <a:chOff x="384" y="240"/>
            <a:chExt cx="4992" cy="1392"/>
          </a:xfrm>
        </p:grpSpPr>
        <p:grpSp>
          <p:nvGrpSpPr>
            <p:cNvPr id="70" name="Group 187"/>
            <p:cNvGrpSpPr>
              <a:grpSpLocks/>
            </p:cNvGrpSpPr>
            <p:nvPr/>
          </p:nvGrpSpPr>
          <p:grpSpPr bwMode="auto">
            <a:xfrm>
              <a:off x="384" y="240"/>
              <a:ext cx="3888" cy="1392"/>
              <a:chOff x="384" y="240"/>
              <a:chExt cx="3888" cy="1392"/>
            </a:xfrm>
          </p:grpSpPr>
          <p:sp>
            <p:nvSpPr>
              <p:cNvPr id="81" name="Line 188"/>
              <p:cNvSpPr>
                <a:spLocks noChangeShapeType="1"/>
              </p:cNvSpPr>
              <p:nvPr/>
            </p:nvSpPr>
            <p:spPr bwMode="auto">
              <a:xfrm flipH="1" flipV="1">
                <a:off x="384" y="240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" name="Text Box 189"/>
              <p:cNvSpPr txBox="1">
                <a:spLocks noChangeArrowheads="1"/>
              </p:cNvSpPr>
              <p:nvPr/>
            </p:nvSpPr>
            <p:spPr bwMode="auto">
              <a:xfrm>
                <a:off x="672" y="38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83" name="Freeform 190"/>
              <p:cNvSpPr>
                <a:spLocks/>
              </p:cNvSpPr>
              <p:nvPr/>
            </p:nvSpPr>
            <p:spPr bwMode="auto">
              <a:xfrm>
                <a:off x="3264" y="76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" name="Text Box 191"/>
              <p:cNvSpPr txBox="1">
                <a:spLocks noChangeArrowheads="1"/>
              </p:cNvSpPr>
              <p:nvPr/>
            </p:nvSpPr>
            <p:spPr bwMode="auto">
              <a:xfrm>
                <a:off x="3408" y="576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85" name="Line 192"/>
              <p:cNvSpPr>
                <a:spLocks noChangeShapeType="1"/>
              </p:cNvSpPr>
              <p:nvPr/>
            </p:nvSpPr>
            <p:spPr bwMode="auto">
              <a:xfrm flipH="1" flipV="1">
                <a:off x="384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" name="Text Box 193"/>
              <p:cNvSpPr txBox="1">
                <a:spLocks noChangeArrowheads="1"/>
              </p:cNvSpPr>
              <p:nvPr/>
            </p:nvSpPr>
            <p:spPr bwMode="auto">
              <a:xfrm>
                <a:off x="672" y="144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</p:grpSp>
        <p:sp>
          <p:nvSpPr>
            <p:cNvPr id="80" name="Rectangle 194"/>
            <p:cNvSpPr>
              <a:spLocks noChangeArrowheads="1"/>
            </p:cNvSpPr>
            <p:nvPr/>
          </p:nvSpPr>
          <p:spPr bwMode="auto">
            <a:xfrm>
              <a:off x="4272" y="1152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7" name="Group 18"/>
          <p:cNvGraphicFramePr>
            <a:graphicFrameLocks noGrp="1"/>
          </p:cNvGraphicFramePr>
          <p:nvPr/>
        </p:nvGraphicFramePr>
        <p:xfrm>
          <a:off x="9344767" y="3048000"/>
          <a:ext cx="2031472" cy="1402080"/>
        </p:xfrm>
        <a:graphic>
          <a:graphicData uri="http://schemas.openxmlformats.org/drawingml/2006/table">
            <a:tbl>
              <a:tblPr/>
              <a:tblGrid>
                <a:gridCol w="541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1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121888" marR="1218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9344766" y="2667000"/>
            <a:ext cx="223461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Truth Table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1141412" y="76200"/>
            <a:ext cx="9906000" cy="762000"/>
            <a:chOff x="333294" y="1189035"/>
            <a:chExt cx="12129356" cy="762000"/>
          </a:xfrm>
        </p:grpSpPr>
        <p:pic>
          <p:nvPicPr>
            <p:cNvPr id="90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294" y="1189035"/>
              <a:ext cx="132584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AutoShape 8"/>
            <p:cNvSpPr>
              <a:spLocks noChangeArrowheads="1"/>
            </p:cNvSpPr>
            <p:nvPr/>
          </p:nvSpPr>
          <p:spPr bwMode="auto">
            <a:xfrm>
              <a:off x="1370012" y="1235070"/>
              <a:ext cx="11092638" cy="669930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4000" b="1" dirty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সত্যক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</a:t>
              </a:r>
              <a:r>
                <a:rPr lang="bn-IN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ণি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ও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লজিক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সার্কিট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a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12" y="1567412"/>
            <a:ext cx="9448800" cy="47879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32407" y="76200"/>
            <a:ext cx="8829205" cy="762000"/>
            <a:chOff x="769483" y="549273"/>
            <a:chExt cx="8829205" cy="762000"/>
          </a:xfrm>
        </p:grpSpPr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9483" y="549273"/>
              <a:ext cx="129632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751012" y="565146"/>
              <a:ext cx="7847676" cy="7302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ইলেকট্রিক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সার্কিট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18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36283" y="58206"/>
            <a:ext cx="8068129" cy="779994"/>
            <a:chOff x="769483" y="531279"/>
            <a:chExt cx="8068129" cy="779994"/>
          </a:xfrm>
        </p:grpSpPr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9483" y="549273"/>
              <a:ext cx="129632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674812" y="531279"/>
              <a:ext cx="7162800" cy="764121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4000" b="1" dirty="0" smtClean="0">
                  <a:solidFill>
                    <a:srgbClr val="FF0000"/>
                  </a:solidFill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ইলেকট্রিক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সার্কিট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pic>
        <p:nvPicPr>
          <p:cNvPr id="10" name="Picture 9" descr="logi15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04" y="2057400"/>
            <a:ext cx="7824108" cy="3505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0012" y="1295400"/>
            <a:ext cx="8763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বৈদ্যুতিক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মোটর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অন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2500" b="1" dirty="0" smtClean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:</a:t>
            </a:r>
            <a:endParaRPr lang="en-US" sz="25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aa-sw-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58" y="1503218"/>
            <a:ext cx="9344767" cy="4745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12483" y="152400"/>
            <a:ext cx="7915729" cy="762000"/>
            <a:chOff x="769483" y="549273"/>
            <a:chExt cx="7915729" cy="762000"/>
          </a:xfrm>
        </p:grpSpPr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9483" y="549273"/>
              <a:ext cx="1296324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751012" y="565146"/>
              <a:ext cx="6934200" cy="7302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AND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ইলেকট্রিক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সার্কিট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799012" y="6324600"/>
            <a:ext cx="2590800" cy="50164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uhaus 93" pitchFamily="82" charset="0"/>
              </a:rPr>
              <a:t>MD. SALAUDDIN</a:t>
            </a:r>
            <a:endParaRPr lang="en-US" sz="1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uhaus 93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18016" y="1524001"/>
            <a:ext cx="34535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3"/>
          <a:srcRect r="38211"/>
          <a:stretch>
            <a:fillRect/>
          </a:stretch>
        </p:blipFill>
        <p:spPr>
          <a:xfrm>
            <a:off x="609441" y="1447800"/>
            <a:ext cx="3148780" cy="1219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18016" y="2133603"/>
            <a:ext cx="34535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Gate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618016" y="2611585"/>
          <a:ext cx="34535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</a:t>
                      </a: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4" name="Picture 23" descr="not_ga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" y="2743200"/>
            <a:ext cx="3123386" cy="2585806"/>
          </a:xfrm>
          <a:prstGeom prst="rect">
            <a:avLst/>
          </a:prstGeom>
        </p:spPr>
      </p:pic>
      <p:pic>
        <p:nvPicPr>
          <p:cNvPr id="9" name="Picture 7" descr="cubo_rosso_architetto_fr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1688" y="0"/>
            <a:ext cx="12963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037936" y="0"/>
            <a:ext cx="403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0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2286000"/>
            <a:ext cx="8153400" cy="2819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0412" y="120654"/>
            <a:ext cx="9982200" cy="946146"/>
            <a:chOff x="379412" y="1263654"/>
            <a:chExt cx="9982200" cy="641346"/>
          </a:xfrm>
        </p:grpSpPr>
        <p:pic>
          <p:nvPicPr>
            <p:cNvPr id="5" name="Picture 7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9412" y="1263654"/>
              <a:ext cx="1105392" cy="641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141412" y="1263654"/>
              <a:ext cx="9220200" cy="641346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NOT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গেইট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এর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সত্যক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</a:t>
              </a:r>
              <a:r>
                <a:rPr lang="bn-IN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ণি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ও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লজিক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সার্কিট</a:t>
              </a:r>
              <a:r>
                <a:rPr lang="en-US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2336191" y="2362200"/>
            <a:ext cx="7313295" cy="1524000"/>
            <a:chOff x="1104" y="2112"/>
            <a:chExt cx="3456" cy="960"/>
          </a:xfrm>
        </p:grpSpPr>
        <p:grpSp>
          <p:nvGrpSpPr>
            <p:cNvPr id="3" name="Group 346"/>
            <p:cNvGrpSpPr>
              <a:grpSpLocks/>
            </p:cNvGrpSpPr>
            <p:nvPr/>
          </p:nvGrpSpPr>
          <p:grpSpPr bwMode="auto">
            <a:xfrm>
              <a:off x="1104" y="2112"/>
              <a:ext cx="3456" cy="960"/>
              <a:chOff x="1104" y="2112"/>
              <a:chExt cx="3456" cy="960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 flipV="1">
                <a:off x="124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248" y="2112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>
                <a:off x="3408" y="259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4320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128" y="2496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4266089" y="2514600"/>
            <a:ext cx="3555074" cy="914400"/>
            <a:chOff x="1968" y="2208"/>
            <a:chExt cx="1680" cy="576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64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92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120" y="2208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2544" y="2400"/>
              <a:ext cx="288" cy="38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192"/>
                </a:cxn>
                <a:cxn ang="0">
                  <a:pos x="0" y="384"/>
                </a:cxn>
                <a:cxn ang="0">
                  <a:pos x="0" y="288"/>
                </a:cxn>
              </a:cxnLst>
              <a:rect l="0" t="0" r="r" b="b"/>
              <a:pathLst>
                <a:path w="288" h="384">
                  <a:moveTo>
                    <a:pt x="0" y="288"/>
                  </a:moveTo>
                  <a:lnTo>
                    <a:pt x="0" y="0"/>
                  </a:lnTo>
                  <a:lnTo>
                    <a:pt x="288" y="192"/>
                  </a:lnTo>
                  <a:lnTo>
                    <a:pt x="0" y="384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283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8"/>
          <p:cNvGrpSpPr>
            <a:grpSpLocks/>
          </p:cNvGrpSpPr>
          <p:nvPr/>
        </p:nvGrpSpPr>
        <p:grpSpPr bwMode="auto">
          <a:xfrm>
            <a:off x="2539339" y="2667000"/>
            <a:ext cx="7008574" cy="609600"/>
            <a:chOff x="1104" y="96"/>
            <a:chExt cx="3312" cy="384"/>
          </a:xfrm>
        </p:grpSpPr>
        <p:grpSp>
          <p:nvGrpSpPr>
            <p:cNvPr id="21" name="Group 29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29" name="Group 30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34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33" name="Freeform 30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1" name="Text Box 30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30" name="Group 305"/>
          <p:cNvGrpSpPr>
            <a:grpSpLocks/>
          </p:cNvGrpSpPr>
          <p:nvPr/>
        </p:nvGrpSpPr>
        <p:grpSpPr bwMode="auto">
          <a:xfrm>
            <a:off x="2539338" y="2667000"/>
            <a:ext cx="6703854" cy="838200"/>
            <a:chOff x="1104" y="480"/>
            <a:chExt cx="3168" cy="528"/>
          </a:xfrm>
        </p:grpSpPr>
        <p:grpSp>
          <p:nvGrpSpPr>
            <p:cNvPr id="32" name="Group 306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36" name="Group 30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41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40" name="Freeform 31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" name="Text Box 31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37" name="Group 318"/>
          <p:cNvGrpSpPr>
            <a:grpSpLocks/>
          </p:cNvGrpSpPr>
          <p:nvPr/>
        </p:nvGrpSpPr>
        <p:grpSpPr bwMode="auto">
          <a:xfrm>
            <a:off x="2539339" y="2667000"/>
            <a:ext cx="7008574" cy="609600"/>
            <a:chOff x="1104" y="96"/>
            <a:chExt cx="3312" cy="384"/>
          </a:xfrm>
        </p:grpSpPr>
        <p:grpSp>
          <p:nvGrpSpPr>
            <p:cNvPr id="39" name="Group 31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43" name="Group 32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48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47" name="Freeform 32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5" name="Text Box 32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44" name="Group 325"/>
          <p:cNvGrpSpPr>
            <a:grpSpLocks/>
          </p:cNvGrpSpPr>
          <p:nvPr/>
        </p:nvGrpSpPr>
        <p:grpSpPr bwMode="auto">
          <a:xfrm>
            <a:off x="2539338" y="2667000"/>
            <a:ext cx="6703854" cy="838200"/>
            <a:chOff x="1104" y="480"/>
            <a:chExt cx="3168" cy="528"/>
          </a:xfrm>
        </p:grpSpPr>
        <p:grpSp>
          <p:nvGrpSpPr>
            <p:cNvPr id="46" name="Group 326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50" name="Group 32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55" name="Line 32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6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54" name="Freeform 33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2" name="Text Box 33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51" name="Group 332"/>
          <p:cNvGrpSpPr>
            <a:grpSpLocks/>
          </p:cNvGrpSpPr>
          <p:nvPr/>
        </p:nvGrpSpPr>
        <p:grpSpPr bwMode="auto">
          <a:xfrm>
            <a:off x="2527652" y="2667000"/>
            <a:ext cx="7008574" cy="609600"/>
            <a:chOff x="1104" y="96"/>
            <a:chExt cx="3312" cy="384"/>
          </a:xfrm>
        </p:grpSpPr>
        <p:grpSp>
          <p:nvGrpSpPr>
            <p:cNvPr id="53" name="Group 333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57" name="Group 334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62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61" name="Freeform 337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" name="Text Box 338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58" name="Group 339"/>
          <p:cNvGrpSpPr>
            <a:grpSpLocks/>
          </p:cNvGrpSpPr>
          <p:nvPr/>
        </p:nvGrpSpPr>
        <p:grpSpPr bwMode="auto">
          <a:xfrm>
            <a:off x="2539338" y="2667000"/>
            <a:ext cx="6703854" cy="838200"/>
            <a:chOff x="1104" y="480"/>
            <a:chExt cx="3168" cy="528"/>
          </a:xfrm>
        </p:grpSpPr>
        <p:grpSp>
          <p:nvGrpSpPr>
            <p:cNvPr id="60" name="Group 340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64" name="Group 341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69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68" name="Freeform 344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" name="Text Box 345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pic>
        <p:nvPicPr>
          <p:cNvPr id="71" name="Picture 7" descr="cubo_rosso_architetto_fr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2488" y="76200"/>
            <a:ext cx="129632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AutoShape 8"/>
          <p:cNvSpPr>
            <a:spLocks noChangeArrowheads="1"/>
          </p:cNvSpPr>
          <p:nvPr/>
        </p:nvSpPr>
        <p:spPr bwMode="auto">
          <a:xfrm>
            <a:off x="2818736" y="76200"/>
            <a:ext cx="7847676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17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2253258"/>
            <a:ext cx="5029200" cy="3233142"/>
          </a:xfrm>
          <a:prstGeom prst="rect">
            <a:avLst/>
          </a:prstGeom>
        </p:spPr>
      </p:pic>
      <p:pic>
        <p:nvPicPr>
          <p:cNvPr id="5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8688" y="0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894012" y="31746"/>
            <a:ext cx="6858000" cy="7302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40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ইলেকট্রিক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সার্কিট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  <p:pic>
        <p:nvPicPr>
          <p:cNvPr id="39" name="Picture 38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12" y="2362200"/>
            <a:ext cx="5181600" cy="2576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63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8200"/>
            <a:ext cx="12188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গেইটসহ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অন্যান্য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বাস্তবায়ন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সমস্ত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সর্বজনীন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Gate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5795" y="0"/>
            <a:ext cx="4378417" cy="707886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সর্বজনীন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88" y="2361465"/>
            <a:ext cx="5954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সর্বজনীন গেইটের প্রকারভেদ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0956" y="3275795"/>
            <a:ext cx="2357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NAND gate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0957" y="5123416"/>
            <a:ext cx="2077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NOR gate </a:t>
            </a:r>
          </a:p>
        </p:txBody>
      </p:sp>
      <p:pic>
        <p:nvPicPr>
          <p:cNvPr id="1026" name="Picture 2" descr="http://www.hardwaresecrets.com/wp-content/uploads/237_0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00" y="2908769"/>
            <a:ext cx="3694738" cy="147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ardwaresecrets.com/wp-content/uploads/237_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55" y="4623026"/>
            <a:ext cx="3713783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3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f/fa/Bramka_log_XOR.svg/2000px-Bramka_log_XO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790" y="1324303"/>
            <a:ext cx="3410382" cy="170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rdwaresecrets.com/wp-content/uploads/237_2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18" y="3753508"/>
            <a:ext cx="3656648" cy="151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65612" y="53370"/>
            <a:ext cx="3657600" cy="7848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45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5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endParaRPr lang="en-US" sz="45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571" y="1884733"/>
            <a:ext cx="1708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XOR Gate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849571" y="4345633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XNOR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216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6524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0"/>
            <a:ext cx="7032812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812" y="4724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পাচ্ছি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211" y="4763869"/>
            <a:ext cx="617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ছবিতে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পাচ্ছি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36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10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7945" y="3513140"/>
            <a:ext cx="940914" cy="1254225"/>
          </a:xfrm>
          <a:prstGeom prst="rect">
            <a:avLst/>
          </a:prstGeom>
        </p:spPr>
      </p:pic>
      <p:grpSp>
        <p:nvGrpSpPr>
          <p:cNvPr id="2" name="Group 1038"/>
          <p:cNvGrpSpPr/>
          <p:nvPr/>
        </p:nvGrpSpPr>
        <p:grpSpPr>
          <a:xfrm>
            <a:off x="5539319" y="2679372"/>
            <a:ext cx="4911496" cy="2815945"/>
            <a:chOff x="5202775" y="860705"/>
            <a:chExt cx="4131726" cy="1783790"/>
          </a:xfrm>
        </p:grpSpPr>
        <p:pic>
          <p:nvPicPr>
            <p:cNvPr id="1035" name="Picture 10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252601" y="1460364"/>
              <a:ext cx="1141292" cy="102250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5451073" y="1123885"/>
              <a:ext cx="636373" cy="1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51073" y="1123890"/>
              <a:ext cx="0" cy="6433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28382" y="1767224"/>
              <a:ext cx="47158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451073" y="1971920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3179" y="2015784"/>
              <a:ext cx="24889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464172" y="2015784"/>
              <a:ext cx="0" cy="62871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464172" y="2629875"/>
              <a:ext cx="3052170" cy="146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65928" y="1123888"/>
              <a:ext cx="1750414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516343" y="1123889"/>
              <a:ext cx="0" cy="152060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90258" y="1123889"/>
              <a:ext cx="0" cy="3216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990258" y="2330139"/>
              <a:ext cx="0" cy="29973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>
              <a:off x="6990258" y="1767224"/>
              <a:ext cx="0" cy="2485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flipH="1" flipV="1">
              <a:off x="6787216" y="1284723"/>
              <a:ext cx="203042" cy="4825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 flipH="1" flipV="1">
              <a:off x="6774117" y="2045026"/>
              <a:ext cx="216140" cy="28511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 flipV="1">
              <a:off x="6073128" y="860710"/>
              <a:ext cx="98414" cy="2631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>
              <a:off x="6168097" y="860705"/>
              <a:ext cx="121340" cy="24856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6" name="Straight Connector 1045"/>
            <p:cNvCxnSpPr/>
            <p:nvPr/>
          </p:nvCxnSpPr>
          <p:spPr>
            <a:xfrm flipV="1">
              <a:off x="6287459" y="992300"/>
              <a:ext cx="180459" cy="10855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8" name="Straight Connector 1047"/>
            <p:cNvCxnSpPr/>
            <p:nvPr/>
          </p:nvCxnSpPr>
          <p:spPr>
            <a:xfrm>
              <a:off x="6460276" y="992298"/>
              <a:ext cx="210683" cy="21931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0" name="Straight Connector 1049"/>
            <p:cNvCxnSpPr/>
            <p:nvPr/>
          </p:nvCxnSpPr>
          <p:spPr>
            <a:xfrm flipV="1">
              <a:off x="6656222" y="1123889"/>
              <a:ext cx="109706" cy="8772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228381" y="1414104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02775" y="1903533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91004" y="1309013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78629" y="2035355"/>
              <a:ext cx="440141" cy="233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037" name="Table 10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0249938"/>
              </p:ext>
            </p:extLst>
          </p:nvPr>
        </p:nvGraphicFramePr>
        <p:xfrm>
          <a:off x="2255102" y="3204594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8" name="Right Arrow 1037"/>
          <p:cNvSpPr/>
          <p:nvPr/>
        </p:nvSpPr>
        <p:spPr>
          <a:xfrm>
            <a:off x="1004477" y="3798256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5499263" y="2667831"/>
            <a:ext cx="4911496" cy="2815945"/>
            <a:chOff x="-4391947" y="6829143"/>
            <a:chExt cx="4912775" cy="2815945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87911" y="7974964"/>
              <a:ext cx="1801678" cy="1215800"/>
            </a:xfrm>
            <a:prstGeom prst="rect">
              <a:avLst/>
            </a:prstGeom>
          </p:spPr>
        </p:pic>
        <p:cxnSp>
          <p:nvCxnSpPr>
            <p:cNvPr id="118" name="Straight Connector 117"/>
            <p:cNvCxnSpPr/>
            <p:nvPr/>
          </p:nvCxnSpPr>
          <p:spPr>
            <a:xfrm flipV="1">
              <a:off x="-4096711" y="7244607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-4096711" y="7244615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-4361499" y="8260201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-4096711" y="8583341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-4236892" y="8652586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-4081136" y="8652586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-4081136" y="9622008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-2533300" y="7244612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-451992" y="7244613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-2266564" y="7244613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-2295139" y="8919955"/>
              <a:ext cx="15575" cy="70205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-2266564" y="8260201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-2387277" y="7758460"/>
              <a:ext cx="120713" cy="50174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-3357065" y="6829151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-3244143" y="6829143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-3102218" y="7036883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-2896732" y="7036880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-2663745" y="7244613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-4361501" y="770275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-4391947" y="847538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-3314034" y="7566447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-3308281" y="8592924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264845"/>
              </p:ext>
            </p:extLst>
          </p:nvPr>
        </p:nvGraphicFramePr>
        <p:xfrm>
          <a:off x="2215045" y="3193053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2" name="Right Arrow 141"/>
          <p:cNvSpPr/>
          <p:nvPr/>
        </p:nvSpPr>
        <p:spPr>
          <a:xfrm>
            <a:off x="1004477" y="4065414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pSp>
        <p:nvGrpSpPr>
          <p:cNvPr id="4" name="Group 33"/>
          <p:cNvGrpSpPr/>
          <p:nvPr/>
        </p:nvGrpSpPr>
        <p:grpSpPr>
          <a:xfrm>
            <a:off x="5490412" y="2557639"/>
            <a:ext cx="4911496" cy="2815945"/>
            <a:chOff x="16185919" y="-2428690"/>
            <a:chExt cx="4912775" cy="2815945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589955" y="-1282869"/>
              <a:ext cx="1801678" cy="1215800"/>
            </a:xfrm>
            <a:prstGeom prst="rect">
              <a:avLst/>
            </a:prstGeom>
          </p:spPr>
        </p:pic>
        <p:cxnSp>
          <p:nvCxnSpPr>
            <p:cNvPr id="145" name="Straight Connector 144"/>
            <p:cNvCxnSpPr/>
            <p:nvPr/>
          </p:nvCxnSpPr>
          <p:spPr>
            <a:xfrm flipV="1">
              <a:off x="16481155" y="-2013226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6481155" y="-2013218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6216367" y="-997632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6481155" y="-674492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6340974" y="-605247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6496730" y="-605247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6496730" y="3641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8044566" y="-2013221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20125874" y="-201322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8311302" y="-2013220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8311302" y="-108997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8311302" y="-1026660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 flipV="1">
              <a:off x="18054303" y="-559085"/>
              <a:ext cx="256998" cy="4500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17220801" y="-2428682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7333723" y="-242869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17475648" y="-22209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7681134" y="-2220953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17914121" y="-201322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6216365" y="-155507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16185919" y="-7824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7321261" y="-149071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7702957" y="-57435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68" name="Table 16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6115098"/>
              </p:ext>
            </p:extLst>
          </p:nvPr>
        </p:nvGraphicFramePr>
        <p:xfrm>
          <a:off x="2206195" y="3082861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9" name="Right Arrow 168"/>
          <p:cNvSpPr/>
          <p:nvPr/>
        </p:nvSpPr>
        <p:spPr>
          <a:xfrm>
            <a:off x="916659" y="4381081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pSp>
        <p:nvGrpSpPr>
          <p:cNvPr id="5" name="Group 34"/>
          <p:cNvGrpSpPr/>
          <p:nvPr/>
        </p:nvGrpSpPr>
        <p:grpSpPr>
          <a:xfrm>
            <a:off x="5556041" y="2533256"/>
            <a:ext cx="3938929" cy="2815945"/>
            <a:chOff x="17085277" y="4306310"/>
            <a:chExt cx="3939955" cy="2815945"/>
          </a:xfrm>
        </p:grpSpPr>
        <p:cxnSp>
          <p:nvCxnSpPr>
            <p:cNvPr id="172" name="Straight Connector 171"/>
            <p:cNvCxnSpPr/>
            <p:nvPr/>
          </p:nvCxnSpPr>
          <p:spPr>
            <a:xfrm flipV="1">
              <a:off x="17380513" y="472177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7380513" y="472178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7115725" y="573736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7380513" y="606050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7240332" y="612975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7396088" y="612975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7396088" y="70991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8943924" y="472177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1025232" y="472178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19210660" y="4721780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9210660" y="6626003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9210660" y="5737368"/>
              <a:ext cx="0" cy="39238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flipH="1" flipV="1">
              <a:off x="18969236" y="4975678"/>
              <a:ext cx="241424" cy="7616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18953661" y="6175915"/>
              <a:ext cx="256998" cy="4500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18120159" y="430631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18233081" y="430631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18375006" y="45140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18580492" y="451404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18813479" y="472178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/>
          </p:nvSpPr>
          <p:spPr>
            <a:xfrm>
              <a:off x="17115723" y="517992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085277" y="59525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8617029" y="501402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602315" y="616064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aphicFrame>
        <p:nvGraphicFramePr>
          <p:cNvPr id="195" name="Table 19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9735084"/>
              </p:ext>
            </p:extLst>
          </p:nvPr>
        </p:nvGraphicFramePr>
        <p:xfrm>
          <a:off x="2271823" y="3058478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6" name="Right Arrow 195"/>
          <p:cNvSpPr/>
          <p:nvPr/>
        </p:nvSpPr>
        <p:spPr>
          <a:xfrm>
            <a:off x="1076826" y="4747943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cxnSp>
        <p:nvCxnSpPr>
          <p:cNvPr id="1055" name="Straight Connector 1054"/>
          <p:cNvCxnSpPr/>
          <p:nvPr/>
        </p:nvCxnSpPr>
        <p:spPr>
          <a:xfrm flipV="1">
            <a:off x="7612832" y="4431612"/>
            <a:ext cx="7786" cy="3270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616053" y="3414703"/>
            <a:ext cx="0" cy="5509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3122612" y="76200"/>
            <a:ext cx="599006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ন্যান্ড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NAND Gate)</a:t>
            </a:r>
          </a:p>
        </p:txBody>
      </p:sp>
      <p:sp>
        <p:nvSpPr>
          <p:cNvPr id="114" name="Footer Placeholder 1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40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8" grpId="1" animBg="1"/>
      <p:bldP spid="142" grpId="0" animBg="1"/>
      <p:bldP spid="142" grpId="1" animBg="1"/>
      <p:bldP spid="169" grpId="0" animBg="1"/>
      <p:bldP spid="169" grpId="1" animBg="1"/>
      <p:bldP spid="1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20673" y="3368896"/>
            <a:ext cx="1390650" cy="1853717"/>
          </a:xfrm>
          <a:prstGeom prst="rect">
            <a:avLst/>
          </a:prstGeom>
        </p:spPr>
      </p:pic>
      <p:graphicFrame>
        <p:nvGraphicFramePr>
          <p:cNvPr id="1037" name="Table 10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4197541"/>
              </p:ext>
            </p:extLst>
          </p:nvPr>
        </p:nvGraphicFramePr>
        <p:xfrm>
          <a:off x="2569169" y="3228243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8" name="Right Arrow 1037"/>
          <p:cNvSpPr/>
          <p:nvPr/>
        </p:nvSpPr>
        <p:spPr>
          <a:xfrm>
            <a:off x="1332438" y="3766572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5785618" y="2579989"/>
            <a:ext cx="4912822" cy="2815945"/>
            <a:chOff x="6078476" y="2573953"/>
            <a:chExt cx="4914102" cy="2815945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483839" y="3515147"/>
              <a:ext cx="1801678" cy="1215800"/>
            </a:xfrm>
            <a:prstGeom prst="rect">
              <a:avLst/>
            </a:prstGeom>
          </p:spPr>
        </p:pic>
        <p:cxnSp>
          <p:nvCxnSpPr>
            <p:cNvPr id="145" name="Straight Connector 144"/>
            <p:cNvCxnSpPr/>
            <p:nvPr/>
          </p:nvCxnSpPr>
          <p:spPr>
            <a:xfrm flipV="1">
              <a:off x="6373712" y="2989417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373712" y="2989425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108924" y="4005011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373712" y="4328151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233531" y="4397396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389287" y="4397396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389287" y="5366818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7937123" y="2989422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0018431" y="2989423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977776" y="2989424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977776" y="4916725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7113358" y="2573961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7226280" y="2573953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7368205" y="2781693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7573691" y="2781690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7806678" y="2989423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6108922" y="356186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6078476" y="422019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8154359" y="401445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8686800" y="4912699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8649163" y="3497217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682504" y="442121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9344025" y="4420476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9301625" y="349721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8654392" y="349721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8446245" y="3935902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9100836" y="3928622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9404072" y="3990619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154676" y="4341291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graphicFrame>
        <p:nvGraphicFramePr>
          <p:cNvPr id="199" name="Table 19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791583"/>
              </p:ext>
            </p:extLst>
          </p:nvPr>
        </p:nvGraphicFramePr>
        <p:xfrm>
          <a:off x="2569169" y="3260772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0" name="Right Arrow 199"/>
          <p:cNvSpPr/>
          <p:nvPr/>
        </p:nvSpPr>
        <p:spPr>
          <a:xfrm>
            <a:off x="1337135" y="4216491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5785618" y="2612518"/>
            <a:ext cx="3938929" cy="2815945"/>
            <a:chOff x="-4418939" y="8708140"/>
            <a:chExt cx="3939955" cy="2815945"/>
          </a:xfrm>
        </p:grpSpPr>
        <p:cxnSp>
          <p:nvCxnSpPr>
            <p:cNvPr id="203" name="Straight Connector 202"/>
            <p:cNvCxnSpPr/>
            <p:nvPr/>
          </p:nvCxnSpPr>
          <p:spPr>
            <a:xfrm flipV="1">
              <a:off x="-4123703" y="912360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-4123703" y="912361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-4388491" y="1013919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-4123703" y="1046233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-4263884" y="1053158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-4108128" y="1053158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-4108128" y="1150100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-2560292" y="912360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-478984" y="912361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-1519639" y="9123611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-1519639" y="11050912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V="1">
              <a:off x="-3384057" y="870814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-3271135" y="870814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-3129210" y="891588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-2923724" y="891587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-2690737" y="912361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-4388493" y="969605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-4418939" y="1035438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-2343056" y="1014864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22" name="Straight Connector 221"/>
            <p:cNvCxnSpPr/>
            <p:nvPr/>
          </p:nvCxnSpPr>
          <p:spPr>
            <a:xfrm>
              <a:off x="-1810615" y="11046886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-1848252" y="9631404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V="1">
              <a:off x="-1814911" y="10555398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-1153390" y="10554663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-1195790" y="963140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-1843023" y="963140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 flipV="1">
              <a:off x="-2051170" y="10070089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TextBox 229"/>
            <p:cNvSpPr txBox="1"/>
            <p:nvPr/>
          </p:nvSpPr>
          <p:spPr>
            <a:xfrm>
              <a:off x="-1093343" y="10124806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-4342739" y="1047547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9007928" y="4030875"/>
            <a:ext cx="36394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5" name="Table 26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0598503"/>
              </p:ext>
            </p:extLst>
          </p:nvPr>
        </p:nvGraphicFramePr>
        <p:xfrm>
          <a:off x="2538591" y="3283856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" name="Right Arrow 265"/>
          <p:cNvSpPr/>
          <p:nvPr/>
        </p:nvSpPr>
        <p:spPr>
          <a:xfrm>
            <a:off x="1275824" y="4608498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pSp>
        <p:nvGrpSpPr>
          <p:cNvPr id="5" name="Group 23"/>
          <p:cNvGrpSpPr/>
          <p:nvPr/>
        </p:nvGrpSpPr>
        <p:grpSpPr>
          <a:xfrm>
            <a:off x="5755040" y="2635601"/>
            <a:ext cx="3938929" cy="2815945"/>
            <a:chOff x="15409287" y="-2261985"/>
            <a:chExt cx="3939955" cy="2815945"/>
          </a:xfrm>
        </p:grpSpPr>
        <p:cxnSp>
          <p:nvCxnSpPr>
            <p:cNvPr id="269" name="Straight Connector 268"/>
            <p:cNvCxnSpPr/>
            <p:nvPr/>
          </p:nvCxnSpPr>
          <p:spPr>
            <a:xfrm flipV="1">
              <a:off x="15704523" y="-1846521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15704523" y="-1846513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15439735" y="-830927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15704523" y="-507787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5564342" y="-438542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15720098" y="-438542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15720098" y="530880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17267934" y="-1846516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19349242" y="-1846515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18308587" y="-1846514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18308587" y="80787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flipV="1">
              <a:off x="16444169" y="-2261977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16557091" y="-2261985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V="1">
              <a:off x="16699016" y="-2054245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16904502" y="-2054248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V="1">
              <a:off x="17137489" y="-1846515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15439733" y="-127407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15409287" y="-615745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17485170" y="-821483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288" name="Straight Connector 287"/>
            <p:cNvCxnSpPr/>
            <p:nvPr/>
          </p:nvCxnSpPr>
          <p:spPr>
            <a:xfrm>
              <a:off x="18017611" y="76761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17979974" y="-1338721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V="1">
              <a:off x="18013315" y="-414727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V="1">
              <a:off x="18674836" y="-415462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V="1">
              <a:off x="18632436" y="-133872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17985203" y="-1338721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 flipV="1">
              <a:off x="18422769" y="-919710"/>
              <a:ext cx="245784" cy="500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5" name="TextBox 294"/>
            <p:cNvSpPr txBox="1"/>
            <p:nvPr/>
          </p:nvSpPr>
          <p:spPr>
            <a:xfrm>
              <a:off x="18734883" y="-845319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5485487" y="-494647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297" name="Straight Connector 296"/>
          <p:cNvCxnSpPr/>
          <p:nvPr/>
        </p:nvCxnSpPr>
        <p:spPr>
          <a:xfrm>
            <a:off x="8322208" y="4040197"/>
            <a:ext cx="36394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Table 29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8741971"/>
              </p:ext>
            </p:extLst>
          </p:nvPr>
        </p:nvGraphicFramePr>
        <p:xfrm>
          <a:off x="2599607" y="3316385"/>
          <a:ext cx="293874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9" name="Right Arrow 298"/>
          <p:cNvSpPr/>
          <p:nvPr/>
        </p:nvSpPr>
        <p:spPr>
          <a:xfrm>
            <a:off x="1352157" y="4958399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grpSp>
        <p:nvGrpSpPr>
          <p:cNvPr id="6" name="Group 25"/>
          <p:cNvGrpSpPr/>
          <p:nvPr/>
        </p:nvGrpSpPr>
        <p:grpSpPr>
          <a:xfrm>
            <a:off x="5816056" y="2668130"/>
            <a:ext cx="3938929" cy="2815945"/>
            <a:chOff x="15495012" y="6376910"/>
            <a:chExt cx="3939955" cy="2815945"/>
          </a:xfrm>
        </p:grpSpPr>
        <p:cxnSp>
          <p:nvCxnSpPr>
            <p:cNvPr id="302" name="Straight Connector 301"/>
            <p:cNvCxnSpPr/>
            <p:nvPr/>
          </p:nvCxnSpPr>
          <p:spPr>
            <a:xfrm flipV="1">
              <a:off x="15790248" y="6792374"/>
              <a:ext cx="756671" cy="1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15790248" y="6792382"/>
              <a:ext cx="0" cy="10155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15525460" y="7807968"/>
              <a:ext cx="56072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15790248" y="8131108"/>
              <a:ext cx="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15650067" y="8200353"/>
              <a:ext cx="295939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15805823" y="8200353"/>
              <a:ext cx="0" cy="9925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15805823" y="9169775"/>
              <a:ext cx="3629143" cy="2307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17353659" y="6792379"/>
              <a:ext cx="2081307" cy="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19434967" y="6792380"/>
              <a:ext cx="0" cy="240047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18394312" y="6792381"/>
              <a:ext cx="0" cy="50779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18394312" y="8719682"/>
              <a:ext cx="0" cy="47317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flipV="1">
              <a:off x="16529894" y="6376918"/>
              <a:ext cx="117018" cy="41546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16642816" y="6376910"/>
              <a:ext cx="144278" cy="39239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16784741" y="6584650"/>
              <a:ext cx="214572" cy="17136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16990227" y="6584647"/>
              <a:ext cx="250510" cy="34622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V="1">
              <a:off x="17223214" y="6792380"/>
              <a:ext cx="130444" cy="1384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8" name="TextBox 317"/>
            <p:cNvSpPr txBox="1"/>
            <p:nvPr/>
          </p:nvSpPr>
          <p:spPr>
            <a:xfrm>
              <a:off x="15525458" y="736482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15495012" y="8023150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17570895" y="7817412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18103336" y="8715656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18065699" y="7300174"/>
              <a:ext cx="65722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V="1">
              <a:off x="18099040" y="8224168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V="1">
              <a:off x="18760561" y="8223433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V="1">
              <a:off x="18718161" y="730017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18070928" y="7300174"/>
              <a:ext cx="0" cy="4962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8" name="TextBox 327"/>
            <p:cNvSpPr txBox="1"/>
            <p:nvPr/>
          </p:nvSpPr>
          <p:spPr>
            <a:xfrm>
              <a:off x="18820608" y="7793576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5571212" y="8144248"/>
              <a:ext cx="523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cxnSp>
        <p:nvCxnSpPr>
          <p:cNvPr id="330" name="Straight Connector 329"/>
          <p:cNvCxnSpPr/>
          <p:nvPr/>
        </p:nvCxnSpPr>
        <p:spPr>
          <a:xfrm>
            <a:off x="8383225" y="4072726"/>
            <a:ext cx="36394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9044150" y="4097137"/>
            <a:ext cx="36394" cy="4526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2" name="Picture 3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9825" y="3544341"/>
            <a:ext cx="1390650" cy="1853717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6406" y="3403710"/>
            <a:ext cx="1390650" cy="1853717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3076145" y="54114"/>
            <a:ext cx="599006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নর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 Gate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)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38" name="Footer Placeholder 1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1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8" grpId="1" animBg="1"/>
      <p:bldP spid="200" grpId="0" animBg="1"/>
      <p:bldP spid="200" grpId="1" animBg="1"/>
      <p:bldP spid="266" grpId="0" animBg="1"/>
      <p:bldP spid="266" grpId="1" animBg="1"/>
      <p:bldP spid="2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86" y="1134766"/>
            <a:ext cx="1311591" cy="1749244"/>
          </a:xfrm>
          <a:prstGeom prst="rect">
            <a:avLst/>
          </a:prstGeom>
        </p:spPr>
      </p:pic>
      <p:grpSp>
        <p:nvGrpSpPr>
          <p:cNvPr id="2" name="Group 1052"/>
          <p:cNvGrpSpPr/>
          <p:nvPr/>
        </p:nvGrpSpPr>
        <p:grpSpPr>
          <a:xfrm>
            <a:off x="4688521" y="1078301"/>
            <a:ext cx="6411830" cy="5018863"/>
            <a:chOff x="4572000" y="785037"/>
            <a:chExt cx="6413500" cy="5018863"/>
          </a:xfrm>
        </p:grpSpPr>
        <p:pic>
          <p:nvPicPr>
            <p:cNvPr id="1051" name="Picture 10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209" y="785037"/>
              <a:ext cx="1311933" cy="1749244"/>
            </a:xfrm>
            <a:prstGeom prst="rect">
              <a:avLst/>
            </a:prstGeom>
          </p:spPr>
        </p:pic>
        <p:grpSp>
          <p:nvGrpSpPr>
            <p:cNvPr id="3" name="Group 1049"/>
            <p:cNvGrpSpPr/>
            <p:nvPr/>
          </p:nvGrpSpPr>
          <p:grpSpPr>
            <a:xfrm>
              <a:off x="4572000" y="1816893"/>
              <a:ext cx="6413500" cy="3987007"/>
              <a:chOff x="3467100" y="1816893"/>
              <a:chExt cx="6413500" cy="3987007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913654" y="3499869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7888745" y="4954373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3974038"/>
              </p:ext>
            </p:extLst>
          </p:nvPr>
        </p:nvGraphicFramePr>
        <p:xfrm>
          <a:off x="2233458" y="3060995"/>
          <a:ext cx="227031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0" name="Right Arrow 69"/>
          <p:cNvSpPr/>
          <p:nvPr/>
        </p:nvSpPr>
        <p:spPr>
          <a:xfrm>
            <a:off x="917422" y="3583587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Step1</a:t>
            </a:r>
          </a:p>
        </p:txBody>
      </p: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2264081"/>
              </p:ext>
            </p:extLst>
          </p:nvPr>
        </p:nvGraphicFramePr>
        <p:xfrm>
          <a:off x="2230725" y="3060995"/>
          <a:ext cx="227031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3" name="Right Arrow 102"/>
          <p:cNvSpPr/>
          <p:nvPr/>
        </p:nvSpPr>
        <p:spPr>
          <a:xfrm>
            <a:off x="914689" y="4001796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4685787" y="1323721"/>
            <a:ext cx="6411830" cy="4773442"/>
            <a:chOff x="-6858000" y="4593989"/>
            <a:chExt cx="6413500" cy="477344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18448" y="4593989"/>
              <a:ext cx="1717682" cy="1717682"/>
            </a:xfrm>
            <a:prstGeom prst="rect">
              <a:avLst/>
            </a:prstGeom>
          </p:spPr>
        </p:pic>
        <p:grpSp>
          <p:nvGrpSpPr>
            <p:cNvPr id="5" name="Group 76"/>
            <p:cNvGrpSpPr/>
            <p:nvPr/>
          </p:nvGrpSpPr>
          <p:grpSpPr>
            <a:xfrm>
              <a:off x="-6858000" y="5380424"/>
              <a:ext cx="6413500" cy="3987007"/>
              <a:chOff x="3467100" y="1816893"/>
              <a:chExt cx="6413500" cy="3987007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7913654" y="3499869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  <p:cxnSp>
          <p:nvCxnSpPr>
            <p:cNvPr id="1055" name="Straight Connector 1054"/>
            <p:cNvCxnSpPr/>
            <p:nvPr/>
          </p:nvCxnSpPr>
          <p:spPr>
            <a:xfrm flipV="1">
              <a:off x="-2421356" y="8934450"/>
              <a:ext cx="486626" cy="19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9675767"/>
              </p:ext>
            </p:extLst>
          </p:nvPr>
        </p:nvGraphicFramePr>
        <p:xfrm>
          <a:off x="2230725" y="3052524"/>
          <a:ext cx="227031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8" name="Right Arrow 137"/>
          <p:cNvSpPr/>
          <p:nvPr/>
        </p:nvSpPr>
        <p:spPr>
          <a:xfrm>
            <a:off x="958719" y="4329736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Step3</a:t>
            </a:r>
          </a:p>
        </p:txBody>
      </p:sp>
      <p:grpSp>
        <p:nvGrpSpPr>
          <p:cNvPr id="6" name="Group 41"/>
          <p:cNvGrpSpPr/>
          <p:nvPr/>
        </p:nvGrpSpPr>
        <p:grpSpPr>
          <a:xfrm>
            <a:off x="4685787" y="1315250"/>
            <a:ext cx="6411830" cy="4773442"/>
            <a:chOff x="13487400" y="-5238974"/>
            <a:chExt cx="6413500" cy="4773442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6952" y="-5238974"/>
              <a:ext cx="1717682" cy="1717682"/>
            </a:xfrm>
            <a:prstGeom prst="rect">
              <a:avLst/>
            </a:prstGeom>
          </p:spPr>
        </p:pic>
        <p:grpSp>
          <p:nvGrpSpPr>
            <p:cNvPr id="7" name="Group 140"/>
            <p:cNvGrpSpPr/>
            <p:nvPr/>
          </p:nvGrpSpPr>
          <p:grpSpPr>
            <a:xfrm>
              <a:off x="13487400" y="-4452539"/>
              <a:ext cx="6413500" cy="3987007"/>
              <a:chOff x="3467100" y="1816893"/>
              <a:chExt cx="6413500" cy="3987007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>
                <a:off x="3467100" y="2354293"/>
                <a:ext cx="3686032" cy="313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467100" y="5392006"/>
                <a:ext cx="36860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467100" y="2354293"/>
                <a:ext cx="0" cy="30377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3467100" y="3936642"/>
                <a:ext cx="3686032" cy="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7153132" y="3486997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7153132" y="4954369"/>
                <a:ext cx="0" cy="8495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7365621" y="3699378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7365621" y="5179621"/>
                <a:ext cx="0" cy="4247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7365621" y="3911758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V="1">
                <a:off x="7899952" y="4949416"/>
                <a:ext cx="334799" cy="4247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279841" y="3840966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8542770" y="2302802"/>
                <a:ext cx="13378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9849213" y="2289930"/>
                <a:ext cx="0" cy="308920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8279841" y="5379134"/>
                <a:ext cx="15693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7340712" y="5379134"/>
                <a:ext cx="579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V="1">
                <a:off x="7145286" y="1816893"/>
                <a:ext cx="212489" cy="5663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340712" y="1816893"/>
                <a:ext cx="282609" cy="537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V="1">
                <a:off x="7623321" y="1947215"/>
                <a:ext cx="209994" cy="3869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>
                <a:off x="7810901" y="1889299"/>
                <a:ext cx="265546" cy="4939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V="1">
                <a:off x="8067352" y="1947215"/>
                <a:ext cx="187580" cy="4158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8223548" y="1911916"/>
                <a:ext cx="345509" cy="4222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TextBox 163"/>
              <p:cNvSpPr txBox="1"/>
              <p:nvPr/>
            </p:nvSpPr>
            <p:spPr>
              <a:xfrm>
                <a:off x="8319574" y="4646302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B</a:t>
                </a:r>
                <a:endParaRPr lang="en-US" sz="2000" dirty="0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8354012" y="3035631"/>
                <a:ext cx="49896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A</a:t>
                </a:r>
                <a:endParaRPr lang="en-US" sz="2000" dirty="0"/>
              </a:p>
            </p:txBody>
          </p:sp>
        </p:grpSp>
        <p:cxnSp>
          <p:nvCxnSpPr>
            <p:cNvPr id="195" name="Straight Connector 194"/>
            <p:cNvCxnSpPr/>
            <p:nvPr/>
          </p:nvCxnSpPr>
          <p:spPr>
            <a:xfrm flipV="1">
              <a:off x="17887686" y="-2428466"/>
              <a:ext cx="477036" cy="769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215242"/>
              </p:ext>
            </p:extLst>
          </p:nvPr>
        </p:nvGraphicFramePr>
        <p:xfrm>
          <a:off x="2230725" y="3027115"/>
          <a:ext cx="2270316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Output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7" name="Right Arrow 166"/>
          <p:cNvSpPr/>
          <p:nvPr/>
        </p:nvSpPr>
        <p:spPr>
          <a:xfrm>
            <a:off x="1000717" y="4672104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Step4</a:t>
            </a:r>
          </a:p>
        </p:txBody>
      </p:sp>
      <p:grpSp>
        <p:nvGrpSpPr>
          <p:cNvPr id="9" name="Group 36"/>
          <p:cNvGrpSpPr/>
          <p:nvPr/>
        </p:nvGrpSpPr>
        <p:grpSpPr>
          <a:xfrm>
            <a:off x="4685787" y="2076277"/>
            <a:ext cx="6411830" cy="3987007"/>
            <a:chOff x="13512248" y="7567061"/>
            <a:chExt cx="6413500" cy="3987007"/>
          </a:xfrm>
        </p:grpSpPr>
        <p:cxnSp>
          <p:nvCxnSpPr>
            <p:cNvPr id="172" name="Straight Connector 171"/>
            <p:cNvCxnSpPr/>
            <p:nvPr/>
          </p:nvCxnSpPr>
          <p:spPr>
            <a:xfrm>
              <a:off x="13512248" y="8104461"/>
              <a:ext cx="3686032" cy="31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3512248" y="11142174"/>
              <a:ext cx="3686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3512248" y="8104461"/>
              <a:ext cx="0" cy="3037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13512248" y="9686810"/>
              <a:ext cx="3686032" cy="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7198280" y="9237165"/>
              <a:ext cx="0" cy="849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7198280" y="10704537"/>
              <a:ext cx="0" cy="8495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17410769" y="9449546"/>
              <a:ext cx="0" cy="4247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17410769" y="10929789"/>
              <a:ext cx="0" cy="4247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17410769" y="9661926"/>
              <a:ext cx="5794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18324989" y="9591134"/>
              <a:ext cx="15693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18587918" y="8052970"/>
              <a:ext cx="13378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9894361" y="8040098"/>
              <a:ext cx="0" cy="3089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18324989" y="11129302"/>
              <a:ext cx="15693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17385860" y="11129302"/>
              <a:ext cx="5794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17190434" y="7567061"/>
              <a:ext cx="212489" cy="5663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17385860" y="7567061"/>
              <a:ext cx="282609" cy="537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17668469" y="7697383"/>
              <a:ext cx="209994" cy="386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17856049" y="7639467"/>
              <a:ext cx="265546" cy="4939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18112500" y="7697383"/>
              <a:ext cx="187580" cy="4158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18268696" y="7662084"/>
              <a:ext cx="345509" cy="4222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/>
            <p:cNvSpPr txBox="1"/>
            <p:nvPr/>
          </p:nvSpPr>
          <p:spPr>
            <a:xfrm>
              <a:off x="18364722" y="10396470"/>
              <a:ext cx="498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B</a:t>
              </a:r>
              <a:endParaRPr lang="en-US" sz="20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8399160" y="8785799"/>
              <a:ext cx="4989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</a:t>
              </a:r>
              <a:endParaRPr lang="en-US" sz="2000" dirty="0"/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9092771" y="4081622"/>
            <a:ext cx="515004" cy="1567731"/>
            <a:chOff x="17920380" y="9572406"/>
            <a:chExt cx="515138" cy="1567731"/>
          </a:xfrm>
        </p:grpSpPr>
        <p:cxnSp>
          <p:nvCxnSpPr>
            <p:cNvPr id="171" name="Straight Connector 170"/>
            <p:cNvCxnSpPr/>
            <p:nvPr/>
          </p:nvCxnSpPr>
          <p:spPr>
            <a:xfrm flipV="1">
              <a:off x="17948892" y="11121087"/>
              <a:ext cx="486626" cy="190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V="1">
              <a:off x="17920380" y="9572406"/>
              <a:ext cx="515138" cy="822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8" name="Rectangle 117"/>
          <p:cNvSpPr/>
          <p:nvPr/>
        </p:nvSpPr>
        <p:spPr>
          <a:xfrm>
            <a:off x="3152345" y="0"/>
            <a:ext cx="5990067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এক্স-অর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X-OR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Gate)</a:t>
            </a:r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48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03" grpId="0" animBg="1"/>
      <p:bldP spid="103" grpId="1" animBg="1"/>
      <p:bldP spid="138" grpId="0" animBg="1"/>
      <p:bldP spid="138" grpId="1" animBg="1"/>
      <p:bldP spid="1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ight Arrow 58"/>
          <p:cNvSpPr/>
          <p:nvPr/>
        </p:nvSpPr>
        <p:spPr>
          <a:xfrm>
            <a:off x="1509823" y="5740497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Step4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91706255"/>
              </p:ext>
            </p:extLst>
          </p:nvPr>
        </p:nvGraphicFramePr>
        <p:xfrm>
          <a:off x="3300340" y="4201462"/>
          <a:ext cx="227031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5832827" y="3237194"/>
            <a:ext cx="4356766" cy="3279732"/>
            <a:chOff x="-7842710" y="-3820215"/>
            <a:chExt cx="4357901" cy="327973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9957" y="-3820215"/>
              <a:ext cx="1035202" cy="1090154"/>
            </a:xfrm>
            <a:prstGeom prst="rect">
              <a:avLst/>
            </a:prstGeom>
          </p:spPr>
        </p:pic>
        <p:grpSp>
          <p:nvGrpSpPr>
            <p:cNvPr id="3" name="Group 62"/>
            <p:cNvGrpSpPr/>
            <p:nvPr/>
          </p:nvGrpSpPr>
          <p:grpSpPr>
            <a:xfrm>
              <a:off x="-7842710" y="-2944112"/>
              <a:ext cx="4357901" cy="2403629"/>
              <a:chOff x="7014949" y="1205765"/>
              <a:chExt cx="3821373" cy="200145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V="1">
                <a:off x="7520812" y="1731100"/>
                <a:ext cx="125248" cy="3798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636003" y="1731100"/>
                <a:ext cx="166579" cy="3604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7802582" y="1818508"/>
                <a:ext cx="123777" cy="25950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7915955" y="1814804"/>
                <a:ext cx="148353" cy="276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8064308" y="1818508"/>
                <a:ext cx="110566" cy="2789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171636" y="1816381"/>
                <a:ext cx="170052" cy="27515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014949" y="1205765"/>
                <a:ext cx="382137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014949" y="1205765"/>
                <a:ext cx="13648" cy="17742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0829498" y="1205765"/>
                <a:ext cx="0" cy="18103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7028597" y="2979972"/>
                <a:ext cx="1607549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8925635" y="3016155"/>
                <a:ext cx="190384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8633062" y="2784143"/>
                <a:ext cx="0" cy="4230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8925635" y="2898084"/>
                <a:ext cx="0" cy="227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9877557" y="2092868"/>
                <a:ext cx="95876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7028597" y="2101653"/>
                <a:ext cx="492214" cy="93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8340842" y="2092868"/>
                <a:ext cx="3548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8695684" y="1883391"/>
                <a:ext cx="232012" cy="2094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9116723" y="2106449"/>
                <a:ext cx="35484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9471565" y="1896972"/>
                <a:ext cx="232012" cy="2094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8543925" y="1704975"/>
                <a:ext cx="542925" cy="307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9316108" y="1698725"/>
                <a:ext cx="542925" cy="307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</p:grpSp>
      <p:sp>
        <p:nvSpPr>
          <p:cNvPr id="85" name="Right Arrow 84"/>
          <p:cNvSpPr/>
          <p:nvPr/>
        </p:nvSpPr>
        <p:spPr>
          <a:xfrm>
            <a:off x="1885839" y="4811767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Step1</a:t>
            </a: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852683"/>
              </p:ext>
            </p:extLst>
          </p:nvPr>
        </p:nvGraphicFramePr>
        <p:xfrm>
          <a:off x="3234307" y="4053164"/>
          <a:ext cx="227031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4" name="Right Arrow 133"/>
          <p:cNvSpPr/>
          <p:nvPr/>
        </p:nvSpPr>
        <p:spPr>
          <a:xfrm>
            <a:off x="1716758" y="4923144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Step2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6125991"/>
              </p:ext>
            </p:extLst>
          </p:nvPr>
        </p:nvGraphicFramePr>
        <p:xfrm>
          <a:off x="3113053" y="4057348"/>
          <a:ext cx="2270316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Ou1tput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7"/>
          <p:cNvGrpSpPr/>
          <p:nvPr/>
        </p:nvGrpSpPr>
        <p:grpSpPr>
          <a:xfrm>
            <a:off x="5819912" y="3007856"/>
            <a:ext cx="4356766" cy="3472672"/>
            <a:chOff x="-8104948" y="5761934"/>
            <a:chExt cx="4357901" cy="3472672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7397" y="5761934"/>
              <a:ext cx="921544" cy="122872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-8104948" y="6830977"/>
              <a:ext cx="4357901" cy="2403629"/>
              <a:chOff x="-8104948" y="6830977"/>
              <a:chExt cx="4357901" cy="2403629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V="1">
                <a:off x="-7528061" y="7461872"/>
                <a:ext cx="142833" cy="4561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-7396697" y="7461872"/>
                <a:ext cx="189967" cy="432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-7206730" y="7566844"/>
                <a:ext cx="141156" cy="3116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-7077439" y="7562395"/>
                <a:ext cx="169182" cy="3323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-6908257" y="7566844"/>
                <a:ext cx="126090" cy="3349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-6785860" y="7564289"/>
                <a:ext cx="193928" cy="3304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-8104948" y="6830977"/>
                <a:ext cx="435790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-8104948" y="6830977"/>
                <a:ext cx="15564" cy="2130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-3754829" y="6830977"/>
                <a:ext cx="0" cy="21741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-8089384" y="8961690"/>
                <a:ext cx="1833252" cy="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-5925998" y="9005144"/>
                <a:ext cx="2171147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-6259649" y="8726512"/>
                <a:ext cx="0" cy="5080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-5925998" y="8863348"/>
                <a:ext cx="0" cy="2729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-4840424" y="7896333"/>
                <a:ext cx="10933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-8089384" y="7906883"/>
                <a:ext cx="561322" cy="111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-6592897" y="7896333"/>
                <a:ext cx="404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V="1">
                <a:off x="-6188235" y="7644764"/>
                <a:ext cx="264587" cy="25156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-5708081" y="7898995"/>
                <a:ext cx="40466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/>
              <p:cNvSpPr txBox="1"/>
              <p:nvPr/>
            </p:nvSpPr>
            <p:spPr>
              <a:xfrm>
                <a:off x="-6361301" y="7430497"/>
                <a:ext cx="6191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-5270091" y="7466421"/>
                <a:ext cx="6191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36" name="Straight Connector 135"/>
            <p:cNvCxnSpPr/>
            <p:nvPr/>
          </p:nvCxnSpPr>
          <p:spPr>
            <a:xfrm>
              <a:off x="-5303419" y="7894735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Right Arrow 137"/>
          <p:cNvSpPr/>
          <p:nvPr/>
        </p:nvSpPr>
        <p:spPr>
          <a:xfrm>
            <a:off x="1753961" y="5365661"/>
            <a:ext cx="1161747" cy="578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Step3</a:t>
            </a:r>
          </a:p>
        </p:txBody>
      </p:sp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84433544"/>
              </p:ext>
            </p:extLst>
          </p:nvPr>
        </p:nvGraphicFramePr>
        <p:xfrm>
          <a:off x="3181733" y="4064284"/>
          <a:ext cx="2270316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55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8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marL="91416" marR="9141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412"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2"/>
          <p:cNvGrpSpPr/>
          <p:nvPr/>
        </p:nvGrpSpPr>
        <p:grpSpPr>
          <a:xfrm>
            <a:off x="5827692" y="3007857"/>
            <a:ext cx="4356766" cy="3444075"/>
            <a:chOff x="11061839" y="-2730061"/>
            <a:chExt cx="4357901" cy="3444075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530" y="-2730061"/>
              <a:ext cx="921544" cy="1228725"/>
            </a:xfrm>
            <a:prstGeom prst="rect">
              <a:avLst/>
            </a:prstGeom>
          </p:spPr>
        </p:pic>
        <p:cxnSp>
          <p:nvCxnSpPr>
            <p:cNvPr id="142" name="Straight Connector 141"/>
            <p:cNvCxnSpPr/>
            <p:nvPr/>
          </p:nvCxnSpPr>
          <p:spPr>
            <a:xfrm flipV="1">
              <a:off x="11638726" y="-1058720"/>
              <a:ext cx="142833" cy="456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1770090" y="-1058720"/>
              <a:ext cx="189967" cy="432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11960057" y="-953748"/>
              <a:ext cx="141156" cy="311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2089348" y="-958197"/>
              <a:ext cx="169182" cy="332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V="1">
              <a:off x="12258530" y="-953748"/>
              <a:ext cx="126090" cy="334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2380927" y="-956303"/>
              <a:ext cx="193928" cy="330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1061839" y="-1689615"/>
              <a:ext cx="4357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1061839" y="-1689615"/>
              <a:ext cx="15564" cy="21307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5411958" y="-1689615"/>
              <a:ext cx="0" cy="2174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11077403" y="441098"/>
              <a:ext cx="1833252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13240789" y="484552"/>
              <a:ext cx="21711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2907138" y="205920"/>
              <a:ext cx="0" cy="508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3240789" y="342756"/>
              <a:ext cx="0" cy="272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4326363" y="-624259"/>
              <a:ext cx="1093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11077403" y="-613709"/>
              <a:ext cx="561322" cy="1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2573890" y="-624259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13810607" y="-883880"/>
              <a:ext cx="264587" cy="2515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3428226" y="-629217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2994990" y="-1027142"/>
              <a:ext cx="619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3919365" y="-1165892"/>
              <a:ext cx="619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12978552" y="-625857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"/>
          <p:cNvGrpSpPr/>
          <p:nvPr/>
        </p:nvGrpSpPr>
        <p:grpSpPr>
          <a:xfrm>
            <a:off x="5827691" y="3158350"/>
            <a:ext cx="4356766" cy="3321914"/>
            <a:chOff x="10861083" y="5673251"/>
            <a:chExt cx="4357901" cy="3321914"/>
          </a:xfrm>
        </p:grpSpPr>
        <p:pic>
          <p:nvPicPr>
            <p:cNvPr id="2071" name="Picture 20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379" y="5673251"/>
              <a:ext cx="1157726" cy="1157726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 flipV="1">
              <a:off x="11437970" y="7222431"/>
              <a:ext cx="142833" cy="456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1569334" y="7222431"/>
              <a:ext cx="189967" cy="4328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1759301" y="7327403"/>
              <a:ext cx="141156" cy="3116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888592" y="7322954"/>
              <a:ext cx="169182" cy="3323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2057774" y="7327403"/>
              <a:ext cx="126090" cy="3349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180171" y="7324848"/>
              <a:ext cx="193928" cy="3304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0861083" y="6591536"/>
              <a:ext cx="4357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861083" y="6591536"/>
              <a:ext cx="15564" cy="21307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211202" y="6591536"/>
              <a:ext cx="0" cy="2174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0876647" y="8722249"/>
              <a:ext cx="1833252" cy="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3040033" y="8765703"/>
              <a:ext cx="217114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706382" y="8487071"/>
              <a:ext cx="0" cy="508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040033" y="8623907"/>
              <a:ext cx="0" cy="2729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125607" y="7656892"/>
              <a:ext cx="1093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9" name="Straight Connector 2048"/>
            <p:cNvCxnSpPr/>
            <p:nvPr/>
          </p:nvCxnSpPr>
          <p:spPr>
            <a:xfrm flipV="1">
              <a:off x="10876647" y="7667442"/>
              <a:ext cx="561322" cy="111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Connector 2051"/>
            <p:cNvCxnSpPr/>
            <p:nvPr/>
          </p:nvCxnSpPr>
          <p:spPr>
            <a:xfrm>
              <a:off x="12373134" y="7656892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3227470" y="7651934"/>
              <a:ext cx="4046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TextBox 2061"/>
            <p:cNvSpPr txBox="1"/>
            <p:nvPr/>
          </p:nvSpPr>
          <p:spPr>
            <a:xfrm>
              <a:off x="12794234" y="7254009"/>
              <a:ext cx="619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623063" y="7195504"/>
              <a:ext cx="6191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cxnSp>
          <p:nvCxnSpPr>
            <p:cNvPr id="2067" name="Straight Connector 2066"/>
            <p:cNvCxnSpPr/>
            <p:nvPr/>
          </p:nvCxnSpPr>
          <p:spPr>
            <a:xfrm>
              <a:off x="12777796" y="7655294"/>
              <a:ext cx="4629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13550977" y="7651934"/>
              <a:ext cx="574629" cy="18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3152345" y="54114"/>
            <a:ext cx="5990067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এক্স-নর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(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X-NOR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)</a:t>
            </a:r>
          </a:p>
        </p:txBody>
      </p:sp>
      <p:sp>
        <p:nvSpPr>
          <p:cNvPr id="107" name="Footer Placeholder 10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5" grpId="0" animBg="1"/>
      <p:bldP spid="85" grpId="1" animBg="1"/>
      <p:bldP spid="134" grpId="0" animBg="1"/>
      <p:bldP spid="134" grpId="1" animBg="1"/>
      <p:bldP spid="138" grpId="0" animBg="1"/>
      <p:bldP spid="13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27411" y="152400"/>
            <a:ext cx="5410201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softEdge rad="63500"/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NikoshBAN" pitchFamily="2" charset="0"/>
              </a:rPr>
              <a:t>IC</a:t>
            </a:r>
            <a:r>
              <a:rPr kumimoji="0" lang="en-US" sz="4400" b="1" i="0" u="none" strike="noStrike" kern="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বা সমন্বিত বর্তনী</a:t>
            </a:r>
            <a:endParaRPr kumimoji="0" lang="en-US" sz="4400" b="1" i="0" u="none" strike="noStrike" kern="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FAV54ZFIIHRJMXQ.jpg"/>
          <p:cNvPicPr>
            <a:picLocks noChangeAspect="1"/>
          </p:cNvPicPr>
          <p:nvPr/>
        </p:nvPicPr>
        <p:blipFill>
          <a:blip r:embed="rId2">
            <a:lum bright="-20000" contrast="30000"/>
          </a:blip>
          <a:srcRect l="8635" t="8197" r="5797" b="8197"/>
          <a:stretch>
            <a:fillRect/>
          </a:stretch>
        </p:blipFill>
        <p:spPr>
          <a:xfrm>
            <a:off x="-1588" y="1524000"/>
            <a:ext cx="6172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>
            <a:lum bright="-20000" contrast="10000"/>
          </a:blip>
          <a:srcRect t="4444" b="4444"/>
          <a:stretch>
            <a:fillRect/>
          </a:stretch>
        </p:blipFill>
        <p:spPr>
          <a:xfrm>
            <a:off x="6170611" y="1600200"/>
            <a:ext cx="6018213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411" y="304800"/>
            <a:ext cx="5410201" cy="762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effectLst>
            <a:softEdge rad="63500"/>
          </a:effectLst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IC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সমন্বিত বর্তনী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12188825" cy="4114800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numCol="1"/>
          <a:lstStyle/>
          <a:p>
            <a:pPr algn="just">
              <a:buFont typeface="Courier New" pitchFamily="49" charset="0"/>
              <a:buChar char="o"/>
            </a:pP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 বর্তনী (</a:t>
            </a:r>
            <a:r>
              <a:rPr lang="en-US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Integrated circuit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 অর্ধপরিবাহী উপাদানের উপরে নির্মিত অনেকগুলি আণুবীক্ষণিক ইলেকট্রনিক উপাদানের অত্যন্ত ক্ষুদ্র সমবা</a:t>
            </a:r>
            <a:r>
              <a:rPr lang="bn-BD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বর্তনী, যাকে অতিক্ষুদ্র ও একটিমাত্র খণ্ডবিশিষ্ট যন্ত্রাংশ হিসেবে উৎপাদন করা হ</a:t>
            </a:r>
            <a:r>
              <a:rPr lang="bn-BD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য়। 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-150" dirty="0" smtClean="0">
              <a:ln w="3175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 মাইক্রোচিপ, সিলিকন চিপ, সিলিকন চিলতে, আইসি 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(</a:t>
            </a:r>
            <a:r>
              <a:rPr lang="bn-BD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IC, 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Integrated Circuit-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সংক্ষিপ্ত রূপ) বা কম্পিউটার চিপ নামেও পরিচিত। </a:t>
            </a:r>
            <a:endParaRPr lang="en-US" b="1" spc="-150" dirty="0" smtClean="0">
              <a:ln w="3175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জীবনের প্রা</a:t>
            </a:r>
            <a:r>
              <a:rPr lang="bn-BD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 ক্ষেত্রে, যেমন কম্পিউটার, টেলিফোন, গাড়ি, রুটি সেঁকার যন্ত্র বা টোস্টার, বাসা-বাড়ির বিভিন্ন ইলেকট্রনিক যন্ত্রপাতি, ইত্যাদিতে ব্যাপকভাবে ও বিপুল সংখ্যা</a:t>
            </a:r>
            <a:r>
              <a:rPr lang="bn-BD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as-IN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 বর্তনী ব্যবহৃত হ</a:t>
            </a:r>
            <a:r>
              <a:rPr lang="bn-BD" b="1" spc="-150" dirty="0" smtClean="0">
                <a:ln w="3175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য়। </a:t>
            </a:r>
            <a:endParaRPr lang="en-US" b="1" spc="-150" dirty="0">
              <a:ln w="3175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793" y="135330"/>
            <a:ext cx="5225477" cy="68590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3599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599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33518" y="4043804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ঘ. FF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38280" y="3297873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খ. E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61938" y="3295669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2799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53169" y="4055334"/>
            <a:ext cx="3426519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ঘ. </a:t>
            </a:r>
            <a:r>
              <a:rPr lang="en-US" sz="2799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32404" y="2417038"/>
            <a:ext cx="6936402" cy="547545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১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. </a:t>
            </a:r>
            <a:r>
              <a:rPr lang="en-US" sz="3599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যৌক্তিক</a:t>
            </a:r>
            <a:r>
              <a:rPr lang="en-US" sz="3599" b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যোগের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গেইট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 </a:t>
            </a:r>
            <a:r>
              <a:rPr lang="en-US" sz="3599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কোনটি</a:t>
            </a:r>
            <a:r>
              <a:rPr lang="en-US" sz="3599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37167" y="3301794"/>
            <a:ext cx="3426520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ক.  XOR</a:t>
            </a: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32405" y="4034281"/>
            <a:ext cx="3426519" cy="54754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গ</a:t>
            </a:r>
            <a:r>
              <a:rPr lang="en-US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olaimanLipi" panose="02000500020000020004" pitchFamily="2" charset="0"/>
              </a:rPr>
              <a:t>. OR</a:t>
            </a: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57673" y="4040295"/>
            <a:ext cx="3426519" cy="547545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2799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58734" y="3299245"/>
            <a:ext cx="3426520" cy="54754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799" spc="-15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ক. </a:t>
            </a:r>
            <a:r>
              <a:rPr lang="en-US" sz="2799" spc="-1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XOR</a:t>
            </a:r>
          </a:p>
        </p:txBody>
      </p:sp>
    </p:spTree>
    <p:extLst>
      <p:ext uri="{BB962C8B-B14F-4D97-AF65-F5344CB8AC3E}">
        <p14:creationId xmlns="" xmlns:p14="http://schemas.microsoft.com/office/powerpoint/2010/main" val="2638143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89012" y="914400"/>
            <a:ext cx="10287000" cy="533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নিচের প্রতীকগুলো দেখে তাদের নাম ও সত্যক সারণি লেখ</a:t>
            </a:r>
            <a:endParaRPr lang="en-US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0742059"/>
              </p:ext>
            </p:extLst>
          </p:nvPr>
        </p:nvGraphicFramePr>
        <p:xfrm>
          <a:off x="766430" y="2147443"/>
          <a:ext cx="6800364" cy="38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6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cs typeface="SolaimanLipi" pitchFamily="2" charset="0"/>
                        </a:rPr>
                        <a:t>দলের</a:t>
                      </a:r>
                      <a:r>
                        <a:rPr lang="bn-BD" sz="35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cs typeface="SolaimanLipi" pitchFamily="2" charset="0"/>
                        </a:rPr>
                        <a:t> নাম</a:t>
                      </a:r>
                      <a:r>
                        <a:rPr lang="en-US" sz="3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cs typeface="SolaimanLipi" pitchFamily="2" charset="0"/>
                        </a:rPr>
                        <a:t> </a:t>
                      </a:r>
                      <a:endParaRPr lang="en-US" sz="35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aseline="0" dirty="0">
                          <a:latin typeface="SolaimanLipi" pitchFamily="2" charset="0"/>
                          <a:cs typeface="SolaimanLipi" pitchFamily="2" charset="0"/>
                        </a:rPr>
                        <a:t> </a:t>
                      </a:r>
                      <a:r>
                        <a:rPr lang="bn-BD" sz="3500" b="1" kern="1200" baseline="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ea typeface="+mn-ea"/>
                          <a:cs typeface="SolaimanLipi" pitchFamily="2" charset="0"/>
                        </a:rPr>
                        <a:t>প্রতীক</a:t>
                      </a:r>
                      <a:endParaRPr lang="en-US" sz="3500" b="1" kern="1200" baseline="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2" charset="0"/>
                        <a:ea typeface="+mn-ea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500" b="1" kern="1200" baseline="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ea typeface="+mn-ea"/>
                          <a:cs typeface="SolaimanLipi" pitchFamily="2" charset="0"/>
                        </a:rPr>
                        <a:t>অ্যাবা</a:t>
                      </a:r>
                      <a:r>
                        <a:rPr lang="bn-BD" sz="3500" b="1" kern="1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ea typeface="+mn-ea"/>
                          <a:cs typeface="SolaimanLipi" pitchFamily="2" charset="0"/>
                        </a:rPr>
                        <a:t>কাস</a:t>
                      </a:r>
                      <a:endParaRPr lang="en-US" sz="3500" b="1" kern="12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2" charset="0"/>
                        <a:ea typeface="+mn-ea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n-BD" sz="3500" b="1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ea typeface="+mn-ea"/>
                          <a:cs typeface="SolaimanLipi" pitchFamily="2" charset="0"/>
                        </a:rPr>
                        <a:t>মার্ক-১ </a:t>
                      </a:r>
                      <a:endParaRPr lang="en-US" sz="3500" b="1" kern="12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2" charset="0"/>
                        <a:ea typeface="+mn-ea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8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500" b="1" kern="1200" baseline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2" charset="0"/>
                          <a:ea typeface="+mn-ea"/>
                          <a:cs typeface="SolaimanLipi" pitchFamily="2" charset="0"/>
                        </a:rPr>
                        <a:t>এনিয়াক</a:t>
                      </a:r>
                      <a:endParaRPr lang="en-US" sz="3500" b="1" kern="1200" baseline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2" charset="0"/>
                        <a:ea typeface="+mn-ea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algn="ctr"/>
                      <a:endParaRPr lang="en-US" sz="3500" dirty="0">
                        <a:solidFill>
                          <a:srgbClr val="002060"/>
                        </a:solidFill>
                        <a:latin typeface="SolaimanLipi" pitchFamily="2" charset="0"/>
                        <a:cs typeface="SolaimanLipi" pitchFamily="2" charset="0"/>
                      </a:endParaRPr>
                    </a:p>
                  </a:txBody>
                  <a:tcPr marL="121888" marR="12188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" name="Picture 10" descr="or.jpg"/>
          <p:cNvPicPr>
            <a:picLocks noChangeAspect="1"/>
          </p:cNvPicPr>
          <p:nvPr/>
        </p:nvPicPr>
        <p:blipFill>
          <a:blip r:embed="rId3"/>
          <a:srcRect t="9712" b="58633"/>
          <a:stretch>
            <a:fillRect/>
          </a:stretch>
        </p:blipFill>
        <p:spPr>
          <a:xfrm>
            <a:off x="4418013" y="3124202"/>
            <a:ext cx="3148780" cy="914401"/>
          </a:xfrm>
          <a:prstGeom prst="rect">
            <a:avLst/>
          </a:prstGeom>
        </p:spPr>
      </p:pic>
      <p:pic>
        <p:nvPicPr>
          <p:cNvPr id="12" name="Picture 11" descr="and.png"/>
          <p:cNvPicPr>
            <a:picLocks noChangeAspect="1"/>
          </p:cNvPicPr>
          <p:nvPr/>
        </p:nvPicPr>
        <p:blipFill>
          <a:blip r:embed="rId4"/>
          <a:srcRect t="12845" b="60009"/>
          <a:stretch>
            <a:fillRect/>
          </a:stretch>
        </p:blipFill>
        <p:spPr>
          <a:xfrm>
            <a:off x="4418012" y="4114803"/>
            <a:ext cx="3148781" cy="983673"/>
          </a:xfrm>
          <a:prstGeom prst="rect">
            <a:avLst/>
          </a:prstGeom>
        </p:spPr>
      </p:pic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5"/>
          <a:srcRect r="38211"/>
          <a:stretch>
            <a:fillRect/>
          </a:stretch>
        </p:blipFill>
        <p:spPr>
          <a:xfrm>
            <a:off x="4418012" y="5029200"/>
            <a:ext cx="3148780" cy="990600"/>
          </a:xfrm>
          <a:prstGeom prst="rect">
            <a:avLst/>
          </a:prstGeom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418012" y="0"/>
            <a:ext cx="3352800" cy="7302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দলীয়</a:t>
            </a:r>
            <a:r>
              <a:rPr lang="en-US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endParaRPr 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694612" y="2209803"/>
            <a:ext cx="4320408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7" descr="cubo_rosso_architetto_fr_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2688" y="0"/>
            <a:ext cx="12963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8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256212" y="457200"/>
            <a:ext cx="5715000" cy="2653681"/>
            <a:chOff x="7008812" y="287621"/>
            <a:chExt cx="4736576" cy="2653681"/>
          </a:xfrm>
        </p:grpSpPr>
        <p:sp>
          <p:nvSpPr>
            <p:cNvPr id="4" name="Cloud Callout 3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761412" y="360101"/>
              <a:ext cx="1845419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0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bn-BD" sz="3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2" charset="0"/>
                  <a:cs typeface="SolaimanLipi" pitchFamily="2" charset="0"/>
                </a:rPr>
                <a:t>মূল্যায়ন</a:t>
              </a:r>
              <a:endParaRPr lang="en-US" sz="3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0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684212" y="3276600"/>
            <a:ext cx="1021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 গেট কী?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মৌলিক লজিক গেট কত প্রকার ও কী কী ?</a:t>
            </a:r>
            <a:endParaRPr lang="en-US" sz="35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 গেটের সকল ইনপুট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500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 আউটপুট ১ হয়?</a:t>
            </a:r>
            <a:endParaRPr lang="en-US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 গেটের সকল ইনপুট ০ এর জন্য আউটপুট ০ হয়?</a:t>
            </a:r>
            <a:endParaRPr lang="en-US" sz="3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31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6612" y="1524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kern="1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বাড়ির</a:t>
            </a:r>
            <a:r>
              <a:rPr lang="bn-BD" sz="6000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কাজ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1143000"/>
            <a:ext cx="1218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Car Interior Lighting Design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</a:t>
            </a:r>
            <a:r>
              <a:rPr lang="bn-BD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কোন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গেট সমর্থন করে এবং কেন?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  <p:pic>
        <p:nvPicPr>
          <p:cNvPr id="6" name="Picture 5" descr="9472572_honda-civic-honda-cr-z-hd-png-download.pn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836612" y="2257425"/>
            <a:ext cx="10210800" cy="3533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9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3" y="1056396"/>
            <a:ext cx="5180012" cy="48872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6812" y="0"/>
            <a:ext cx="73152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আমাদের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39077"/>
            <a:ext cx="70088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60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</a:t>
            </a:r>
            <a:endParaRPr lang="bn-IN" sz="6000" b="1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r>
              <a:rPr lang="en-US" sz="54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 </a:t>
            </a:r>
            <a:endParaRPr lang="en-US" sz="5400" b="1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r>
              <a:rPr lang="en-US" sz="4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মৌলিক</a:t>
            </a:r>
            <a:r>
              <a:rPr lang="en-US" sz="4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bn-BD" sz="44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সার্বজনীন গেইট</a:t>
            </a:r>
            <a:endParaRPr lang="en-US" sz="3600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6612" y="6324600"/>
            <a:ext cx="2743200" cy="457200"/>
          </a:xfrm>
        </p:spPr>
        <p:txBody>
          <a:bodyPr/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MD. SALAUDDIN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5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612" y="2400300"/>
            <a:ext cx="4800600" cy="3086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MD. SALAUDDIN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7999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BD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এই পাঠ শেষে শিক্ষার্থীরা-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21722"/>
            <a:ext cx="12188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১.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কী, তা বলতে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3591376"/>
            <a:ext cx="12188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২.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মৌলিক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টের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প্রতীক চিহ্নিত করতে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4267200"/>
            <a:ext cx="11047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৩.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মৌলিক লজিক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টের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 লিখতে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588" y="4930914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৪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.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ইউনিভার্সাল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টের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 লিখতে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1371600"/>
            <a:ext cx="2895600" cy="302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1295400"/>
            <a:ext cx="3524273" cy="324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351212" y="0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1" i="0" u="none" strike="noStrike" kern="120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2" charset="0"/>
                <a:ea typeface="+mj-ea"/>
                <a:cs typeface="SolaimanLipi" pitchFamily="2" charset="0"/>
              </a:rPr>
              <a:t>ছবিগু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লো</a:t>
            </a:r>
            <a:r>
              <a:rPr kumimoji="0" lang="bn-BD" sz="5000" b="1" i="0" u="none" strike="noStrike" kern="120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2" charset="0"/>
                <a:ea typeface="+mj-ea"/>
                <a:cs typeface="SolaimanLipi" pitchFamily="2" charset="0"/>
              </a:rPr>
              <a:t> দে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খো</a:t>
            </a:r>
            <a:endParaRPr kumimoji="0" lang="en-US" sz="5000" b="1" i="0" u="none" strike="noStrike" kern="120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2" charset="0"/>
              <a:ea typeface="+mj-ea"/>
              <a:cs typeface="SolaimanLip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61" y="1295400"/>
            <a:ext cx="4506024" cy="3156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4800600"/>
            <a:ext cx="12188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ছবিগুলোতে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আইসি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IC-Integrated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Cuircit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দেখা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যাচ্ছে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আইসির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মুলে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রয়েছে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গেইট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অ্যালজেবরার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65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312718"/>
            <a:ext cx="8458200" cy="465269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89412" y="152400"/>
            <a:ext cx="358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1" i="0" u="none" strike="noStrike" kern="120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2" charset="0"/>
                <a:ea typeface="+mj-ea"/>
                <a:cs typeface="SolaimanLipi" pitchFamily="2" charset="0"/>
              </a:rPr>
              <a:t>ছবি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টি</a:t>
            </a:r>
            <a:r>
              <a:rPr kumimoji="0" lang="bn-BD" sz="5000" b="1" i="0" u="none" strike="noStrike" kern="120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2" charset="0"/>
                <a:ea typeface="+mj-ea"/>
                <a:cs typeface="SolaimanLipi" pitchFamily="2" charset="0"/>
              </a:rPr>
              <a:t> দে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ea typeface="+mj-ea"/>
                <a:cs typeface="SolaimanLipi" pitchFamily="2" charset="0"/>
              </a:rPr>
              <a:t>খো</a:t>
            </a:r>
            <a:endParaRPr kumimoji="0" lang="en-US" sz="5000" b="1" i="0" u="none" strike="noStrike" kern="120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2" charset="0"/>
              <a:ea typeface="+mj-ea"/>
              <a:cs typeface="SolaimanLipi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5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147" y="152402"/>
            <a:ext cx="2233665" cy="2642441"/>
            <a:chOff x="203147" y="152400"/>
            <a:chExt cx="1929897" cy="2642441"/>
          </a:xfrm>
        </p:grpSpPr>
        <p:pic>
          <p:nvPicPr>
            <p:cNvPr id="5" name="Picture 4" descr="George_Boole.jpg">
              <a:hlinkClick r:id="rId2" action="ppaction://hlinkfile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47" y="152400"/>
              <a:ext cx="1929897" cy="211130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04720" y="2271621"/>
              <a:ext cx="172675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জর্জ বুল</a:t>
              </a:r>
              <a:endPara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13011" y="1208054"/>
            <a:ext cx="96758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যৌক্তিক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চলক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যুক্তিমুলক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অপারেশন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সমুহের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সহযোগে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গঠিত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বীজগণিতকেই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বীজগণিত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বলে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প্রখ্যাত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গণিতবিদ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জর্জ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বুল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১৮৫৪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সালে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গণিত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উদ্ভাবন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এখানে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শুধু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সত্য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মিথ্যা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সত্যকে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দ্বারা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মিথ্যাকে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দ্বারা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প্রকাশ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" y="3962400"/>
            <a:ext cx="11733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সাধারণ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বীজ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গণিতের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1এ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বং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অ্যালজেবরার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যুক্তিমুলক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দেখতে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রকম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হলেও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আসলে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দুটো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জিনিস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নয়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সাধারণ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বীজগণিতের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সংখ্যা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অ্যালজেবরার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যুক্তিমুলক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লজিক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লেভেল</a:t>
            </a:r>
            <a:r>
              <a:rPr lang="en-US" sz="3500" dirty="0">
                <a:solidFill>
                  <a:srgbClr val="002060"/>
                </a:solidFill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pic>
        <p:nvPicPr>
          <p:cNvPr id="10" name="Picture 7" descr="cubo_rosso_architetto_fr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136" y="0"/>
            <a:ext cx="1370676" cy="91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579813" y="0"/>
            <a:ext cx="7315199" cy="882654"/>
          </a:xfrm>
          <a:prstGeom prst="chevron">
            <a:avLst>
              <a:gd name="adj" fmla="val 39600"/>
            </a:avLst>
          </a:prstGeom>
          <a:gradFill rotWithShape="1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18" tIns="45710" rIns="91418" bIns="45710" anchor="ctr"/>
          <a:lstStyle/>
          <a:p>
            <a:pPr algn="just"/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বুলিয়ান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বীজগনিতের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40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: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58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1676400"/>
            <a:ext cx="12188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Arial" pitchFamily="34" charset="0"/>
              <a:buChar char="•"/>
            </a:pP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গণিত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যুক্তির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সম্পর্ক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স্থাপনের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যোগ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2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গুনের</a:t>
            </a:r>
            <a:r>
              <a:rPr lang="en-US" sz="42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শুধু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০ ও ১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বিধায়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সহজ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42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এতে</a:t>
            </a:r>
            <a:r>
              <a:rPr lang="en-US" sz="42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অন্য</a:t>
            </a:r>
            <a:r>
              <a:rPr lang="en-US" sz="42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42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প্রকার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প্রতিক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চিহ্ন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বর্ণ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এতে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কোনো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জ্যামিতি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ত্রিকোনমিতির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সূত্র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2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42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5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9061" y="76200"/>
            <a:ext cx="7313351" cy="911230"/>
            <a:chOff x="532736" y="381000"/>
            <a:chExt cx="7008551" cy="911230"/>
          </a:xfrm>
        </p:grpSpPr>
        <p:pic>
          <p:nvPicPr>
            <p:cNvPr id="13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2736" y="381000"/>
              <a:ext cx="1219200" cy="91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370012" y="395288"/>
              <a:ext cx="6171275" cy="882654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just"/>
              <a:r>
                <a:rPr lang="en-US" sz="4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বুলিয়ান</a:t>
              </a: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বীজগনিতের</a:t>
              </a: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বৈশিষ্ট্য</a:t>
              </a:r>
              <a:r>
                <a:rPr lang="en-US" sz="4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olaimanLipi" pitchFamily="2" charset="0"/>
                  <a:cs typeface="SolaimanLipi" pitchFamily="2" charset="0"/>
                </a:rPr>
                <a:t>:</a:t>
              </a: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SALAUDDIN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0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1389</Words>
  <Application>Microsoft Office PowerPoint</Application>
  <PresentationFormat>Custom</PresentationFormat>
  <Paragraphs>704</Paragraphs>
  <Slides>40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IC বা সমন্বিত বর্তনী</vt:lpstr>
      <vt:lpstr>একক কাজ</vt:lpstr>
      <vt:lpstr>Slide 37</vt:lpstr>
      <vt:lpstr>Slide 38</vt:lpstr>
      <vt:lpstr>Slide 39</vt:lpstr>
      <vt:lpstr>Slide 40</vt:lpstr>
    </vt:vector>
  </TitlesOfParts>
  <Company>NAEM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DELL</cp:lastModifiedBy>
  <cp:revision>256</cp:revision>
  <dcterms:created xsi:type="dcterms:W3CDTF">2011-11-16T04:56:49Z</dcterms:created>
  <dcterms:modified xsi:type="dcterms:W3CDTF">2020-12-03T09:54:52Z</dcterms:modified>
</cp:coreProperties>
</file>