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70" r:id="rId11"/>
    <p:sldId id="265" r:id="rId12"/>
    <p:sldId id="266" r:id="rId13"/>
    <p:sldId id="267" r:id="rId14"/>
    <p:sldId id="268" r:id="rId15"/>
    <p:sldId id="269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280F8-7F1E-4CBB-8C76-B788B5617BD4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47A7-4747-4D40-ACA8-0C5AA3933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692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280F8-7F1E-4CBB-8C76-B788B5617BD4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47A7-4747-4D40-ACA8-0C5AA3933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230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280F8-7F1E-4CBB-8C76-B788B5617BD4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47A7-4747-4D40-ACA8-0C5AA3933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964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280F8-7F1E-4CBB-8C76-B788B5617BD4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47A7-4747-4D40-ACA8-0C5AA3933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65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280F8-7F1E-4CBB-8C76-B788B5617BD4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47A7-4747-4D40-ACA8-0C5AA3933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552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280F8-7F1E-4CBB-8C76-B788B5617BD4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47A7-4747-4D40-ACA8-0C5AA3933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81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280F8-7F1E-4CBB-8C76-B788B5617BD4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47A7-4747-4D40-ACA8-0C5AA3933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428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280F8-7F1E-4CBB-8C76-B788B5617BD4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47A7-4747-4D40-ACA8-0C5AA3933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99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280F8-7F1E-4CBB-8C76-B788B5617BD4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47A7-4747-4D40-ACA8-0C5AA3933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890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280F8-7F1E-4CBB-8C76-B788B5617BD4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47A7-4747-4D40-ACA8-0C5AA3933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443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280F8-7F1E-4CBB-8C76-B788B5617BD4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47A7-4747-4D40-ACA8-0C5AA3933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484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9250" y="6261099"/>
            <a:ext cx="889000" cy="2698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280F8-7F1E-4CBB-8C76-B788B5617BD4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38250" y="6261099"/>
            <a:ext cx="9531350" cy="2698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tanvirpalash2004@gmail.com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9600" y="6261098"/>
            <a:ext cx="1092200" cy="269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01951566590</a:t>
            </a:r>
            <a:endParaRPr lang="en-US" dirty="0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574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 userDrawn="1"/>
        </p:nvSpPr>
        <p:spPr>
          <a:xfrm>
            <a:off x="101600" y="114300"/>
            <a:ext cx="11976100" cy="6619875"/>
          </a:xfrm>
          <a:prstGeom prst="frame">
            <a:avLst>
              <a:gd name="adj1" fmla="val 1757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 userDrawn="1"/>
        </p:nvSpPr>
        <p:spPr>
          <a:xfrm>
            <a:off x="215900" y="241300"/>
            <a:ext cx="11734800" cy="6364287"/>
          </a:xfrm>
          <a:prstGeom prst="frame">
            <a:avLst>
              <a:gd name="adj1" fmla="val 1724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2" t="8108" r="7298" b="7027"/>
          <a:stretch/>
        </p:blipFill>
        <p:spPr>
          <a:xfrm>
            <a:off x="349250" y="457200"/>
            <a:ext cx="8128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874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26" Type="http://schemas.openxmlformats.org/officeDocument/2006/relationships/image" Target="../media/image48.png"/><Relationship Id="rId3" Type="http://schemas.openxmlformats.org/officeDocument/2006/relationships/image" Target="../media/image25.png"/><Relationship Id="rId21" Type="http://schemas.openxmlformats.org/officeDocument/2006/relationships/image" Target="../media/image43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5" Type="http://schemas.openxmlformats.org/officeDocument/2006/relationships/image" Target="../media/image47.png"/><Relationship Id="rId2" Type="http://schemas.openxmlformats.org/officeDocument/2006/relationships/image" Target="../media/image24.png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29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24" Type="http://schemas.openxmlformats.org/officeDocument/2006/relationships/image" Target="../media/image46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23" Type="http://schemas.openxmlformats.org/officeDocument/2006/relationships/image" Target="../media/image45.png"/><Relationship Id="rId28" Type="http://schemas.openxmlformats.org/officeDocument/2006/relationships/image" Target="../media/image50.png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Relationship Id="rId22" Type="http://schemas.openxmlformats.org/officeDocument/2006/relationships/image" Target="../media/image44.png"/><Relationship Id="rId27" Type="http://schemas.openxmlformats.org/officeDocument/2006/relationships/image" Target="../media/image49.png"/><Relationship Id="rId30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4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4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95" y="1599903"/>
            <a:ext cx="11464119" cy="38046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20" b="61575"/>
          <a:stretch/>
        </p:blipFill>
        <p:spPr>
          <a:xfrm>
            <a:off x="10696338" y="365255"/>
            <a:ext cx="1108976" cy="12346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341195" y="5215256"/>
            <a:ext cx="1109568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350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179" y="392472"/>
            <a:ext cx="5395428" cy="8596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9975" r="4007" b="22018"/>
          <a:stretch/>
        </p:blipFill>
        <p:spPr>
          <a:xfrm>
            <a:off x="6964941" y="1146411"/>
            <a:ext cx="2288242" cy="6550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5237" y="1473957"/>
            <a:ext cx="1749704" cy="7254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3182" y="1473957"/>
            <a:ext cx="1734723" cy="5608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t="10252" b="24879"/>
          <a:stretch/>
        </p:blipFill>
        <p:spPr>
          <a:xfrm>
            <a:off x="10057925" y="1878172"/>
            <a:ext cx="1658256" cy="6960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/>
          <a:srcRect t="12796" b="27422"/>
          <a:stretch/>
        </p:blipFill>
        <p:spPr>
          <a:xfrm>
            <a:off x="4385170" y="2059651"/>
            <a:ext cx="1920406" cy="6414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3000" y="2674751"/>
            <a:ext cx="4261473" cy="6645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/>
          <a:srcRect t="14068" b="27423"/>
          <a:stretch/>
        </p:blipFill>
        <p:spPr>
          <a:xfrm>
            <a:off x="2682525" y="3219500"/>
            <a:ext cx="1804572" cy="6277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0"/>
          <a:srcRect t="14068" b="28695"/>
          <a:stretch/>
        </p:blipFill>
        <p:spPr>
          <a:xfrm>
            <a:off x="6574629" y="3200431"/>
            <a:ext cx="2017951" cy="6141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38419" y="3787284"/>
            <a:ext cx="2380620" cy="6645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2"/>
          <a:srcRect t="9911" b="21819"/>
          <a:stretch/>
        </p:blipFill>
        <p:spPr>
          <a:xfrm>
            <a:off x="1482493" y="4343106"/>
            <a:ext cx="1420491" cy="5868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3"/>
          <a:srcRect l="5227" t="5148" r="4916" b="20231"/>
          <a:stretch/>
        </p:blipFill>
        <p:spPr>
          <a:xfrm>
            <a:off x="4126346" y="4355089"/>
            <a:ext cx="1017916" cy="64144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4"/>
          <a:srcRect t="9911" b="20231"/>
          <a:stretch/>
        </p:blipFill>
        <p:spPr>
          <a:xfrm>
            <a:off x="3201907" y="4326640"/>
            <a:ext cx="713294" cy="60050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09934" y="4899817"/>
            <a:ext cx="2669556" cy="66452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6"/>
          <a:srcRect l="2687" r="-1" b="12412"/>
          <a:stretch/>
        </p:blipFill>
        <p:spPr>
          <a:xfrm>
            <a:off x="563078" y="5485783"/>
            <a:ext cx="1059803" cy="64130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7"/>
          <a:srcRect t="8324" b="17055"/>
          <a:stretch/>
        </p:blipFill>
        <p:spPr>
          <a:xfrm>
            <a:off x="1981424" y="5474048"/>
            <a:ext cx="701101" cy="64144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8"/>
          <a:srcRect b="13881"/>
          <a:stretch/>
        </p:blipFill>
        <p:spPr>
          <a:xfrm>
            <a:off x="3077849" y="5452450"/>
            <a:ext cx="1084717" cy="6630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717392" y="3787284"/>
            <a:ext cx="3890662" cy="66452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0"/>
          <a:srcRect t="6736" b="18644"/>
          <a:stretch/>
        </p:blipFill>
        <p:spPr>
          <a:xfrm>
            <a:off x="5250283" y="4340260"/>
            <a:ext cx="1162938" cy="64144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1"/>
          <a:srcRect l="3696" r="4294" b="11902"/>
          <a:stretch/>
        </p:blipFill>
        <p:spPr>
          <a:xfrm>
            <a:off x="8909460" y="4326655"/>
            <a:ext cx="1232847" cy="65506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012564" y="4927143"/>
            <a:ext cx="1488638" cy="62236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3"/>
          <a:srcRect l="4442" r="6013" b="13881"/>
          <a:stretch/>
        </p:blipFill>
        <p:spPr>
          <a:xfrm>
            <a:off x="4534756" y="5439911"/>
            <a:ext cx="1037230" cy="68717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4"/>
          <a:srcRect l="3003" b="14789"/>
          <a:stretch/>
        </p:blipFill>
        <p:spPr>
          <a:xfrm>
            <a:off x="6006197" y="5439910"/>
            <a:ext cx="988298" cy="67558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5"/>
          <a:srcRect t="6737" b="20230"/>
          <a:stretch/>
        </p:blipFill>
        <p:spPr>
          <a:xfrm>
            <a:off x="7373039" y="5445796"/>
            <a:ext cx="826865" cy="66969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6"/>
          <a:srcRect l="17982" t="20122" r="18428" b="15452"/>
          <a:stretch/>
        </p:blipFill>
        <p:spPr>
          <a:xfrm rot="5400000">
            <a:off x="6964017" y="5595911"/>
            <a:ext cx="354840" cy="36358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742479" y="4941920"/>
            <a:ext cx="1566808" cy="57917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8"/>
          <a:srcRect t="5149" b="18644"/>
          <a:stretch/>
        </p:blipFill>
        <p:spPr>
          <a:xfrm>
            <a:off x="8363935" y="5450155"/>
            <a:ext cx="904645" cy="65509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9"/>
          <a:srcRect t="5177" b="13787"/>
          <a:stretch/>
        </p:blipFill>
        <p:spPr>
          <a:xfrm>
            <a:off x="9591801" y="5463803"/>
            <a:ext cx="1396105" cy="86875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0340564" y="2520143"/>
            <a:ext cx="1345000" cy="263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9413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435522" y="518615"/>
            <a:ext cx="3016156" cy="777922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54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as-IN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262" r="4222" b="5222"/>
          <a:stretch/>
        </p:blipFill>
        <p:spPr>
          <a:xfrm>
            <a:off x="4612943" y="1296537"/>
            <a:ext cx="2634018" cy="22245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64024" y="4026089"/>
                <a:ext cx="11191164" cy="1665027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as-IN" sz="40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বাস্তব সংখ্যার শ্রেণিবিন্যাসে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s-IN" sz="4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as-IN" sz="4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num>
                      <m:den>
                        <m:r>
                          <a:rPr lang="as-IN" sz="4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den>
                    </m:f>
                    <m:r>
                      <a:rPr lang="as-IN" sz="4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as-IN" sz="4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as-IN" sz="4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,−</m:t>
                    </m:r>
                    <m:r>
                      <a:rPr lang="as-IN" sz="4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7</m:t>
                    </m:r>
                    <m:r>
                      <a:rPr lang="as-IN" sz="4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ad>
                      <m:radPr>
                        <m:degHide m:val="on"/>
                        <m:ctrlPr>
                          <a:rPr lang="as-IN" sz="4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as-IN" sz="4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13</m:t>
                        </m:r>
                      </m:e>
                    </m:rad>
                    <m:r>
                      <a:rPr lang="as-IN" sz="4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as-IN" sz="4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0</m:t>
                    </m:r>
                    <m:r>
                      <a:rPr lang="as-IN" sz="4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as-IN" sz="4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as-IN" sz="4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f>
                      <m:fPr>
                        <m:ctrlPr>
                          <a:rPr lang="as-IN" sz="4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as-IN" sz="4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9</m:t>
                        </m:r>
                      </m:num>
                      <m:den>
                        <m:r>
                          <a:rPr lang="as-IN" sz="4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7</m:t>
                        </m:r>
                      </m:den>
                    </m:f>
                    <m:r>
                      <a:rPr lang="as-IN" sz="4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as-IN" sz="4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12</m:t>
                    </m:r>
                    <m:r>
                      <a:rPr lang="as-IN" sz="4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 </m:t>
                    </m:r>
                    <m:r>
                      <a:rPr lang="as-IN" sz="4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as-IN" sz="4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f>
                      <m:fPr>
                        <m:ctrlPr>
                          <a:rPr lang="as-IN" sz="4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as-IN" sz="4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num>
                      <m:den>
                        <m:r>
                          <a:rPr lang="as-IN" sz="4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</m:den>
                    </m:f>
                    <m:r>
                      <a:rPr lang="as-IN" sz="4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 </m:t>
                    </m:r>
                    <m:r>
                      <a:rPr lang="as-IN" sz="4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as-IN" sz="4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as-IN" sz="4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1234</m:t>
                    </m:r>
                    <m:r>
                      <a:rPr lang="as-IN" sz="4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a:rPr lang="as-IN" sz="4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0</m:t>
                    </m:r>
                    <m:r>
                      <a:rPr lang="as-IN" sz="4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as-IN" sz="4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acc>
                      <m:accPr>
                        <m:chr m:val="̇"/>
                        <m:ctrlPr>
                          <a:rPr lang="as-IN" sz="4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accPr>
                      <m:e>
                        <m:r>
                          <a:rPr lang="as-IN" sz="4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e>
                    </m:acc>
                    <m:r>
                      <a:rPr lang="as-IN" sz="4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̇</m:t>
                    </m:r>
                    <m:acc>
                      <m:accPr>
                        <m:chr m:val="̇"/>
                        <m:ctrlPr>
                          <a:rPr lang="as-IN" sz="4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accPr>
                      <m:e>
                        <m:r>
                          <a:rPr lang="as-IN" sz="4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e>
                    </m:acc>
                    <m:r>
                      <a:rPr lang="as-IN" sz="4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̇</m:t>
                    </m:r>
                    <m:r>
                      <a:rPr lang="as-IN" sz="4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as-IN" sz="40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সংখ্যাগুলোর অবস্থান দেখাও।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024" y="4026089"/>
                <a:ext cx="11191164" cy="1665027"/>
              </a:xfrm>
              <a:prstGeom prst="rect">
                <a:avLst/>
              </a:prstGeom>
              <a:blipFill rotWithShape="0">
                <a:blip r:embed="rId3"/>
                <a:stretch>
                  <a:fillRect l="-1793" b="-12903"/>
                </a:stretch>
              </a:blipFill>
              <a:ln w="28575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7365" y="401010"/>
            <a:ext cx="1109568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2018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92322" y="614149"/>
            <a:ext cx="6400800" cy="846162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6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 সংখ্যাকে দশমিক ভগ্নাংশে প্রকাশ</a:t>
            </a:r>
            <a:endParaRPr lang="as-IN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2263" y="1583141"/>
            <a:ext cx="11204812" cy="4790364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1634" b="9535"/>
          <a:stretch/>
        </p:blipFill>
        <p:spPr>
          <a:xfrm>
            <a:off x="655093" y="1692324"/>
            <a:ext cx="4094328" cy="8052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52410"/>
          <a:stretch/>
        </p:blipFill>
        <p:spPr>
          <a:xfrm>
            <a:off x="6233390" y="2197290"/>
            <a:ext cx="2965200" cy="399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3379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61" t="24516"/>
          <a:stretch/>
        </p:blipFill>
        <p:spPr>
          <a:xfrm>
            <a:off x="3705736" y="1405720"/>
            <a:ext cx="4517409" cy="19379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79" y="4246333"/>
            <a:ext cx="11467406" cy="18045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4213" y="395785"/>
            <a:ext cx="1109568" cy="12314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t="15135" b="28901"/>
          <a:stretch/>
        </p:blipFill>
        <p:spPr>
          <a:xfrm>
            <a:off x="3882417" y="450375"/>
            <a:ext cx="4340728" cy="90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6341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0426" b="24944"/>
          <a:stretch/>
        </p:blipFill>
        <p:spPr>
          <a:xfrm>
            <a:off x="4039460" y="545910"/>
            <a:ext cx="4304149" cy="9416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6561"/>
          <a:stretch/>
        </p:blipFill>
        <p:spPr>
          <a:xfrm>
            <a:off x="915280" y="1811562"/>
            <a:ext cx="8138865" cy="8088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4594" b="16561"/>
          <a:stretch/>
        </p:blipFill>
        <p:spPr>
          <a:xfrm>
            <a:off x="915280" y="2825087"/>
            <a:ext cx="8138865" cy="7642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t="4250" b="16406"/>
          <a:stretch/>
        </p:blipFill>
        <p:spPr>
          <a:xfrm>
            <a:off x="915280" y="3835021"/>
            <a:ext cx="8138865" cy="7506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5280" y="4954771"/>
            <a:ext cx="8138865" cy="1097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31868" y="1895898"/>
            <a:ext cx="1963082" cy="6401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/>
          <a:srcRect t="3175" b="17441"/>
          <a:stretch/>
        </p:blipFill>
        <p:spPr>
          <a:xfrm>
            <a:off x="9631868" y="2852382"/>
            <a:ext cx="1963082" cy="6823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31868" y="3835021"/>
            <a:ext cx="1963082" cy="6414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31868" y="4954771"/>
            <a:ext cx="1963082" cy="10729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27365" y="384302"/>
            <a:ext cx="1109568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3354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4174" b="27317"/>
          <a:stretch/>
        </p:blipFill>
        <p:spPr>
          <a:xfrm>
            <a:off x="3772945" y="614149"/>
            <a:ext cx="4755292" cy="9416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223" b="4569"/>
          <a:stretch/>
        </p:blipFill>
        <p:spPr>
          <a:xfrm>
            <a:off x="368490" y="4026090"/>
            <a:ext cx="11327642" cy="18288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945" y="1555846"/>
            <a:ext cx="4755292" cy="2197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1012" y="378939"/>
            <a:ext cx="1109568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2657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7" t="7398" r="13715" b="6556"/>
          <a:stretch/>
        </p:blipFill>
        <p:spPr>
          <a:xfrm>
            <a:off x="354842" y="1241946"/>
            <a:ext cx="1091821" cy="51725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75" b="39983"/>
          <a:stretch/>
        </p:blipFill>
        <p:spPr>
          <a:xfrm rot="5400000">
            <a:off x="8523027" y="3104869"/>
            <a:ext cx="6005014" cy="614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10185" y="2101755"/>
            <a:ext cx="9771796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bn-IN" sz="13800" dirty="0" smtClean="0">
                <a:ln>
                  <a:solidFill>
                    <a:srgbClr val="00B05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13800" dirty="0">
              <a:ln>
                <a:solidFill>
                  <a:srgbClr val="00B050"/>
                </a:solidFill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9774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61666" y="1340155"/>
            <a:ext cx="2763674" cy="2866029"/>
            <a:chOff x="3534769" y="1875314"/>
            <a:chExt cx="1950829" cy="184152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0" t="7435" r="5208" b="6637"/>
            <a:stretch/>
          </p:blipFill>
          <p:spPr>
            <a:xfrm>
              <a:off x="3534769" y="1875314"/>
              <a:ext cx="1950829" cy="184152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2190" y="2021730"/>
              <a:ext cx="1651379" cy="15694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8" name="Rounded Rectangle 7"/>
          <p:cNvSpPr/>
          <p:nvPr/>
        </p:nvSpPr>
        <p:spPr>
          <a:xfrm>
            <a:off x="3376686" y="1568028"/>
            <a:ext cx="8093122" cy="2477842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মো: তানভীর হোসেন</a:t>
            </a:r>
          </a:p>
          <a:p>
            <a:pPr algn="ctr"/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pPr algn="ctr"/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 কে ইউনিয়ন ইনস্টিটিউশন, খুলনা।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Mobile: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01951566590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Email: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tanvirpalash2004@gmail.com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" t="5374" r="5659" b="27561"/>
          <a:stretch/>
        </p:blipFill>
        <p:spPr>
          <a:xfrm>
            <a:off x="613011" y="4238488"/>
            <a:ext cx="2339453" cy="19667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ounded Rectangle 9"/>
          <p:cNvSpPr/>
          <p:nvPr/>
        </p:nvSpPr>
        <p:spPr>
          <a:xfrm>
            <a:off x="3376686" y="4238488"/>
            <a:ext cx="8093122" cy="1971243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বিষয়: গণিত</a:t>
            </a:r>
          </a:p>
          <a:p>
            <a:pPr algn="ctr"/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শ্রেণি: ৯ম</a:t>
            </a:r>
          </a:p>
          <a:p>
            <a:pPr algn="ctr"/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as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01</a:t>
            </a:r>
            <a:endParaRPr lang="as-IN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সময়: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50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as-IN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76686" y="467750"/>
            <a:ext cx="5680883" cy="100396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7200" dirty="0">
                <a:ln>
                  <a:solidFill>
                    <a:srgbClr val="00B050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3718" y="381280"/>
            <a:ext cx="1109568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2382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439236" y="532263"/>
            <a:ext cx="5254388" cy="854261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লক্ষ্য কর: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189" y="1562569"/>
            <a:ext cx="1999661" cy="2152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" r="2816" b="3092"/>
          <a:stretch/>
        </p:blipFill>
        <p:spPr>
          <a:xfrm>
            <a:off x="2931067" y="1556383"/>
            <a:ext cx="2648420" cy="21487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7742" y="1556383"/>
            <a:ext cx="1713124" cy="21582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r="2089" b="4700"/>
          <a:stretch/>
        </p:blipFill>
        <p:spPr>
          <a:xfrm>
            <a:off x="7909122" y="1556383"/>
            <a:ext cx="3718772" cy="21582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509" y="3809003"/>
            <a:ext cx="1999661" cy="21277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/>
          <a:srcRect r="2816" b="3614"/>
          <a:stretch/>
        </p:blipFill>
        <p:spPr>
          <a:xfrm>
            <a:off x="2947162" y="3809002"/>
            <a:ext cx="2648420" cy="2127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4302" y="3809003"/>
            <a:ext cx="1713124" cy="21277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/>
          <a:srcRect r="2449" b="4272"/>
          <a:stretch/>
        </p:blipFill>
        <p:spPr>
          <a:xfrm>
            <a:off x="7909120" y="3809002"/>
            <a:ext cx="3705125" cy="212777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37189" y="6031134"/>
            <a:ext cx="10970068" cy="45155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ছবিরগুলোর  সাথে তোমাদের পাঠ্যবইয়ের কোন বিষয়ের মিল আছে?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34948" y="370939"/>
            <a:ext cx="1109568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1516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" t="2320" r="1961" b="2499"/>
          <a:stretch/>
        </p:blipFill>
        <p:spPr>
          <a:xfrm>
            <a:off x="1241947" y="464025"/>
            <a:ext cx="10072048" cy="59777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42448" y="1105468"/>
            <a:ext cx="65372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............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84393" y="2237602"/>
            <a:ext cx="7615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বাস্তব সংখ্যার শ্রেণিবিভাগ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" t="8217" r="4093" b="13406"/>
          <a:stretch/>
        </p:blipFill>
        <p:spPr>
          <a:xfrm>
            <a:off x="9840033" y="5404516"/>
            <a:ext cx="1992573" cy="10372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83" b="41779"/>
          <a:stretch/>
        </p:blipFill>
        <p:spPr>
          <a:xfrm>
            <a:off x="9212877" y="988179"/>
            <a:ext cx="1486966" cy="5322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9" t="6150" r="3391" b="10679"/>
          <a:stretch/>
        </p:blipFill>
        <p:spPr>
          <a:xfrm>
            <a:off x="368488" y="5404516"/>
            <a:ext cx="2238235" cy="108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229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655094" y="1665027"/>
            <a:ext cx="10713491" cy="1310185"/>
            <a:chOff x="655094" y="1665027"/>
            <a:chExt cx="10713491" cy="1310185"/>
          </a:xfrm>
        </p:grpSpPr>
        <p:grpSp>
          <p:nvGrpSpPr>
            <p:cNvPr id="6" name="Group 5"/>
            <p:cNvGrpSpPr/>
            <p:nvPr/>
          </p:nvGrpSpPr>
          <p:grpSpPr>
            <a:xfrm>
              <a:off x="655094" y="1665027"/>
              <a:ext cx="10713491" cy="1310185"/>
              <a:chOff x="2156344" y="2067016"/>
              <a:chExt cx="9294127" cy="908196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2620370" y="2085936"/>
                <a:ext cx="8830101" cy="889276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as-IN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5" name="Isosceles Triangle 4"/>
              <p:cNvSpPr/>
              <p:nvPr/>
            </p:nvSpPr>
            <p:spPr>
              <a:xfrm>
                <a:off x="2156344" y="2067016"/>
                <a:ext cx="935331" cy="908196"/>
              </a:xfrm>
              <a:prstGeom prst="triangl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2268155" y="1954508"/>
              <a:ext cx="7279557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s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বাস্তব সংখ্যার শ্রেণিবিন্যাস করতে পারবে।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55094" y="3261814"/>
            <a:ext cx="10713490" cy="1527486"/>
            <a:chOff x="655094" y="3261814"/>
            <a:chExt cx="10713490" cy="1527486"/>
          </a:xfrm>
        </p:grpSpPr>
        <p:grpSp>
          <p:nvGrpSpPr>
            <p:cNvPr id="20" name="Group 19"/>
            <p:cNvGrpSpPr/>
            <p:nvPr/>
          </p:nvGrpSpPr>
          <p:grpSpPr>
            <a:xfrm>
              <a:off x="655094" y="3261814"/>
              <a:ext cx="10713490" cy="1527486"/>
              <a:chOff x="1799825" y="2088067"/>
              <a:chExt cx="9650645" cy="873497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2439101" y="2095871"/>
                <a:ext cx="9011369" cy="865693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as-IN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2" name="Isosceles Triangle 21"/>
              <p:cNvSpPr/>
              <p:nvPr/>
            </p:nvSpPr>
            <p:spPr>
              <a:xfrm>
                <a:off x="1799825" y="2088067"/>
                <a:ext cx="1284568" cy="873497"/>
              </a:xfrm>
              <a:prstGeom prst="triangl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Rectangle 25"/>
            <p:cNvSpPr/>
            <p:nvPr/>
          </p:nvSpPr>
          <p:spPr>
            <a:xfrm>
              <a:off x="2268866" y="3411605"/>
              <a:ext cx="8911987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as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বাস্তব সংখ্যাকে দশমিক ভগ্নাংশে প্রকাশ করে আসন্ন মান নির্ণয় করতে পারবে।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835018" y="437736"/>
            <a:ext cx="5063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n>
                  <a:solidFill>
                    <a:srgbClr val="00B0F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dirty="0">
              <a:ln>
                <a:solidFill>
                  <a:srgbClr val="00B0F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8264" y="379102"/>
            <a:ext cx="1109568" cy="12314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311084" y="5256199"/>
            <a:ext cx="1109568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93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544" y="615617"/>
            <a:ext cx="2450804" cy="7681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93" y="1418715"/>
            <a:ext cx="11193214" cy="20240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0544" y="3578193"/>
            <a:ext cx="2450804" cy="8169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809" y="4462354"/>
            <a:ext cx="11238798" cy="193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125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074460" y="709684"/>
            <a:ext cx="2156346" cy="696035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পূর্ণসংখ্যা:</a:t>
            </a:r>
          </a:p>
        </p:txBody>
      </p:sp>
      <p:sp>
        <p:nvSpPr>
          <p:cNvPr id="5" name="Rectangle 4"/>
          <p:cNvSpPr/>
          <p:nvPr/>
        </p:nvSpPr>
        <p:spPr>
          <a:xfrm>
            <a:off x="477672" y="1542197"/>
            <a:ext cx="11232107" cy="132383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শূন্যসহ সকল ধনাত্মক ও ঋণাত্মক অখন্ড সংখ্যাকে পূর্ণসংখ্যা বলা হয়। অর্থাৎ ……,−𝟑,−𝟐,−𝟏,𝟎,𝟐,𝟏,𝟑,…… ইত্যাদি পূর্ণসংখ্যা।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77672" y="3889612"/>
                <a:ext cx="11232107" cy="2238233"/>
              </a:xfrm>
              <a:prstGeom prst="rect">
                <a:avLst/>
              </a:prstGeom>
              <a:noFill/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as-IN" sz="3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𝑝</m:t>
                        </m:r>
                      </m:num>
                      <m:den>
                        <m:r>
                          <a:rPr lang="en-US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𝑞</m:t>
                        </m:r>
                      </m:den>
                    </m:f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আকারের </a:t>
                </a:r>
                <a:r>
                  <a:rPr lang="as-IN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সংখ্যাকে সাধারণ ভগ্নাংশ বা সংক্ষেপে ভগ্নাংশ </a:t>
                </a:r>
                <a:r>
                  <a:rPr lang="as-IN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বলে,যেখানে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𝑞</m:t>
                    </m:r>
                    <m:r>
                      <a:rPr lang="en-US" sz="3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≠</m:t>
                    </m:r>
                    <m:r>
                      <a:rPr lang="en-US" sz="3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0</m:t>
                    </m:r>
                  </m:oMath>
                </a14:m>
                <a:r>
                  <a:rPr lang="as-IN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এবং </a:t>
                </a:r>
                <a14:m>
                  <m:oMath xmlns:m="http://schemas.openxmlformats.org/officeDocument/2006/math">
                    <m:r>
                      <a:rPr lang="as-IN" sz="3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𝒒</m:t>
                    </m:r>
                    <m:r>
                      <a:rPr lang="as-IN" sz="3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≠</m:t>
                    </m:r>
                    <m:r>
                      <a:rPr lang="as-IN" sz="3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</m:t>
                    </m:r>
                  </m:oMath>
                </a14:m>
                <a:r>
                  <a:rPr lang="as-IN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r>
                  <a:rPr lang="as-IN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যেমন: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s-IN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as-IN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s-IN" sz="3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7</m:t>
                        </m:r>
                      </m:num>
                      <m:den>
                        <m:r>
                          <a:rPr lang="en-US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as-IN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s-IN" sz="3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</m:num>
                      <m:den>
                        <m:r>
                          <a:rPr lang="en-US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as-IN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den>
                    </m:f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ইত্যাদি </a:t>
                </a:r>
                <a:r>
                  <a:rPr lang="as-IN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সাধারণ ভগ্নাংশ।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72" y="3889612"/>
                <a:ext cx="11232107" cy="2238233"/>
              </a:xfrm>
              <a:prstGeom prst="rect">
                <a:avLst/>
              </a:prstGeom>
              <a:blipFill rotWithShape="0">
                <a:blip r:embed="rId2"/>
                <a:stretch>
                  <a:fillRect l="-1460" r="-2380"/>
                </a:stretch>
              </a:blipFill>
              <a:ln w="38100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>
          <a:xfrm>
            <a:off x="1937982" y="3029803"/>
            <a:ext cx="2156346" cy="696035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ভগ্নাংশ:</a:t>
            </a:r>
          </a:p>
        </p:txBody>
      </p:sp>
    </p:spTree>
    <p:extLst>
      <p:ext uri="{BB962C8B-B14F-4D97-AF65-F5344CB8AC3E}">
        <p14:creationId xmlns:p14="http://schemas.microsoft.com/office/powerpoint/2010/main" val="1424822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115403" y="696035"/>
            <a:ext cx="2770496" cy="682388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6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ধনাত্মক সংখ্যা:</a:t>
            </a:r>
            <a:endParaRPr lang="as-IN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7672" y="1637731"/>
            <a:ext cx="11136573" cy="764274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শূণ্য থেকে বড় সকল বাস্তব সংখ্যাকে ধনাত্মক সংখ্যা বলা </a:t>
            </a:r>
            <a:r>
              <a:rPr lang="as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115403" y="2558955"/>
            <a:ext cx="2770496" cy="682388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ঋণাত্মক সংখ্যা:</a:t>
            </a:r>
          </a:p>
        </p:txBody>
      </p:sp>
      <p:sp>
        <p:nvSpPr>
          <p:cNvPr id="7" name="Rectangle 6"/>
          <p:cNvSpPr/>
          <p:nvPr/>
        </p:nvSpPr>
        <p:spPr>
          <a:xfrm>
            <a:off x="477672" y="3452882"/>
            <a:ext cx="11136573" cy="832514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শূণ্য থেকে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as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 বাস্তব সংখ্যাকে ঋনাত্মক সংখ্যা বলা </a:t>
            </a:r>
            <a:r>
              <a:rPr lang="as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115403" y="4442348"/>
            <a:ext cx="2770496" cy="682388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অঋণাত্মক সংখ্যা:</a:t>
            </a:r>
          </a:p>
        </p:txBody>
      </p:sp>
      <p:sp>
        <p:nvSpPr>
          <p:cNvPr id="9" name="Rectangle 8"/>
          <p:cNvSpPr/>
          <p:nvPr/>
        </p:nvSpPr>
        <p:spPr>
          <a:xfrm>
            <a:off x="477672" y="5336275"/>
            <a:ext cx="11136573" cy="832513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শূণ্যসহ সকল ধনাত্মক সংখ্যাকে অঋণাত্মক সংখ্যা বলা হয়</a:t>
            </a:r>
            <a:r>
              <a:rPr lang="as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4627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33265" y="661914"/>
            <a:ext cx="5295331" cy="696036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6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 ভগ্নাংশ ও অপ্রকৃত ভগ্নাংশ:</a:t>
            </a:r>
            <a:endParaRPr lang="as-IN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733265" y="2814839"/>
            <a:ext cx="3466531" cy="511788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দশমিক ভগ্নাংশ: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733265" y="4169390"/>
            <a:ext cx="5295331" cy="696036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6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সসীম ও অসীম দশমিক ভগ্নাংশ:</a:t>
            </a:r>
            <a:endParaRPr lang="as-IN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64023" y="1453487"/>
                <a:ext cx="11259404" cy="1173707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as-IN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কোনো ভগ্নাংশ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s-IN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as-IN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𝑝</m:t>
                        </m:r>
                      </m:num>
                      <m:den>
                        <m:r>
                          <a:rPr lang="as-IN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𝑞</m:t>
                        </m:r>
                      </m:den>
                    </m:f>
                    <m:r>
                      <a:rPr lang="as-IN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as-IN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 ক্ষেত্রে </a:t>
                </a:r>
                <a14:m>
                  <m:oMath xmlns:m="http://schemas.openxmlformats.org/officeDocument/2006/math">
                    <m:r>
                      <a:rPr lang="as-IN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𝑝</m:t>
                    </m:r>
                    <m:r>
                      <a:rPr lang="as-IN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&lt;</m:t>
                    </m:r>
                    <m:r>
                      <a:rPr lang="as-IN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𝑞</m:t>
                    </m:r>
                    <m:r>
                      <a:rPr lang="as-IN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as-IN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 ভগ্নাংশকে প্রকৃত ভগ্নাংশ এবং </a:t>
                </a:r>
                <a14:m>
                  <m:oMath xmlns:m="http://schemas.openxmlformats.org/officeDocument/2006/math">
                    <m:r>
                      <a:rPr lang="as-IN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𝑝</m:t>
                    </m:r>
                    <m:r>
                      <a:rPr lang="as-IN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&gt;</m:t>
                    </m:r>
                    <m:r>
                      <a:rPr lang="as-IN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𝑞</m:t>
                    </m:r>
                    <m:r>
                      <a:rPr lang="as-IN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as-IN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 ভগ্নাংশকে অপ্রকৃত ভগ্নাংশ বলে।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023" y="1453487"/>
                <a:ext cx="11259404" cy="1173707"/>
              </a:xfrm>
              <a:prstGeom prst="rect">
                <a:avLst/>
              </a:prstGeom>
              <a:blipFill rotWithShape="0">
                <a:blip r:embed="rId2"/>
                <a:stretch>
                  <a:fillRect l="-1242" t="-3030" b="-19697"/>
                </a:stretch>
              </a:blipFill>
              <a:ln w="28575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491318" y="3411935"/>
            <a:ext cx="11259403" cy="661918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মূলদ ও অমূলদ সংখ্যাকে দশমিক দিয়ে প্রকাশ করা হলে একে দশমিক ভগ্নাংশ বলে।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64023" y="4960963"/>
                <a:ext cx="11259403" cy="1467133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as-IN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দশমিক বিন্দুর পর অঙ্ক সংখ্যা সসীম হলে, এদেরকে সসীম দশমিক এবং অঙ্ক সংখ্যা অসীম হলে, এদেরকে অসীম দশমিক ভগ্নাংশ বলা হয়। যেমন: </a:t>
                </a:r>
                <a14:m>
                  <m:oMath xmlns:m="http://schemas.openxmlformats.org/officeDocument/2006/math">
                    <m:r>
                      <a:rPr lang="as-IN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0</m:t>
                    </m:r>
                    <m:r>
                      <a:rPr lang="as-IN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as-IN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52</m:t>
                    </m:r>
                    <m:r>
                      <a:rPr lang="as-IN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as-IN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as-IN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as-IN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411</m:t>
                    </m:r>
                  </m:oMath>
                </a14:m>
                <a:r>
                  <a:rPr lang="as-IN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ইত্যাদি সসীম দশমিক এবং </a:t>
                </a:r>
                <a14:m>
                  <m:oMath xmlns:m="http://schemas.openxmlformats.org/officeDocument/2006/math">
                    <m:r>
                      <a:rPr lang="as-IN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as-IN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as-IN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333</m:t>
                    </m:r>
                    <m:r>
                      <a:rPr lang="as-IN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as-IN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as-IN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as-IN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123512</m:t>
                    </m:r>
                    <m:r>
                      <a:rPr lang="as-IN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……</m:t>
                    </m:r>
                  </m:oMath>
                </a14:m>
                <a:r>
                  <a:rPr lang="as-IN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ইত্যাদি অসীম দশমিক ভগ্নাংশ।</a:t>
                </a:r>
                <a:endPara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023" y="4960963"/>
                <a:ext cx="11259403" cy="1467133"/>
              </a:xfrm>
              <a:prstGeom prst="rect">
                <a:avLst/>
              </a:prstGeom>
              <a:blipFill rotWithShape="0">
                <a:blip r:embed="rId3"/>
                <a:stretch>
                  <a:fillRect l="-1242" t="-7347" r="-2106" b="-15918"/>
                </a:stretch>
              </a:blipFill>
              <a:ln w="28575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91618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230</Words>
  <Application>Microsoft Office PowerPoint</Application>
  <PresentationFormat>Widescreen</PresentationFormat>
  <Paragraphs>37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35</cp:revision>
  <dcterms:created xsi:type="dcterms:W3CDTF">2020-12-06T09:26:43Z</dcterms:created>
  <dcterms:modified xsi:type="dcterms:W3CDTF">2020-12-08T14:49:19Z</dcterms:modified>
</cp:coreProperties>
</file>