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36" r:id="rId1"/>
  </p:sldMasterIdLst>
  <p:notesMasterIdLst>
    <p:notesMasterId r:id="rId23"/>
  </p:notesMasterIdLst>
  <p:sldIdLst>
    <p:sldId id="259" r:id="rId2"/>
    <p:sldId id="261" r:id="rId3"/>
    <p:sldId id="351" r:id="rId4"/>
    <p:sldId id="258" r:id="rId5"/>
    <p:sldId id="260" r:id="rId6"/>
    <p:sldId id="362" r:id="rId7"/>
    <p:sldId id="359" r:id="rId8"/>
    <p:sldId id="348" r:id="rId9"/>
    <p:sldId id="357" r:id="rId10"/>
    <p:sldId id="353" r:id="rId11"/>
    <p:sldId id="354" r:id="rId12"/>
    <p:sldId id="355" r:id="rId13"/>
    <p:sldId id="356" r:id="rId14"/>
    <p:sldId id="350" r:id="rId15"/>
    <p:sldId id="352" r:id="rId16"/>
    <p:sldId id="358" r:id="rId17"/>
    <p:sldId id="308" r:id="rId18"/>
    <p:sldId id="309" r:id="rId19"/>
    <p:sldId id="310" r:id="rId20"/>
    <p:sldId id="312"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593" autoAdjust="0"/>
  </p:normalViewPr>
  <p:slideViewPr>
    <p:cSldViewPr snapToGrid="0">
      <p:cViewPr varScale="1">
        <p:scale>
          <a:sx n="55" d="100"/>
          <a:sy n="55" d="100"/>
        </p:scale>
        <p:origin x="614"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gif"/></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gif"/></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AF9BC-6762-4FBC-AED8-B88CD25057B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8062CE8C-59B6-4855-B3F1-E5E40B352172}">
      <dgm:prSet phldrT="[Text]" phldr="1"/>
      <dgm:spPr/>
      <dgm:t>
        <a:bodyPr/>
        <a:lstStyle/>
        <a:p>
          <a:endParaRPr lang="en-US" dirty="0"/>
        </a:p>
      </dgm:t>
    </dgm:pt>
    <dgm:pt modelId="{5662F446-60E4-46D1-950A-A39D4B7D87DA}" type="parTrans" cxnId="{CC3B8A88-0864-4A34-87C0-F815521557F1}">
      <dgm:prSet/>
      <dgm:spPr/>
      <dgm:t>
        <a:bodyPr/>
        <a:lstStyle/>
        <a:p>
          <a:endParaRPr lang="en-US"/>
        </a:p>
      </dgm:t>
    </dgm:pt>
    <dgm:pt modelId="{87E602CE-EE75-4D6E-A18B-2A5F99DE4504}" type="sibTrans" cxnId="{CC3B8A88-0864-4A34-87C0-F815521557F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BEF06848-E305-4DB8-B192-B08371EB7493}" type="pres">
      <dgm:prSet presAssocID="{907AF9BC-6762-4FBC-AED8-B88CD25057B6}" presName="Name0" presStyleCnt="0">
        <dgm:presLayoutVars>
          <dgm:chMax val="7"/>
          <dgm:chPref val="7"/>
          <dgm:dir/>
        </dgm:presLayoutVars>
      </dgm:prSet>
      <dgm:spPr/>
    </dgm:pt>
    <dgm:pt modelId="{299E05D5-EE42-455E-80D9-C52EC08ABC27}" type="pres">
      <dgm:prSet presAssocID="{907AF9BC-6762-4FBC-AED8-B88CD25057B6}" presName="Name1" presStyleCnt="0"/>
      <dgm:spPr/>
    </dgm:pt>
    <dgm:pt modelId="{272EAF0C-2B2B-4938-8228-751C3EE1C0C4}" type="pres">
      <dgm:prSet presAssocID="{87E602CE-EE75-4D6E-A18B-2A5F99DE4504}" presName="picture_1" presStyleCnt="0"/>
      <dgm:spPr/>
    </dgm:pt>
    <dgm:pt modelId="{CA4A9627-AC1F-4147-B8D2-6179FAE97C2C}" type="pres">
      <dgm:prSet presAssocID="{87E602CE-EE75-4D6E-A18B-2A5F99DE4504}" presName="pictureRepeatNode" presStyleLbl="alignImgPlace1" presStyleIdx="0" presStyleCnt="1" custScaleX="199999" custScaleY="181579"/>
      <dgm:spPr/>
      <dgm:t>
        <a:bodyPr/>
        <a:lstStyle/>
        <a:p>
          <a:endParaRPr lang="en-US"/>
        </a:p>
      </dgm:t>
    </dgm:pt>
    <dgm:pt modelId="{9E315F2F-4961-4F02-9BB1-DB23C6C44788}" type="pres">
      <dgm:prSet presAssocID="{8062CE8C-59B6-4855-B3F1-E5E40B352172}" presName="text_1" presStyleLbl="node1" presStyleIdx="0" presStyleCnt="0" custFlipHor="1" custScaleX="24672" custScaleY="26316">
        <dgm:presLayoutVars>
          <dgm:bulletEnabled val="1"/>
        </dgm:presLayoutVars>
      </dgm:prSet>
      <dgm:spPr/>
      <dgm:t>
        <a:bodyPr/>
        <a:lstStyle/>
        <a:p>
          <a:endParaRPr lang="en-US"/>
        </a:p>
      </dgm:t>
    </dgm:pt>
  </dgm:ptLst>
  <dgm:cxnLst>
    <dgm:cxn modelId="{CC3B8A88-0864-4A34-87C0-F815521557F1}" srcId="{907AF9BC-6762-4FBC-AED8-B88CD25057B6}" destId="{8062CE8C-59B6-4855-B3F1-E5E40B352172}" srcOrd="0" destOrd="0" parTransId="{5662F446-60E4-46D1-950A-A39D4B7D87DA}" sibTransId="{87E602CE-EE75-4D6E-A18B-2A5F99DE4504}"/>
    <dgm:cxn modelId="{E185277E-940B-4723-A3FD-C86D78ADEC7E}" type="presOf" srcId="{87E602CE-EE75-4D6E-A18B-2A5F99DE4504}" destId="{CA4A9627-AC1F-4147-B8D2-6179FAE97C2C}" srcOrd="0" destOrd="0" presId="urn:microsoft.com/office/officeart/2008/layout/CircularPictureCallout"/>
    <dgm:cxn modelId="{8D7083BA-1DD2-4521-884D-B776628AA0B2}" type="presOf" srcId="{8062CE8C-59B6-4855-B3F1-E5E40B352172}" destId="{9E315F2F-4961-4F02-9BB1-DB23C6C44788}" srcOrd="0" destOrd="0" presId="urn:microsoft.com/office/officeart/2008/layout/CircularPictureCallout"/>
    <dgm:cxn modelId="{BC307794-6876-4827-BECC-3532E3F2DEE0}" type="presOf" srcId="{907AF9BC-6762-4FBC-AED8-B88CD25057B6}" destId="{BEF06848-E305-4DB8-B192-B08371EB7493}" srcOrd="0" destOrd="0" presId="urn:microsoft.com/office/officeart/2008/layout/CircularPictureCallout"/>
    <dgm:cxn modelId="{4290304B-F036-42B4-BE51-DC4C2F1A38A7}" type="presParOf" srcId="{BEF06848-E305-4DB8-B192-B08371EB7493}" destId="{299E05D5-EE42-455E-80D9-C52EC08ABC27}" srcOrd="0" destOrd="0" presId="urn:microsoft.com/office/officeart/2008/layout/CircularPictureCallout"/>
    <dgm:cxn modelId="{DBCFE789-8421-4736-917C-494CBB0D9848}" type="presParOf" srcId="{299E05D5-EE42-455E-80D9-C52EC08ABC27}" destId="{272EAF0C-2B2B-4938-8228-751C3EE1C0C4}" srcOrd="0" destOrd="0" presId="urn:microsoft.com/office/officeart/2008/layout/CircularPictureCallout"/>
    <dgm:cxn modelId="{AF6C78D2-1BF0-4FAD-9D2E-BC0B8500BC03}" type="presParOf" srcId="{272EAF0C-2B2B-4938-8228-751C3EE1C0C4}" destId="{CA4A9627-AC1F-4147-B8D2-6179FAE97C2C}" srcOrd="0" destOrd="0" presId="urn:microsoft.com/office/officeart/2008/layout/CircularPictureCallout"/>
    <dgm:cxn modelId="{D2D1CCE8-4465-4DA3-B52B-767C36FA341A}" type="presParOf" srcId="{299E05D5-EE42-455E-80D9-C52EC08ABC27}" destId="{9E315F2F-4961-4F02-9BB1-DB23C6C44788}"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2C56C2-39D8-4A21-BE4F-661617A3A36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1DB2369-48CA-4405-819E-29D05E2F5606}">
      <dgm:prSet phldrT="[Text]" phldr="1"/>
      <dgm:spPr/>
      <dgm:t>
        <a:bodyPr/>
        <a:lstStyle/>
        <a:p>
          <a:endParaRPr lang="en-US" dirty="0"/>
        </a:p>
      </dgm:t>
    </dgm:pt>
    <dgm:pt modelId="{8FB7AEF5-EFC9-483C-8C73-E86DA13AB5B1}" type="parTrans" cxnId="{515C5019-7ABC-4B1C-A33F-47B62E7FC3FA}">
      <dgm:prSet/>
      <dgm:spPr/>
      <dgm:t>
        <a:bodyPr/>
        <a:lstStyle/>
        <a:p>
          <a:endParaRPr lang="en-US"/>
        </a:p>
      </dgm:t>
    </dgm:pt>
    <dgm:pt modelId="{D8B69C79-900F-4972-9A0E-8576A9144E7E}" type="sibTrans" cxnId="{515C5019-7ABC-4B1C-A33F-47B62E7FC3F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dgm:spPr>
      <dgm:t>
        <a:bodyPr/>
        <a:lstStyle/>
        <a:p>
          <a:endParaRPr lang="en-US"/>
        </a:p>
      </dgm:t>
    </dgm:pt>
    <dgm:pt modelId="{6CEF0ADF-566D-42A1-9838-C2FB0E747429}" type="pres">
      <dgm:prSet presAssocID="{AE2C56C2-39D8-4A21-BE4F-661617A3A365}" presName="Name0" presStyleCnt="0">
        <dgm:presLayoutVars>
          <dgm:chMax val="7"/>
          <dgm:chPref val="7"/>
          <dgm:dir/>
        </dgm:presLayoutVars>
      </dgm:prSet>
      <dgm:spPr/>
    </dgm:pt>
    <dgm:pt modelId="{29EC2C73-30D9-4184-8A1A-CB019E03AB83}" type="pres">
      <dgm:prSet presAssocID="{AE2C56C2-39D8-4A21-BE4F-661617A3A365}" presName="Name1" presStyleCnt="0"/>
      <dgm:spPr/>
    </dgm:pt>
    <dgm:pt modelId="{B7D48EC2-51F8-4B5A-A15A-6D5CB5D1F5E3}" type="pres">
      <dgm:prSet presAssocID="{D8B69C79-900F-4972-9A0E-8576A9144E7E}" presName="picture_1" presStyleCnt="0"/>
      <dgm:spPr/>
    </dgm:pt>
    <dgm:pt modelId="{56BEFCA8-0712-45EF-81A1-922336A411F5}" type="pres">
      <dgm:prSet presAssocID="{D8B69C79-900F-4972-9A0E-8576A9144E7E}" presName="pictureRepeatNode" presStyleLbl="alignImgPlace1" presStyleIdx="0" presStyleCnt="1" custScaleX="142965" custScaleY="138948" custLinFactNeighborX="28518" custLinFactNeighborY="0"/>
      <dgm:spPr/>
      <dgm:t>
        <a:bodyPr/>
        <a:lstStyle/>
        <a:p>
          <a:endParaRPr lang="en-US"/>
        </a:p>
      </dgm:t>
    </dgm:pt>
    <dgm:pt modelId="{6D46C532-8EC6-421A-B8B5-2D3D4EA47971}" type="pres">
      <dgm:prSet presAssocID="{C1DB2369-48CA-4405-819E-29D05E2F5606}" presName="text_1" presStyleLbl="node1" presStyleIdx="0" presStyleCnt="0" custFlipVert="1" custScaleX="7177" custScaleY="7656">
        <dgm:presLayoutVars>
          <dgm:bulletEnabled val="1"/>
        </dgm:presLayoutVars>
      </dgm:prSet>
      <dgm:spPr/>
      <dgm:t>
        <a:bodyPr/>
        <a:lstStyle/>
        <a:p>
          <a:endParaRPr lang="en-US"/>
        </a:p>
      </dgm:t>
    </dgm:pt>
  </dgm:ptLst>
  <dgm:cxnLst>
    <dgm:cxn modelId="{515C5019-7ABC-4B1C-A33F-47B62E7FC3FA}" srcId="{AE2C56C2-39D8-4A21-BE4F-661617A3A365}" destId="{C1DB2369-48CA-4405-819E-29D05E2F5606}" srcOrd="0" destOrd="0" parTransId="{8FB7AEF5-EFC9-483C-8C73-E86DA13AB5B1}" sibTransId="{D8B69C79-900F-4972-9A0E-8576A9144E7E}"/>
    <dgm:cxn modelId="{CB6E2DA1-773E-4CE0-923B-FA84E24B4F3D}" type="presOf" srcId="{C1DB2369-48CA-4405-819E-29D05E2F5606}" destId="{6D46C532-8EC6-421A-B8B5-2D3D4EA47971}" srcOrd="0" destOrd="0" presId="urn:microsoft.com/office/officeart/2008/layout/CircularPictureCallout"/>
    <dgm:cxn modelId="{CA7AEB37-9A6B-4419-B764-C1AA17679BCF}" type="presOf" srcId="{AE2C56C2-39D8-4A21-BE4F-661617A3A365}" destId="{6CEF0ADF-566D-42A1-9838-C2FB0E747429}" srcOrd="0" destOrd="0" presId="urn:microsoft.com/office/officeart/2008/layout/CircularPictureCallout"/>
    <dgm:cxn modelId="{A46CD728-F168-40BB-954B-76EA57441CAC}" type="presOf" srcId="{D8B69C79-900F-4972-9A0E-8576A9144E7E}" destId="{56BEFCA8-0712-45EF-81A1-922336A411F5}" srcOrd="0" destOrd="0" presId="urn:microsoft.com/office/officeart/2008/layout/CircularPictureCallout"/>
    <dgm:cxn modelId="{6C4716B8-844E-4837-AF1E-1910F2617421}" type="presParOf" srcId="{6CEF0ADF-566D-42A1-9838-C2FB0E747429}" destId="{29EC2C73-30D9-4184-8A1A-CB019E03AB83}" srcOrd="0" destOrd="0" presId="urn:microsoft.com/office/officeart/2008/layout/CircularPictureCallout"/>
    <dgm:cxn modelId="{E7D1C3E4-43F0-45A6-90E0-E077020BF96C}" type="presParOf" srcId="{29EC2C73-30D9-4184-8A1A-CB019E03AB83}" destId="{B7D48EC2-51F8-4B5A-A15A-6D5CB5D1F5E3}" srcOrd="0" destOrd="0" presId="urn:microsoft.com/office/officeart/2008/layout/CircularPictureCallout"/>
    <dgm:cxn modelId="{FB4271DD-637D-41B1-8556-0FD453C17B41}" type="presParOf" srcId="{B7D48EC2-51F8-4B5A-A15A-6D5CB5D1F5E3}" destId="{56BEFCA8-0712-45EF-81A1-922336A411F5}" srcOrd="0" destOrd="0" presId="urn:microsoft.com/office/officeart/2008/layout/CircularPictureCallout"/>
    <dgm:cxn modelId="{603D6C66-A7C4-4FA3-81C5-AC9B045E3E06}" type="presParOf" srcId="{29EC2C73-30D9-4184-8A1A-CB019E03AB83}" destId="{6D46C532-8EC6-421A-B8B5-2D3D4EA47971}"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942EB9-4172-4EAC-BD85-F10812F337AC}"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76664759-2924-4B75-83B9-AEA7A4ABAB3C}">
      <dgm:prSet phldrT="[Text]" custT="1"/>
      <dgm:spPr>
        <a:blipFill rotWithShape="0">
          <a:blip xmlns:r="http://schemas.openxmlformats.org/officeDocument/2006/relationships" r:embed="rId1"/>
          <a:tile tx="0" ty="0" sx="100000" sy="100000" flip="none" algn="tl"/>
        </a:blipFill>
      </dgm:spPr>
      <dgm:t>
        <a:bodyPr>
          <a:prstTxWarp prst="textPlain">
            <a:avLst/>
          </a:prstTxWarp>
        </a:bodyPr>
        <a:lstStyle/>
        <a:p>
          <a:r>
            <a:rPr lang="bn-IN" sz="1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অসহযোগ আন্দোলনের কারণ</a:t>
          </a:r>
          <a:endParaRPr lang="en-US" sz="1800" dirty="0"/>
        </a:p>
      </dgm:t>
    </dgm:pt>
    <dgm:pt modelId="{D9DB4584-9F66-4723-ABBA-3B1C6F4D54E6}" type="parTrans" cxnId="{CDE46B39-3598-4D74-BF9C-A920779E4181}">
      <dgm:prSet/>
      <dgm:spPr/>
      <dgm:t>
        <a:bodyPr/>
        <a:lstStyle/>
        <a:p>
          <a:endParaRPr lang="en-US"/>
        </a:p>
      </dgm:t>
    </dgm:pt>
    <dgm:pt modelId="{FDA43BFD-3010-4FE0-BC10-309B1A1AD158}" type="sibTrans" cxnId="{CDE46B39-3598-4D74-BF9C-A920779E4181}">
      <dgm:prSet/>
      <dgm:spPr/>
      <dgm:t>
        <a:bodyPr/>
        <a:lstStyle/>
        <a:p>
          <a:endParaRPr lang="en-US"/>
        </a:p>
      </dgm:t>
    </dgm:pt>
    <dgm:pt modelId="{F44976B5-F626-426A-8865-B7DDAD9AC405}">
      <dgm:prSet phldrT="[Text]" custT="1"/>
      <dgm:spPr>
        <a:blipFill rotWithShape="0">
          <a:blip xmlns:r="http://schemas.openxmlformats.org/officeDocument/2006/relationships" r:embed="rId2"/>
          <a:tile tx="0" ty="0" sx="100000" sy="100000" flip="none" algn="tl"/>
        </a:blipFill>
      </dgm:spPr>
      <dgm:t>
        <a:bodyPr>
          <a:prstTxWarp prst="textPlain">
            <a:avLst/>
          </a:prstTxWarp>
        </a:bodyPr>
        <a:lstStyle/>
        <a:p>
          <a:r>
            <a:rPr lang="bn-IN" sz="1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p>
        <a:p>
          <a:r>
            <a:rPr lang="bn-IN" sz="1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১৯১৯সালের ভারত শাসন আইনের অপ্রতুলতা</a:t>
          </a:r>
          <a:endParaRPr lang="en-US" sz="1800" dirty="0"/>
        </a:p>
      </dgm:t>
    </dgm:pt>
    <dgm:pt modelId="{C68441B1-021A-4343-808A-2D9D4D458542}" type="parTrans" cxnId="{29D6514C-F2C5-4F22-AEBB-5F7343A91DD2}">
      <dgm:prSet/>
      <dgm:spPr/>
      <dgm:t>
        <a:bodyPr/>
        <a:lstStyle/>
        <a:p>
          <a:endParaRPr lang="en-US"/>
        </a:p>
      </dgm:t>
    </dgm:pt>
    <dgm:pt modelId="{9C8FA4C9-1DF6-4785-B4A1-2251912DA83F}" type="sibTrans" cxnId="{29D6514C-F2C5-4F22-AEBB-5F7343A91DD2}">
      <dgm:prSet/>
      <dgm:spPr/>
      <dgm:t>
        <a:bodyPr/>
        <a:lstStyle/>
        <a:p>
          <a:endParaRPr lang="en-US"/>
        </a:p>
      </dgm:t>
    </dgm:pt>
    <dgm:pt modelId="{9871BEF9-54A2-41F0-A62D-B49487A338EA}">
      <dgm:prSet phldrT="[Text]" custT="1"/>
      <dgm:spPr>
        <a:blipFill rotWithShape="0">
          <a:blip xmlns:r="http://schemas.openxmlformats.org/officeDocument/2006/relationships" r:embed="rId3"/>
          <a:tile tx="0" ty="0" sx="100000" sy="100000" flip="none" algn="tl"/>
        </a:blipFill>
      </dgm:spPr>
      <dgm:t>
        <a:bodyPr>
          <a:prstTxWarp prst="textPlain">
            <a:avLst/>
          </a:prstTxWarp>
        </a:bodyPr>
        <a:lstStyle/>
        <a:p>
          <a:r>
            <a:rPr lang="bn-IN" sz="1800"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IN" sz="1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bn-IN" sz="1800"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মুসলমানদের খিলাফত আন্দোলনের প্রতি সমর্থন</a:t>
          </a:r>
          <a:endParaRPr lang="en-US" sz="1800" dirty="0">
            <a:solidFill>
              <a:srgbClr val="FFFF00"/>
            </a:solidFill>
          </a:endParaRPr>
        </a:p>
      </dgm:t>
    </dgm:pt>
    <dgm:pt modelId="{807FA164-6EB8-4043-86C2-DF37919397BC}" type="parTrans" cxnId="{EC4FB205-46D0-4A19-BD47-CA7DD77711F1}">
      <dgm:prSet/>
      <dgm:spPr/>
      <dgm:t>
        <a:bodyPr/>
        <a:lstStyle/>
        <a:p>
          <a:endParaRPr lang="en-US"/>
        </a:p>
      </dgm:t>
    </dgm:pt>
    <dgm:pt modelId="{AE196572-0B0A-41F6-B4A5-75606AD1702F}" type="sibTrans" cxnId="{EC4FB205-46D0-4A19-BD47-CA7DD77711F1}">
      <dgm:prSet/>
      <dgm:spPr/>
      <dgm:t>
        <a:bodyPr/>
        <a:lstStyle/>
        <a:p>
          <a:endParaRPr lang="en-US"/>
        </a:p>
      </dgm:t>
    </dgm:pt>
    <dgm:pt modelId="{42FEB093-D374-4DAF-95DE-6F3B66DF2537}">
      <dgm:prSet phldrT="[Text]" custT="1"/>
      <dgm:spPr>
        <a:blipFill rotWithShape="0">
          <a:blip xmlns:r="http://schemas.openxmlformats.org/officeDocument/2006/relationships" r:embed="rId4"/>
          <a:tile tx="0" ty="0" sx="100000" sy="100000" flip="none" algn="tl"/>
        </a:blipFill>
      </dgm:spPr>
      <dgm:t>
        <a:bodyPr>
          <a:prstTxWarp prst="textPlain">
            <a:avLst/>
          </a:prstTxWarp>
        </a:bodyPr>
        <a:lstStyle/>
        <a:p>
          <a:r>
            <a:rPr lang="bn-IN" sz="1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p>
        <a:p>
          <a:r>
            <a:rPr lang="bn-IN" sz="1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রাওলাট আইনের প্রতিক্রিয়া</a:t>
          </a:r>
          <a:endParaRPr lang="en-US" sz="1800" dirty="0"/>
        </a:p>
      </dgm:t>
    </dgm:pt>
    <dgm:pt modelId="{5DB10F54-9823-4B55-8C31-F99CF05141FE}" type="parTrans" cxnId="{F3CCA3EB-E24D-49F6-A0C1-F7EDC42663AF}">
      <dgm:prSet/>
      <dgm:spPr/>
      <dgm:t>
        <a:bodyPr/>
        <a:lstStyle/>
        <a:p>
          <a:endParaRPr lang="en-US"/>
        </a:p>
      </dgm:t>
    </dgm:pt>
    <dgm:pt modelId="{BAC93B0D-F726-405D-A994-CD46634FFC3E}" type="sibTrans" cxnId="{F3CCA3EB-E24D-49F6-A0C1-F7EDC42663AF}">
      <dgm:prSet/>
      <dgm:spPr/>
      <dgm:t>
        <a:bodyPr/>
        <a:lstStyle/>
        <a:p>
          <a:endParaRPr lang="en-US"/>
        </a:p>
      </dgm:t>
    </dgm:pt>
    <dgm:pt modelId="{9FDD959C-E34B-44C3-AA0D-833B751AC5A7}">
      <dgm:prSet phldrT="[Text]" custT="1"/>
      <dgm:spPr>
        <a:blipFill rotWithShape="0">
          <a:blip xmlns:r="http://schemas.openxmlformats.org/officeDocument/2006/relationships" r:embed="rId5"/>
          <a:tile tx="0" ty="0" sx="100000" sy="100000" flip="none" algn="tl"/>
        </a:blipFill>
      </dgm:spPr>
      <dgm:t>
        <a:bodyPr>
          <a:prstTxWarp prst="textPlain">
            <a:avLst/>
          </a:prstTxWarp>
        </a:bodyPr>
        <a:lstStyle/>
        <a:p>
          <a:r>
            <a:rPr lang="bn-IN" sz="1800"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p>
        <a:p>
          <a:r>
            <a:rPr lang="bn-IN" sz="1800"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জালিয়ানওয়ালা </a:t>
          </a:r>
        </a:p>
        <a:p>
          <a:r>
            <a:rPr lang="bn-IN" sz="1800"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 হত্যাকান্ড</a:t>
          </a:r>
          <a:endParaRPr lang="en-US" sz="1800" dirty="0">
            <a:solidFill>
              <a:srgbClr val="FFFF00"/>
            </a:solidFill>
          </a:endParaRPr>
        </a:p>
      </dgm:t>
    </dgm:pt>
    <dgm:pt modelId="{3BAE0BFE-7095-4ED4-A7FA-3CA7799661F9}" type="parTrans" cxnId="{0137DB68-3524-427C-B715-837A78032B94}">
      <dgm:prSet/>
      <dgm:spPr/>
      <dgm:t>
        <a:bodyPr/>
        <a:lstStyle/>
        <a:p>
          <a:endParaRPr lang="en-US"/>
        </a:p>
      </dgm:t>
    </dgm:pt>
    <dgm:pt modelId="{95E25E2E-2D7B-42C2-A404-39707198C70E}" type="sibTrans" cxnId="{0137DB68-3524-427C-B715-837A78032B94}">
      <dgm:prSet/>
      <dgm:spPr/>
      <dgm:t>
        <a:bodyPr/>
        <a:lstStyle/>
        <a:p>
          <a:endParaRPr lang="en-US"/>
        </a:p>
      </dgm:t>
    </dgm:pt>
    <dgm:pt modelId="{48F78F0E-EEBC-42C9-B026-5F9EE6BCB037}" type="pres">
      <dgm:prSet presAssocID="{AB942EB9-4172-4EAC-BD85-F10812F337AC}" presName="Name0" presStyleCnt="0">
        <dgm:presLayoutVars>
          <dgm:chMax val="1"/>
          <dgm:dir/>
          <dgm:animLvl val="ctr"/>
          <dgm:resizeHandles val="exact"/>
        </dgm:presLayoutVars>
      </dgm:prSet>
      <dgm:spPr/>
      <dgm:t>
        <a:bodyPr/>
        <a:lstStyle/>
        <a:p>
          <a:endParaRPr lang="en-US"/>
        </a:p>
      </dgm:t>
    </dgm:pt>
    <dgm:pt modelId="{7CAB987F-C826-4467-8183-6837784ACA3F}" type="pres">
      <dgm:prSet presAssocID="{76664759-2924-4B75-83B9-AEA7A4ABAB3C}" presName="centerShape" presStyleLbl="node0" presStyleIdx="0" presStyleCnt="1"/>
      <dgm:spPr/>
      <dgm:t>
        <a:bodyPr/>
        <a:lstStyle/>
        <a:p>
          <a:endParaRPr lang="en-US"/>
        </a:p>
      </dgm:t>
    </dgm:pt>
    <dgm:pt modelId="{C1D172C2-C14D-44E3-A6A1-E09DEA5AED99}" type="pres">
      <dgm:prSet presAssocID="{F44976B5-F626-426A-8865-B7DDAD9AC405}" presName="node" presStyleLbl="node1" presStyleIdx="0" presStyleCnt="4" custScaleX="142995" custScaleY="123221">
        <dgm:presLayoutVars>
          <dgm:bulletEnabled val="1"/>
        </dgm:presLayoutVars>
      </dgm:prSet>
      <dgm:spPr/>
      <dgm:t>
        <a:bodyPr/>
        <a:lstStyle/>
        <a:p>
          <a:endParaRPr lang="en-US"/>
        </a:p>
      </dgm:t>
    </dgm:pt>
    <dgm:pt modelId="{327F0262-0699-49A7-A508-464FA710E34E}" type="pres">
      <dgm:prSet presAssocID="{F44976B5-F626-426A-8865-B7DDAD9AC405}" presName="dummy" presStyleCnt="0"/>
      <dgm:spPr/>
    </dgm:pt>
    <dgm:pt modelId="{830DA964-F5BE-4D37-93F1-DB9E39BB4D44}" type="pres">
      <dgm:prSet presAssocID="{9C8FA4C9-1DF6-4785-B4A1-2251912DA83F}" presName="sibTrans" presStyleLbl="sibTrans2D1" presStyleIdx="0" presStyleCnt="4" custLinFactNeighborY="-1174"/>
      <dgm:spPr/>
      <dgm:t>
        <a:bodyPr/>
        <a:lstStyle/>
        <a:p>
          <a:endParaRPr lang="en-US"/>
        </a:p>
      </dgm:t>
    </dgm:pt>
    <dgm:pt modelId="{CB468C76-DD53-4171-921D-5BC4982A1813}" type="pres">
      <dgm:prSet presAssocID="{9871BEF9-54A2-41F0-A62D-B49487A338EA}" presName="node" presStyleLbl="node1" presStyleIdx="1" presStyleCnt="4" custScaleX="132447" custScaleY="124756">
        <dgm:presLayoutVars>
          <dgm:bulletEnabled val="1"/>
        </dgm:presLayoutVars>
      </dgm:prSet>
      <dgm:spPr/>
      <dgm:t>
        <a:bodyPr/>
        <a:lstStyle/>
        <a:p>
          <a:endParaRPr lang="en-US"/>
        </a:p>
      </dgm:t>
    </dgm:pt>
    <dgm:pt modelId="{AADF5BDB-0F91-4EB4-9341-70E5ACC09586}" type="pres">
      <dgm:prSet presAssocID="{9871BEF9-54A2-41F0-A62D-B49487A338EA}" presName="dummy" presStyleCnt="0"/>
      <dgm:spPr/>
    </dgm:pt>
    <dgm:pt modelId="{654AB340-BCCF-49A9-9563-109AF701AFF6}" type="pres">
      <dgm:prSet presAssocID="{AE196572-0B0A-41F6-B4A5-75606AD1702F}" presName="sibTrans" presStyleLbl="sibTrans2D1" presStyleIdx="1" presStyleCnt="4" custScaleX="104115" custScaleY="108656"/>
      <dgm:spPr/>
      <dgm:t>
        <a:bodyPr/>
        <a:lstStyle/>
        <a:p>
          <a:endParaRPr lang="en-US"/>
        </a:p>
      </dgm:t>
    </dgm:pt>
    <dgm:pt modelId="{0D6C604B-040F-4687-8F50-4123ED8E1DF5}" type="pres">
      <dgm:prSet presAssocID="{42FEB093-D374-4DAF-95DE-6F3B66DF2537}" presName="node" presStyleLbl="node1" presStyleIdx="2" presStyleCnt="4" custScaleX="133658" custScaleY="122666">
        <dgm:presLayoutVars>
          <dgm:bulletEnabled val="1"/>
        </dgm:presLayoutVars>
      </dgm:prSet>
      <dgm:spPr/>
      <dgm:t>
        <a:bodyPr/>
        <a:lstStyle/>
        <a:p>
          <a:endParaRPr lang="en-US"/>
        </a:p>
      </dgm:t>
    </dgm:pt>
    <dgm:pt modelId="{C0C9DBB4-4199-48A2-926E-84E24B9D76E0}" type="pres">
      <dgm:prSet presAssocID="{42FEB093-D374-4DAF-95DE-6F3B66DF2537}" presName="dummy" presStyleCnt="0"/>
      <dgm:spPr/>
    </dgm:pt>
    <dgm:pt modelId="{9711B032-C8FD-4BC6-9147-73B2FC4F0167}" type="pres">
      <dgm:prSet presAssocID="{BAC93B0D-F726-405D-A994-CD46634FFC3E}" presName="sibTrans" presStyleLbl="sibTrans2D1" presStyleIdx="2" presStyleCnt="4"/>
      <dgm:spPr/>
      <dgm:t>
        <a:bodyPr/>
        <a:lstStyle/>
        <a:p>
          <a:endParaRPr lang="en-US"/>
        </a:p>
      </dgm:t>
    </dgm:pt>
    <dgm:pt modelId="{E4421D6A-058E-450D-956F-42EEF4884B30}" type="pres">
      <dgm:prSet presAssocID="{9FDD959C-E34B-44C3-AA0D-833B751AC5A7}" presName="node" presStyleLbl="node1" presStyleIdx="3" presStyleCnt="4" custScaleX="136781" custScaleY="129899">
        <dgm:presLayoutVars>
          <dgm:bulletEnabled val="1"/>
        </dgm:presLayoutVars>
      </dgm:prSet>
      <dgm:spPr/>
      <dgm:t>
        <a:bodyPr/>
        <a:lstStyle/>
        <a:p>
          <a:endParaRPr lang="en-US"/>
        </a:p>
      </dgm:t>
    </dgm:pt>
    <dgm:pt modelId="{12DA6D0E-E62A-4720-8F6D-794352274598}" type="pres">
      <dgm:prSet presAssocID="{9FDD959C-E34B-44C3-AA0D-833B751AC5A7}" presName="dummy" presStyleCnt="0"/>
      <dgm:spPr/>
    </dgm:pt>
    <dgm:pt modelId="{C24DC94F-01E6-40F1-8EB3-CA64EE0DE46B}" type="pres">
      <dgm:prSet presAssocID="{95E25E2E-2D7B-42C2-A404-39707198C70E}" presName="sibTrans" presStyleLbl="sibTrans2D1" presStyleIdx="3" presStyleCnt="4"/>
      <dgm:spPr/>
      <dgm:t>
        <a:bodyPr/>
        <a:lstStyle/>
        <a:p>
          <a:endParaRPr lang="en-US"/>
        </a:p>
      </dgm:t>
    </dgm:pt>
  </dgm:ptLst>
  <dgm:cxnLst>
    <dgm:cxn modelId="{CACF2A67-EF22-4003-800E-9907E70F70B8}" type="presOf" srcId="{9FDD959C-E34B-44C3-AA0D-833B751AC5A7}" destId="{E4421D6A-058E-450D-956F-42EEF4884B30}" srcOrd="0" destOrd="0" presId="urn:microsoft.com/office/officeart/2005/8/layout/radial6"/>
    <dgm:cxn modelId="{A6F8E2EA-5EFA-4199-85D3-BA1C81CBBFA0}" type="presOf" srcId="{42FEB093-D374-4DAF-95DE-6F3B66DF2537}" destId="{0D6C604B-040F-4687-8F50-4123ED8E1DF5}" srcOrd="0" destOrd="0" presId="urn:microsoft.com/office/officeart/2005/8/layout/radial6"/>
    <dgm:cxn modelId="{428EA09D-5CDC-43F6-8201-F5063FA8615A}" type="presOf" srcId="{9871BEF9-54A2-41F0-A62D-B49487A338EA}" destId="{CB468C76-DD53-4171-921D-5BC4982A1813}" srcOrd="0" destOrd="0" presId="urn:microsoft.com/office/officeart/2005/8/layout/radial6"/>
    <dgm:cxn modelId="{0137DB68-3524-427C-B715-837A78032B94}" srcId="{76664759-2924-4B75-83B9-AEA7A4ABAB3C}" destId="{9FDD959C-E34B-44C3-AA0D-833B751AC5A7}" srcOrd="3" destOrd="0" parTransId="{3BAE0BFE-7095-4ED4-A7FA-3CA7799661F9}" sibTransId="{95E25E2E-2D7B-42C2-A404-39707198C70E}"/>
    <dgm:cxn modelId="{5BDC024B-EFFA-4E89-A9EF-DDB765FD06EF}" type="presOf" srcId="{9C8FA4C9-1DF6-4785-B4A1-2251912DA83F}" destId="{830DA964-F5BE-4D37-93F1-DB9E39BB4D44}" srcOrd="0" destOrd="0" presId="urn:microsoft.com/office/officeart/2005/8/layout/radial6"/>
    <dgm:cxn modelId="{EC4FB205-46D0-4A19-BD47-CA7DD77711F1}" srcId="{76664759-2924-4B75-83B9-AEA7A4ABAB3C}" destId="{9871BEF9-54A2-41F0-A62D-B49487A338EA}" srcOrd="1" destOrd="0" parTransId="{807FA164-6EB8-4043-86C2-DF37919397BC}" sibTransId="{AE196572-0B0A-41F6-B4A5-75606AD1702F}"/>
    <dgm:cxn modelId="{29D6514C-F2C5-4F22-AEBB-5F7343A91DD2}" srcId="{76664759-2924-4B75-83B9-AEA7A4ABAB3C}" destId="{F44976B5-F626-426A-8865-B7DDAD9AC405}" srcOrd="0" destOrd="0" parTransId="{C68441B1-021A-4343-808A-2D9D4D458542}" sibTransId="{9C8FA4C9-1DF6-4785-B4A1-2251912DA83F}"/>
    <dgm:cxn modelId="{1B4E7ACC-449C-4F57-AAC6-A4A43080DFF5}" type="presOf" srcId="{F44976B5-F626-426A-8865-B7DDAD9AC405}" destId="{C1D172C2-C14D-44E3-A6A1-E09DEA5AED99}" srcOrd="0" destOrd="0" presId="urn:microsoft.com/office/officeart/2005/8/layout/radial6"/>
    <dgm:cxn modelId="{7CB3D195-9223-4707-A5A1-AD5B4EEC7EB4}" type="presOf" srcId="{AB942EB9-4172-4EAC-BD85-F10812F337AC}" destId="{48F78F0E-EEBC-42C9-B026-5F9EE6BCB037}" srcOrd="0" destOrd="0" presId="urn:microsoft.com/office/officeart/2005/8/layout/radial6"/>
    <dgm:cxn modelId="{CDE46B39-3598-4D74-BF9C-A920779E4181}" srcId="{AB942EB9-4172-4EAC-BD85-F10812F337AC}" destId="{76664759-2924-4B75-83B9-AEA7A4ABAB3C}" srcOrd="0" destOrd="0" parTransId="{D9DB4584-9F66-4723-ABBA-3B1C6F4D54E6}" sibTransId="{FDA43BFD-3010-4FE0-BC10-309B1A1AD158}"/>
    <dgm:cxn modelId="{E4E2A443-AE46-48DC-9DAF-F7D532C0D290}" type="presOf" srcId="{95E25E2E-2D7B-42C2-A404-39707198C70E}" destId="{C24DC94F-01E6-40F1-8EB3-CA64EE0DE46B}" srcOrd="0" destOrd="0" presId="urn:microsoft.com/office/officeart/2005/8/layout/radial6"/>
    <dgm:cxn modelId="{F3CCA3EB-E24D-49F6-A0C1-F7EDC42663AF}" srcId="{76664759-2924-4B75-83B9-AEA7A4ABAB3C}" destId="{42FEB093-D374-4DAF-95DE-6F3B66DF2537}" srcOrd="2" destOrd="0" parTransId="{5DB10F54-9823-4B55-8C31-F99CF05141FE}" sibTransId="{BAC93B0D-F726-405D-A994-CD46634FFC3E}"/>
    <dgm:cxn modelId="{6C2706E9-10D1-44E1-B82D-A2F304375F4A}" type="presOf" srcId="{AE196572-0B0A-41F6-B4A5-75606AD1702F}" destId="{654AB340-BCCF-49A9-9563-109AF701AFF6}" srcOrd="0" destOrd="0" presId="urn:microsoft.com/office/officeart/2005/8/layout/radial6"/>
    <dgm:cxn modelId="{206A0A11-B2CA-410C-872B-0F8B5C455B40}" type="presOf" srcId="{76664759-2924-4B75-83B9-AEA7A4ABAB3C}" destId="{7CAB987F-C826-4467-8183-6837784ACA3F}" srcOrd="0" destOrd="0" presId="urn:microsoft.com/office/officeart/2005/8/layout/radial6"/>
    <dgm:cxn modelId="{B1433503-CCD8-4564-B9E1-D588BEC31BC9}" type="presOf" srcId="{BAC93B0D-F726-405D-A994-CD46634FFC3E}" destId="{9711B032-C8FD-4BC6-9147-73B2FC4F0167}" srcOrd="0" destOrd="0" presId="urn:microsoft.com/office/officeart/2005/8/layout/radial6"/>
    <dgm:cxn modelId="{709E5D0C-2E2A-4A5F-B14B-DB4F7E9C15D6}" type="presParOf" srcId="{48F78F0E-EEBC-42C9-B026-5F9EE6BCB037}" destId="{7CAB987F-C826-4467-8183-6837784ACA3F}" srcOrd="0" destOrd="0" presId="urn:microsoft.com/office/officeart/2005/8/layout/radial6"/>
    <dgm:cxn modelId="{DCD0BDC9-C251-425B-B472-5CA7A24586F4}" type="presParOf" srcId="{48F78F0E-EEBC-42C9-B026-5F9EE6BCB037}" destId="{C1D172C2-C14D-44E3-A6A1-E09DEA5AED99}" srcOrd="1" destOrd="0" presId="urn:microsoft.com/office/officeart/2005/8/layout/radial6"/>
    <dgm:cxn modelId="{EA750023-AED9-4D66-9F94-D9B485288F92}" type="presParOf" srcId="{48F78F0E-EEBC-42C9-B026-5F9EE6BCB037}" destId="{327F0262-0699-49A7-A508-464FA710E34E}" srcOrd="2" destOrd="0" presId="urn:microsoft.com/office/officeart/2005/8/layout/radial6"/>
    <dgm:cxn modelId="{56D344CD-BADE-4AA0-8E04-CE6C622C424A}" type="presParOf" srcId="{48F78F0E-EEBC-42C9-B026-5F9EE6BCB037}" destId="{830DA964-F5BE-4D37-93F1-DB9E39BB4D44}" srcOrd="3" destOrd="0" presId="urn:microsoft.com/office/officeart/2005/8/layout/radial6"/>
    <dgm:cxn modelId="{943B986F-F1E9-4E02-99F9-A61039DDD4D4}" type="presParOf" srcId="{48F78F0E-EEBC-42C9-B026-5F9EE6BCB037}" destId="{CB468C76-DD53-4171-921D-5BC4982A1813}" srcOrd="4" destOrd="0" presId="urn:microsoft.com/office/officeart/2005/8/layout/radial6"/>
    <dgm:cxn modelId="{0373CBF8-0202-402E-B3DA-AA003165E48E}" type="presParOf" srcId="{48F78F0E-EEBC-42C9-B026-5F9EE6BCB037}" destId="{AADF5BDB-0F91-4EB4-9341-70E5ACC09586}" srcOrd="5" destOrd="0" presId="urn:microsoft.com/office/officeart/2005/8/layout/radial6"/>
    <dgm:cxn modelId="{4525B078-02CB-40EB-9413-3F6961772DFF}" type="presParOf" srcId="{48F78F0E-EEBC-42C9-B026-5F9EE6BCB037}" destId="{654AB340-BCCF-49A9-9563-109AF701AFF6}" srcOrd="6" destOrd="0" presId="urn:microsoft.com/office/officeart/2005/8/layout/radial6"/>
    <dgm:cxn modelId="{DFE20D72-A808-4912-B4D8-8AAD19B73ED5}" type="presParOf" srcId="{48F78F0E-EEBC-42C9-B026-5F9EE6BCB037}" destId="{0D6C604B-040F-4687-8F50-4123ED8E1DF5}" srcOrd="7" destOrd="0" presId="urn:microsoft.com/office/officeart/2005/8/layout/radial6"/>
    <dgm:cxn modelId="{11DF4F64-5746-4B90-9511-FE30197F8B92}" type="presParOf" srcId="{48F78F0E-EEBC-42C9-B026-5F9EE6BCB037}" destId="{C0C9DBB4-4199-48A2-926E-84E24B9D76E0}" srcOrd="8" destOrd="0" presId="urn:microsoft.com/office/officeart/2005/8/layout/radial6"/>
    <dgm:cxn modelId="{71ADE499-EA01-4CB3-A7FD-8B2352CD821B}" type="presParOf" srcId="{48F78F0E-EEBC-42C9-B026-5F9EE6BCB037}" destId="{9711B032-C8FD-4BC6-9147-73B2FC4F0167}" srcOrd="9" destOrd="0" presId="urn:microsoft.com/office/officeart/2005/8/layout/radial6"/>
    <dgm:cxn modelId="{20BA5131-1493-414F-B977-20D3963AA1BE}" type="presParOf" srcId="{48F78F0E-EEBC-42C9-B026-5F9EE6BCB037}" destId="{E4421D6A-058E-450D-956F-42EEF4884B30}" srcOrd="10" destOrd="0" presId="urn:microsoft.com/office/officeart/2005/8/layout/radial6"/>
    <dgm:cxn modelId="{8309DE3B-DDB3-4367-ACB5-3964C5815E5E}" type="presParOf" srcId="{48F78F0E-EEBC-42C9-B026-5F9EE6BCB037}" destId="{12DA6D0E-E62A-4720-8F6D-794352274598}" srcOrd="11" destOrd="0" presId="urn:microsoft.com/office/officeart/2005/8/layout/radial6"/>
    <dgm:cxn modelId="{47A435BE-C763-4945-AF24-497E0B66D969}" type="presParOf" srcId="{48F78F0E-EEBC-42C9-B026-5F9EE6BCB037}" destId="{C24DC94F-01E6-40F1-8EB3-CA64EE0DE46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A9627-AC1F-4147-B8D2-6179FAE97C2C}">
      <dsp:nvSpPr>
        <dsp:cNvPr id="0" name=""/>
        <dsp:cNvSpPr/>
      </dsp:nvSpPr>
      <dsp:spPr>
        <a:xfrm>
          <a:off x="2" y="0"/>
          <a:ext cx="1052939" cy="9559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15F2F-4961-4F02-9BB1-DB23C6C44788}">
      <dsp:nvSpPr>
        <dsp:cNvPr id="0" name=""/>
        <dsp:cNvSpPr/>
      </dsp:nvSpPr>
      <dsp:spPr>
        <a:xfrm flipH="1">
          <a:off x="484907" y="558309"/>
          <a:ext cx="83130" cy="457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en-US" sz="500" kern="1200" dirty="0"/>
        </a:p>
      </dsp:txBody>
      <dsp:txXfrm>
        <a:off x="484907" y="558309"/>
        <a:ext cx="83130" cy="45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EFCA8-0712-45EF-81A1-922336A411F5}">
      <dsp:nvSpPr>
        <dsp:cNvPr id="0" name=""/>
        <dsp:cNvSpPr/>
      </dsp:nvSpPr>
      <dsp:spPr>
        <a:xfrm>
          <a:off x="375342" y="93732"/>
          <a:ext cx="940839" cy="9144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6C532-8EC6-421A-B8B5-2D3D4EA47971}">
      <dsp:nvSpPr>
        <dsp:cNvPr id="0" name=""/>
        <dsp:cNvSpPr/>
      </dsp:nvSpPr>
      <dsp:spPr>
        <a:xfrm flipV="1">
          <a:off x="642977" y="671607"/>
          <a:ext cx="30227" cy="166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en-US" sz="500" kern="1200" dirty="0"/>
        </a:p>
      </dsp:txBody>
      <dsp:txXfrm rot="10800000">
        <a:off x="642977" y="671607"/>
        <a:ext cx="30227" cy="16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DC94F-01E6-40F1-8EB3-CA64EE0DE46B}">
      <dsp:nvSpPr>
        <dsp:cNvPr id="0" name=""/>
        <dsp:cNvSpPr/>
      </dsp:nvSpPr>
      <dsp:spPr>
        <a:xfrm>
          <a:off x="3013495" y="710811"/>
          <a:ext cx="4720162" cy="4720162"/>
        </a:xfrm>
        <a:prstGeom prst="blockArc">
          <a:avLst>
            <a:gd name="adj1" fmla="val 10800000"/>
            <a:gd name="adj2" fmla="val 16200000"/>
            <a:gd name="adj3" fmla="val 464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1B032-C8FD-4BC6-9147-73B2FC4F0167}">
      <dsp:nvSpPr>
        <dsp:cNvPr id="0" name=""/>
        <dsp:cNvSpPr/>
      </dsp:nvSpPr>
      <dsp:spPr>
        <a:xfrm>
          <a:off x="3013495" y="710811"/>
          <a:ext cx="4720162" cy="4720162"/>
        </a:xfrm>
        <a:prstGeom prst="blockArc">
          <a:avLst>
            <a:gd name="adj1" fmla="val 5400000"/>
            <a:gd name="adj2" fmla="val 10800000"/>
            <a:gd name="adj3" fmla="val 4642"/>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4AB340-BCCF-49A9-9563-109AF701AFF6}">
      <dsp:nvSpPr>
        <dsp:cNvPr id="0" name=""/>
        <dsp:cNvSpPr/>
      </dsp:nvSpPr>
      <dsp:spPr>
        <a:xfrm>
          <a:off x="2916378" y="506523"/>
          <a:ext cx="4914397" cy="5128740"/>
        </a:xfrm>
        <a:prstGeom prst="blockArc">
          <a:avLst>
            <a:gd name="adj1" fmla="val 0"/>
            <a:gd name="adj2" fmla="val 5400000"/>
            <a:gd name="adj3" fmla="val 4642"/>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0DA964-F5BE-4D37-93F1-DB9E39BB4D44}">
      <dsp:nvSpPr>
        <dsp:cNvPr id="0" name=""/>
        <dsp:cNvSpPr/>
      </dsp:nvSpPr>
      <dsp:spPr>
        <a:xfrm>
          <a:off x="3013495" y="655397"/>
          <a:ext cx="4720162" cy="4720162"/>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AB987F-C826-4467-8183-6837784ACA3F}">
      <dsp:nvSpPr>
        <dsp:cNvPr id="0" name=""/>
        <dsp:cNvSpPr/>
      </dsp:nvSpPr>
      <dsp:spPr>
        <a:xfrm>
          <a:off x="4286726" y="1984041"/>
          <a:ext cx="2173702" cy="2173702"/>
        </a:xfrm>
        <a:prstGeom prst="ellipse">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prstTxWarp prst="textPlain">
            <a:avLst/>
          </a:prstTxWarp>
          <a:noAutofit/>
        </a:bodyPr>
        <a:lstStyle/>
        <a:p>
          <a:pPr lvl="0" algn="ctr" defTabSz="800100">
            <a:lnSpc>
              <a:spcPct val="90000"/>
            </a:lnSpc>
            <a:spcBef>
              <a:spcPct val="0"/>
            </a:spcBef>
            <a:spcAft>
              <a:spcPct val="35000"/>
            </a:spcAft>
          </a:pPr>
          <a:r>
            <a:rPr lang="bn-IN" sz="1800" b="1" kern="1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অসহযোগ আন্দোলনের কারণ</a:t>
          </a:r>
          <a:endParaRPr lang="en-US" sz="1800" kern="1200" dirty="0"/>
        </a:p>
      </dsp:txBody>
      <dsp:txXfrm>
        <a:off x="4605057" y="2302372"/>
        <a:ext cx="1537040" cy="1537040"/>
      </dsp:txXfrm>
    </dsp:sp>
    <dsp:sp modelId="{C1D172C2-C14D-44E3-A6A1-E09DEA5AED99}">
      <dsp:nvSpPr>
        <dsp:cNvPr id="0" name=""/>
        <dsp:cNvSpPr/>
      </dsp:nvSpPr>
      <dsp:spPr>
        <a:xfrm>
          <a:off x="4285677" y="-171871"/>
          <a:ext cx="2175800" cy="1874920"/>
        </a:xfrm>
        <a:prstGeom prst="ellipse">
          <a:avLst/>
        </a:prstGeom>
        <a:blipFill rotWithShape="0">
          <a:blip xmlns:r="http://schemas.openxmlformats.org/officeDocument/2006/relationships" r:embed="rId2"/>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prstTxWarp prst="textPlain">
            <a:avLst/>
          </a:prstTxWarp>
          <a:noAutofit/>
        </a:bodyPr>
        <a:lstStyle/>
        <a:p>
          <a:pPr lvl="0" algn="ctr" defTabSz="800100">
            <a:lnSpc>
              <a:spcPct val="90000"/>
            </a:lnSpc>
            <a:spcBef>
              <a:spcPct val="0"/>
            </a:spcBef>
            <a:spcAft>
              <a:spcPct val="35000"/>
            </a:spcAft>
          </a:pPr>
          <a:r>
            <a:rPr lang="bn-IN" sz="1800" b="1" kern="1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p>
        <a:p>
          <a:pPr lvl="0" algn="ctr" defTabSz="800100">
            <a:lnSpc>
              <a:spcPct val="90000"/>
            </a:lnSpc>
            <a:spcBef>
              <a:spcPct val="0"/>
            </a:spcBef>
            <a:spcAft>
              <a:spcPct val="35000"/>
            </a:spcAft>
          </a:pPr>
          <a:r>
            <a:rPr lang="bn-IN" sz="1800" b="1" kern="1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১৯১৯সালের ভারত শাসন আইনের অপ্রতুলতা</a:t>
          </a:r>
          <a:endParaRPr lang="en-US" sz="1800" kern="1200" dirty="0"/>
        </a:p>
      </dsp:txBody>
      <dsp:txXfrm>
        <a:off x="4604316" y="102705"/>
        <a:ext cx="1538522" cy="1325768"/>
      </dsp:txXfrm>
    </dsp:sp>
    <dsp:sp modelId="{CB468C76-DD53-4171-921D-5BC4982A1813}">
      <dsp:nvSpPr>
        <dsp:cNvPr id="0" name=""/>
        <dsp:cNvSpPr/>
      </dsp:nvSpPr>
      <dsp:spPr>
        <a:xfrm>
          <a:off x="6671230" y="2121754"/>
          <a:ext cx="2015302" cy="1898276"/>
        </a:xfrm>
        <a:prstGeom prst="ellipse">
          <a:avLst/>
        </a:prstGeom>
        <a:blipFill rotWithShape="0">
          <a:blip xmlns:r="http://schemas.openxmlformats.org/officeDocument/2006/relationships" r:embed="rId3"/>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prstTxWarp prst="textPlain">
            <a:avLst/>
          </a:prstTxWarp>
          <a:noAutofit/>
        </a:bodyPr>
        <a:lstStyle/>
        <a:p>
          <a:pPr lvl="0" algn="ctr" defTabSz="800100">
            <a:lnSpc>
              <a:spcPct val="90000"/>
            </a:lnSpc>
            <a:spcBef>
              <a:spcPct val="0"/>
            </a:spcBef>
            <a:spcAft>
              <a:spcPct val="35000"/>
            </a:spcAft>
          </a:pPr>
          <a:r>
            <a:rPr lang="bn-IN" sz="1800" b="1" kern="12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IN" sz="1800" b="1" kern="1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lvl="0" algn="ctr" defTabSz="800100">
            <a:lnSpc>
              <a:spcPct val="90000"/>
            </a:lnSpc>
            <a:spcBef>
              <a:spcPct val="0"/>
            </a:spcBef>
            <a:spcAft>
              <a:spcPct val="35000"/>
            </a:spcAft>
          </a:pPr>
          <a:r>
            <a:rPr lang="bn-IN" sz="1800" b="1" kern="12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মুসলমানদের খিলাফত আন্দোলনের প্রতি সমর্থন</a:t>
          </a:r>
          <a:endParaRPr lang="en-US" sz="1800" kern="1200" dirty="0">
            <a:solidFill>
              <a:srgbClr val="FFFF00"/>
            </a:solidFill>
          </a:endParaRPr>
        </a:p>
      </dsp:txBody>
      <dsp:txXfrm>
        <a:off x="6966364" y="2399750"/>
        <a:ext cx="1425034" cy="1342284"/>
      </dsp:txXfrm>
    </dsp:sp>
    <dsp:sp modelId="{0D6C604B-040F-4687-8F50-4123ED8E1DF5}">
      <dsp:nvSpPr>
        <dsp:cNvPr id="0" name=""/>
        <dsp:cNvSpPr/>
      </dsp:nvSpPr>
      <dsp:spPr>
        <a:xfrm>
          <a:off x="4356712" y="4442959"/>
          <a:ext cx="2033729" cy="1866475"/>
        </a:xfrm>
        <a:prstGeom prst="ellipse">
          <a:avLst/>
        </a:prstGeom>
        <a:blipFill rotWithShape="0">
          <a:blip xmlns:r="http://schemas.openxmlformats.org/officeDocument/2006/relationships" r:embed="rId4"/>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prstTxWarp prst="textPlain">
            <a:avLst/>
          </a:prstTxWarp>
          <a:noAutofit/>
        </a:bodyPr>
        <a:lstStyle/>
        <a:p>
          <a:pPr lvl="0" algn="ctr" defTabSz="800100">
            <a:lnSpc>
              <a:spcPct val="90000"/>
            </a:lnSpc>
            <a:spcBef>
              <a:spcPct val="0"/>
            </a:spcBef>
            <a:spcAft>
              <a:spcPct val="35000"/>
            </a:spcAft>
          </a:pPr>
          <a:r>
            <a:rPr lang="bn-IN" sz="1800" b="1" kern="1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p>
        <a:p>
          <a:pPr lvl="0" algn="ctr" defTabSz="800100">
            <a:lnSpc>
              <a:spcPct val="90000"/>
            </a:lnSpc>
            <a:spcBef>
              <a:spcPct val="0"/>
            </a:spcBef>
            <a:spcAft>
              <a:spcPct val="35000"/>
            </a:spcAft>
          </a:pPr>
          <a:r>
            <a:rPr lang="bn-IN" sz="1800" b="1" kern="1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রাওলাট আইনের প্রতিক্রিয়া</a:t>
          </a:r>
          <a:endParaRPr lang="en-US" sz="1800" kern="1200" dirty="0"/>
        </a:p>
      </dsp:txBody>
      <dsp:txXfrm>
        <a:off x="4654545" y="4716298"/>
        <a:ext cx="1438063" cy="1319797"/>
      </dsp:txXfrm>
    </dsp:sp>
    <dsp:sp modelId="{E4421D6A-058E-450D-956F-42EEF4884B30}">
      <dsp:nvSpPr>
        <dsp:cNvPr id="0" name=""/>
        <dsp:cNvSpPr/>
      </dsp:nvSpPr>
      <dsp:spPr>
        <a:xfrm>
          <a:off x="2027649" y="2082626"/>
          <a:ext cx="2081248" cy="1976532"/>
        </a:xfrm>
        <a:prstGeom prst="ellipse">
          <a:avLst/>
        </a:prstGeom>
        <a:blipFill rotWithShape="0">
          <a:blip xmlns:r="http://schemas.openxmlformats.org/officeDocument/2006/relationships" r:embed="rId5"/>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prstTxWarp prst="textPlain">
            <a:avLst/>
          </a:prstTxWarp>
          <a:noAutofit/>
        </a:bodyPr>
        <a:lstStyle/>
        <a:p>
          <a:pPr lvl="0" algn="ctr" defTabSz="800100">
            <a:lnSpc>
              <a:spcPct val="90000"/>
            </a:lnSpc>
            <a:spcBef>
              <a:spcPct val="0"/>
            </a:spcBef>
            <a:spcAft>
              <a:spcPct val="35000"/>
            </a:spcAft>
          </a:pPr>
          <a:r>
            <a:rPr lang="bn-IN" sz="1800" b="1" kern="12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p>
        <a:p>
          <a:pPr lvl="0" algn="ctr" defTabSz="800100">
            <a:lnSpc>
              <a:spcPct val="90000"/>
            </a:lnSpc>
            <a:spcBef>
              <a:spcPct val="0"/>
            </a:spcBef>
            <a:spcAft>
              <a:spcPct val="35000"/>
            </a:spcAft>
          </a:pPr>
          <a:r>
            <a:rPr lang="bn-IN" sz="1800" b="1" kern="12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জালিয়ানওয়ালা </a:t>
          </a:r>
        </a:p>
        <a:p>
          <a:pPr lvl="0" algn="ctr" defTabSz="800100">
            <a:lnSpc>
              <a:spcPct val="90000"/>
            </a:lnSpc>
            <a:spcBef>
              <a:spcPct val="0"/>
            </a:spcBef>
            <a:spcAft>
              <a:spcPct val="35000"/>
            </a:spcAft>
          </a:pPr>
          <a:r>
            <a:rPr lang="bn-IN" sz="1800" b="1" kern="12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 হত্যাকান্ড</a:t>
          </a:r>
          <a:endParaRPr lang="en-US" sz="1800" kern="1200" dirty="0">
            <a:solidFill>
              <a:srgbClr val="FFFF00"/>
            </a:solidFill>
          </a:endParaRPr>
        </a:p>
      </dsp:txBody>
      <dsp:txXfrm>
        <a:off x="2332441" y="2372082"/>
        <a:ext cx="1471664" cy="139762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9D0B2-726F-4AF4-B50D-BEB1F221471A}"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5AB8-494E-42A5-8584-272966F701A5}" type="slidenum">
              <a:rPr lang="en-US" smtClean="0"/>
              <a:t>‹#›</a:t>
            </a:fld>
            <a:endParaRPr lang="en-US"/>
          </a:p>
        </p:txBody>
      </p:sp>
    </p:spTree>
    <p:extLst>
      <p:ext uri="{BB962C8B-B14F-4D97-AF65-F5344CB8AC3E}">
        <p14:creationId xmlns:p14="http://schemas.microsoft.com/office/powerpoint/2010/main" val="224400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62834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25867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42267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44331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01228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355FAE-BD9E-4674-A710-9777E36C3ED8}"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62198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355FAE-BD9E-4674-A710-9777E36C3ED8}"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25857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355FAE-BD9E-4674-A710-9777E36C3ED8}"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76857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5FAE-BD9E-4674-A710-9777E36C3ED8}"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94912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41786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60722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55FAE-BD9E-4674-A710-9777E36C3ED8}" type="datetimeFigureOut">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22859-3B21-4E46-A9B5-42AB330EE90D}" type="slidenum">
              <a:rPr lang="en-US" smtClean="0"/>
              <a:t>‹#›</a:t>
            </a:fld>
            <a:endParaRPr lang="en-US"/>
          </a:p>
        </p:txBody>
      </p:sp>
    </p:spTree>
    <p:extLst>
      <p:ext uri="{BB962C8B-B14F-4D97-AF65-F5344CB8AC3E}">
        <p14:creationId xmlns:p14="http://schemas.microsoft.com/office/powerpoint/2010/main" val="171630553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bn.wikipedia.org/wiki/%E0%A6%B8%E0%A6%A4%E0%A7%8D%E0%A6%AF%E0%A6%BE%E0%A6%97%E0%A7%8D%E0%A6%B0%E0%A6%B9" TargetMode="External"/><Relationship Id="rId13" Type="http://schemas.openxmlformats.org/officeDocument/2006/relationships/hyperlink" Target="https://bn.wikipedia.org/w/index.php?title=%E0%A6%A6%E0%A7%87%E0%A6%AC%E0%A6%A6%E0%A6%BE%E0%A6%B8_%E0%A6%97%E0%A6%BE%E0%A6%A8%E0%A7%8D%E0%A6%A7%E0%A7%80&amp;action=edit&amp;redlink=1" TargetMode="External"/><Relationship Id="rId3" Type="http://schemas.openxmlformats.org/officeDocument/2006/relationships/hyperlink" Target="https://bn.wikipedia.org/wiki/%E0%A6%AA%E0%A7%8B%E0%A6%B0%E0%A6%AC%E0%A6%A8%E0%A7%8D%E0%A6%A6%E0%A6%B0" TargetMode="External"/><Relationship Id="rId7" Type="http://schemas.openxmlformats.org/officeDocument/2006/relationships/hyperlink" Target="https://bn.wikipedia.org/wiki/%E0%A6%AD%E0%A6%BE%E0%A6%B0%E0%A6%A4%E0%A7%80%E0%A6%AF%E0%A6%BC_%E0%A6%B8%E0%A7%8D%E0%A6%AC%E0%A6%BE%E0%A6%A7%E0%A7%80%E0%A6%A8%E0%A6%A4%E0%A6%BE_%E0%A6%86%E0%A6%A8%E0%A7%8D%E0%A6%A6%E0%A7%8B%E0%A6%B2%E0%A6%A8" TargetMode="External"/><Relationship Id="rId12" Type="http://schemas.openxmlformats.org/officeDocument/2006/relationships/hyperlink" Target="https://bn.wikipedia.org/w/index.php?title=%E0%A6%B0%E0%A6%BE%E0%A6%AE%E0%A6%A6%E0%A6%BE%E0%A6%B8_%E0%A6%97%E0%A6%BE%E0%A6%A8%E0%A7%8D%E0%A6%A7%E0%A7%80&amp;action=edit&amp;redlink=1" TargetMode="External"/><Relationship Id="rId2" Type="http://schemas.openxmlformats.org/officeDocument/2006/relationships/hyperlink" Target="https://bn.wikipedia.org/wiki/%E0%A6%85%E0%A6%95%E0%A7%8D%E0%A6%9F%E0%A7%8B%E0%A6%AC%E0%A6%B0" TargetMode="External"/><Relationship Id="rId1" Type="http://schemas.openxmlformats.org/officeDocument/2006/relationships/slideLayout" Target="../slideLayouts/slideLayout7.xml"/><Relationship Id="rId6" Type="http://schemas.openxmlformats.org/officeDocument/2006/relationships/hyperlink" Target="https://bn.wikipedia.org/wiki/%E0%A6%B0%E0%A6%BE%E0%A6%9C%E0%A6%A8%E0%A7%80%E0%A6%A4%E0%A6%BF%E0%A6%AC%E0%A6%BF%E0%A6%A6" TargetMode="External"/><Relationship Id="rId11" Type="http://schemas.openxmlformats.org/officeDocument/2006/relationships/hyperlink" Target="https://bn.wikipedia.org/w/index.php?title=%E0%A6%AE%E0%A6%A8%E0%A6%BF%E0%A6%B2%E0%A6%BE%E0%A6%B2_%E0%A6%97%E0%A6%BE%E0%A6%A8%E0%A7%8D%E0%A6%A7%E0%A7%80&amp;action=edit&amp;redlink=1" TargetMode="External"/><Relationship Id="rId5" Type="http://schemas.openxmlformats.org/officeDocument/2006/relationships/hyperlink" Target="https://bn.wikipedia.org/wiki/%E0%A6%9C%E0%A7%88%E0%A6%A8_%E0%A6%A7%E0%A6%B0%E0%A7%8D%E0%A6%AE" TargetMode="External"/><Relationship Id="rId15" Type="http://schemas.openxmlformats.org/officeDocument/2006/relationships/image" Target="../media/image9.jpg"/><Relationship Id="rId10" Type="http://schemas.openxmlformats.org/officeDocument/2006/relationships/hyperlink" Target="https://bn.wikipedia.org/wiki/%E0%A6%B9%E0%A6%B0%E0%A6%BF%E0%A6%B2%E0%A6%BE%E0%A6%B2_%E0%A6%97%E0%A6%BE%E0%A6%A8%E0%A7%8D%E0%A6%A7%E0%A7%80" TargetMode="External"/><Relationship Id="rId4" Type="http://schemas.openxmlformats.org/officeDocument/2006/relationships/hyperlink" Target="https://bn.wikipedia.org/wiki/%E0%A6%A6%E0%A7%87%E0%A6%93%E0%A6%AF%E0%A6%BC%E0%A6%BE%E0%A6%A8" TargetMode="External"/><Relationship Id="rId9" Type="http://schemas.openxmlformats.org/officeDocument/2006/relationships/hyperlink" Target="https://bn.wikipedia.org/wiki/%E0%A6%95%E0%A6%B8%E0%A7%8D%E0%A6%A4%E0%A7%81%E0%A6%B0%E0%A6%AC%E0%A6%BE_%E0%A6%97%E0%A6%BE%E0%A6%A8%E0%A7%8D%E0%A6%A7%E0%A7%80" TargetMode="External"/><Relationship Id="rId14" Type="http://schemas.openxmlformats.org/officeDocument/2006/relationships/hyperlink" Target="https://bn.wikipedia.org/wiki/%E0%A6%9C%E0%A6%BE%E0%A6%A8%E0%A7%81%E0%A6%AF%E0%A6%BC%E0%A6%BE%E0%A6%B0%E0%A6%B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1011382" y="124691"/>
            <a:ext cx="10321636" cy="6511636"/>
          </a:xfrm>
          <a:prstGeom prst="bevel">
            <a:avLst/>
          </a:prstGeom>
          <a:solidFill>
            <a:schemeClr val="accent3"/>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635" y="1084008"/>
            <a:ext cx="8551129" cy="4664425"/>
          </a:xfrm>
          <a:prstGeom prst="rect">
            <a:avLst/>
          </a:prstGeom>
        </p:spPr>
      </p:pic>
      <p:sp>
        <p:nvSpPr>
          <p:cNvPr id="5" name="Rectangle 4"/>
          <p:cNvSpPr/>
          <p:nvPr/>
        </p:nvSpPr>
        <p:spPr>
          <a:xfrm>
            <a:off x="2244437" y="1018309"/>
            <a:ext cx="2008909" cy="1115291"/>
          </a:xfrm>
          <a:prstGeom prst="rect">
            <a:avLst/>
          </a:prstGeom>
        </p:spPr>
        <p:txBody>
          <a:bodyPr wrap="none">
            <a:prstTxWarp prst="textPlain">
              <a:avLst/>
            </a:prstTxWarp>
            <a:spAutoFit/>
          </a:bodyPr>
          <a:lstStyle/>
          <a:p>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a:t>
            </a:r>
            <a:endParaRPr lang="en-US" b="1" dirty="0">
              <a:solidFill>
                <a:srgbClr val="FF0000"/>
              </a:solidFill>
            </a:endParaRPr>
          </a:p>
        </p:txBody>
      </p:sp>
      <p:sp>
        <p:nvSpPr>
          <p:cNvPr id="8" name="Rectangle 7"/>
          <p:cNvSpPr/>
          <p:nvPr/>
        </p:nvSpPr>
        <p:spPr>
          <a:xfrm>
            <a:off x="4253346" y="2133600"/>
            <a:ext cx="1999108" cy="1094509"/>
          </a:xfrm>
          <a:prstGeom prst="rect">
            <a:avLst/>
          </a:prstGeom>
        </p:spPr>
        <p:txBody>
          <a:bodyPr wrap="none">
            <a:prstTxWarp prst="textPlain">
              <a:avLst/>
            </a:prstTxWarp>
            <a:spAutoFit/>
          </a:bodyPr>
          <a:lstStyle/>
          <a:p>
            <a:r>
              <a:rPr lang="bn-IN" b="1" dirty="0" smtClean="0">
                <a:ln w="0"/>
                <a:solidFill>
                  <a:srgbClr val="92D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endParaRPr lang="en-US" b="1" dirty="0">
              <a:solidFill>
                <a:srgbClr val="92D050"/>
              </a:solidFill>
            </a:endParaRPr>
          </a:p>
        </p:txBody>
      </p:sp>
      <p:sp>
        <p:nvSpPr>
          <p:cNvPr id="9" name="Rectangle 8"/>
          <p:cNvSpPr/>
          <p:nvPr/>
        </p:nvSpPr>
        <p:spPr>
          <a:xfrm>
            <a:off x="6252453" y="3520423"/>
            <a:ext cx="2119746" cy="934998"/>
          </a:xfrm>
          <a:prstGeom prst="rect">
            <a:avLst/>
          </a:prstGeom>
        </p:spPr>
        <p:txBody>
          <a:bodyPr wrap="none">
            <a:prstTxWarp prst="textPlain">
              <a:avLst/>
            </a:prstTxWarp>
            <a:spAutoFit/>
          </a:bodyPr>
          <a:lstStyle/>
          <a:p>
            <a:r>
              <a:rPr lang="bn-IN"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endParaRPr lang="en-US" b="1" dirty="0">
              <a:solidFill>
                <a:srgbClr val="FFFF00"/>
              </a:solidFill>
            </a:endParaRPr>
          </a:p>
        </p:txBody>
      </p:sp>
      <p:sp>
        <p:nvSpPr>
          <p:cNvPr id="11" name="Rectangle 10"/>
          <p:cNvSpPr/>
          <p:nvPr/>
        </p:nvSpPr>
        <p:spPr>
          <a:xfrm>
            <a:off x="8372199" y="4404560"/>
            <a:ext cx="1938880" cy="898175"/>
          </a:xfrm>
          <a:prstGeom prst="rect">
            <a:avLst/>
          </a:prstGeom>
        </p:spPr>
        <p:txBody>
          <a:bodyPr wrap="none">
            <a:prstTxWarp prst="textPlain">
              <a:avLst/>
            </a:prstTxWarp>
            <a:spAutoFit/>
          </a:bodyPr>
          <a:lstStyle/>
          <a:p>
            <a:r>
              <a:rPr lang="bn-IN" b="1" dirty="0" smtClean="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endParaRPr lang="en-US" b="1" dirty="0">
              <a:solidFill>
                <a:srgbClr val="00B0F0"/>
              </a:solidFill>
            </a:endParaRPr>
          </a:p>
        </p:txBody>
      </p:sp>
    </p:spTree>
    <p:extLst>
      <p:ext uri="{BB962C8B-B14F-4D97-AF65-F5344CB8AC3E}">
        <p14:creationId xmlns:p14="http://schemas.microsoft.com/office/powerpoint/2010/main" val="28884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8"/>
                                        </p:tgtEl>
                                        <p:attrNameLst>
                                          <p:attrName>style.visibility</p:attrName>
                                        </p:attrNameLst>
                                      </p:cBhvr>
                                      <p:to>
                                        <p:strVal val="visible"/>
                                      </p:to>
                                    </p:set>
                                    <p:set>
                                      <p:cBhvr>
                                        <p:cTn id="16" dur="455" fill="hold">
                                          <p:stCondLst>
                                            <p:cond delay="0"/>
                                          </p:stCondLst>
                                        </p:cTn>
                                        <p:tgtEl>
                                          <p:spTgt spid="8"/>
                                        </p:tgtEl>
                                        <p:attrNameLst>
                                          <p:attrName>style.rotation</p:attrName>
                                        </p:attrNameLst>
                                      </p:cBhvr>
                                      <p:to>
                                        <p:strVal val="-45.0"/>
                                      </p:to>
                                    </p:set>
                                    <p:anim calcmode="lin" valueType="num">
                                      <p:cBhvr>
                                        <p:cTn id="17"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9"/>
                                        </p:tgtEl>
                                        <p:attrNameLst>
                                          <p:attrName>style.visibility</p:attrName>
                                        </p:attrNameLst>
                                      </p:cBhvr>
                                      <p:to>
                                        <p:strVal val="visible"/>
                                      </p:to>
                                    </p:set>
                                    <p:set>
                                      <p:cBhvr>
                                        <p:cTn id="25" dur="455" fill="hold">
                                          <p:stCondLst>
                                            <p:cond delay="0"/>
                                          </p:stCondLst>
                                        </p:cTn>
                                        <p:tgtEl>
                                          <p:spTgt spid="9"/>
                                        </p:tgtEl>
                                        <p:attrNameLst>
                                          <p:attrName>style.rotation</p:attrName>
                                        </p:attrNameLst>
                                      </p:cBhvr>
                                      <p:to>
                                        <p:strVal val="-45.0"/>
                                      </p:to>
                                    </p:set>
                                    <p:anim calcmode="lin" valueType="num">
                                      <p:cBhvr>
                                        <p:cTn id="26"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11"/>
                                        </p:tgtEl>
                                        <p:attrNameLst>
                                          <p:attrName>style.visibility</p:attrName>
                                        </p:attrNameLst>
                                      </p:cBhvr>
                                      <p:to>
                                        <p:strVal val="visible"/>
                                      </p:to>
                                    </p:set>
                                    <p:set>
                                      <p:cBhvr>
                                        <p:cTn id="34" dur="455" fill="hold">
                                          <p:stCondLst>
                                            <p:cond delay="0"/>
                                          </p:stCondLst>
                                        </p:cTn>
                                        <p:tgtEl>
                                          <p:spTgt spid="11"/>
                                        </p:tgtEl>
                                        <p:attrNameLst>
                                          <p:attrName>style.rotation</p:attrName>
                                        </p:attrNameLst>
                                      </p:cBhvr>
                                      <p:to>
                                        <p:strVal val="-45.0"/>
                                      </p:to>
                                    </p:set>
                                    <p:anim calcmode="lin" valueType="num">
                                      <p:cBhvr>
                                        <p:cTn id="3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263735" y="1039091"/>
            <a:ext cx="3730338" cy="775854"/>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en-US"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১৯১৯সালের </a:t>
            </a:r>
            <a:r>
              <a:rPr lang="bn-IN"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 শাসন আইনের অপ্রতুলতা</a:t>
            </a:r>
            <a:endParaRPr lang="en-US" dirty="0"/>
          </a:p>
        </p:txBody>
      </p:sp>
      <p:sp>
        <p:nvSpPr>
          <p:cNvPr id="3" name="Snip Diagonal Corner Rectangle 2"/>
          <p:cNvSpPr/>
          <p:nvPr/>
        </p:nvSpPr>
        <p:spPr>
          <a:xfrm>
            <a:off x="1385454" y="1939636"/>
            <a:ext cx="9421091" cy="3616037"/>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w="0"/>
                <a:solidFill>
                  <a:srgbClr val="000000"/>
                </a:solidFill>
                <a:latin typeface="NikoshBAN" panose="02000000000000000000" pitchFamily="2" charset="0"/>
                <a:cs typeface="NikoshBAN" panose="02000000000000000000" pitchFamily="2" charset="0"/>
              </a:rPr>
              <a:t>1919 </a:t>
            </a:r>
            <a:r>
              <a:rPr lang="bn-IN" sz="3200" dirty="0" smtClean="0">
                <a:ln w="0"/>
                <a:solidFill>
                  <a:srgbClr val="000000"/>
                </a:solidFill>
                <a:latin typeface="NikoshBAN" panose="02000000000000000000" pitchFamily="2" charset="0"/>
                <a:cs typeface="NikoshBAN" panose="02000000000000000000" pitchFamily="2" charset="0"/>
              </a:rPr>
              <a:t>সালের ভারত শাসন আইন ভারতবাসীকে সন্তুষ্ট করতে পারেনি। এ আইনে ভারতবাসীদেরকে কোনো স্বায়ত্তশাসন না দিয়ে প্রদেশে দ্বৈতশাসন প্রবর্তন করা হয়েছিল। জাতীয় কংগ্রেস এ আইনকে ‘অসম্পূর্ণ এবং হতাশাজনক’ বলে অভিহিত করে। ১৯১৯ সালের আইনে মুসলমানদের স্বতন্ত্র নির্বাচনের অধিকারকে ব্যাপক স্বীকৃতি দান জাতীয় ঐক্যে ফাটল ধরায়। এমতাবস্থায় কংগ্রেস ঔপনিবেশিক স্বায়ত্তশাসন লাভের জন্য গণ-আন্দোলনের প্রয়োজনীয়তা উপলদ্ধি করে। </a:t>
            </a:r>
            <a:endParaRPr lang="bn-IN" sz="3200" dirty="0">
              <a:ln w="0"/>
              <a:solidFill>
                <a:srgbClr val="000000"/>
              </a:solidFill>
              <a:latin typeface="NikoshBAN" panose="02000000000000000000" pitchFamily="2" charset="0"/>
              <a:cs typeface="NikoshBAN" panose="02000000000000000000" pitchFamily="2" charset="0"/>
            </a:endParaRPr>
          </a:p>
        </p:txBody>
      </p:sp>
      <p:sp>
        <p:nvSpPr>
          <p:cNvPr id="4" name="Frame 3"/>
          <p:cNvSpPr/>
          <p:nvPr/>
        </p:nvSpPr>
        <p:spPr>
          <a:xfrm>
            <a:off x="277091" y="124691"/>
            <a:ext cx="11637818" cy="6608617"/>
          </a:xfrm>
          <a:prstGeom prst="fram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186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391890" y="540327"/>
            <a:ext cx="3865419" cy="803564"/>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মুসলমানদের খিলাফত আন্দোলনের প্রতি সমর্থন</a:t>
            </a:r>
            <a:endParaRPr lang="en-US" dirty="0"/>
          </a:p>
        </p:txBody>
      </p:sp>
      <p:sp>
        <p:nvSpPr>
          <p:cNvPr id="3" name="Snip Diagonal Corner Rectangle 2"/>
          <p:cNvSpPr/>
          <p:nvPr/>
        </p:nvSpPr>
        <p:spPr>
          <a:xfrm>
            <a:off x="1239981" y="1440873"/>
            <a:ext cx="10183092" cy="4973782"/>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প্রথম বিশ্বযুদ্ধ চলাকালে ব্রিটিশ সরকার মুসলমানদের প্রতিশ্রুতি দিয়েছিল যে, তুরস্কের রাজ্য সীমানাকে অখণ্ড রাখা হবে এবং খেলাফতের উপর কোনো আঘাত হানা হবে না। কিন্তু যুদ্ধ শেষ হতে না হতেই তারা প্রতিশ্রুতি ভঙ্গ করে। ফলে মুসলমানগণ ব্রিটিশদের বিরুদ্ধে খেলাফত আন্দোলন শুরু করে। গান্ধীজি খিলাফত আন্দোলনের মধ্যে হিন্দু-মুসলিম ঐক্যের সুযোগ দেখতে পান। তিনি মনে করেন মুসলমানদের খিলাফত আন্দোলনকে অসহযোগ আন্দোলনের সাথে যুক্ত করতে পারলে ব্রিটিশ অনুসৃত বিভেদ নীতি ব্যর্থ হবে এবং সরকারের উপর চাপ দিয়ে </a:t>
            </a:r>
            <a:r>
              <a:rPr lang="bn-IN" sz="3200" b="1" dirty="0" smtClean="0">
                <a:ln w="0"/>
                <a:solidFill>
                  <a:srgbClr val="000000"/>
                </a:solidFill>
                <a:latin typeface="NikoshBAN" panose="02000000000000000000" pitchFamily="2" charset="0"/>
                <a:cs typeface="NikoshBAN" panose="02000000000000000000" pitchFamily="2" charset="0"/>
              </a:rPr>
              <a:t>স্বরাজ</a:t>
            </a:r>
            <a:r>
              <a:rPr lang="en-US" sz="3200" b="1" dirty="0" smtClean="0">
                <a:ln w="0"/>
                <a:solidFill>
                  <a:srgbClr val="000000"/>
                </a:solidFill>
                <a:latin typeface="NikoshBAN" panose="02000000000000000000" pitchFamily="2" charset="0"/>
                <a:cs typeface="NikoshBAN" panose="02000000000000000000" pitchFamily="2" charset="0"/>
              </a:rPr>
              <a:t> </a:t>
            </a:r>
            <a:r>
              <a:rPr lang="bn-IN" sz="3200" b="1" dirty="0" smtClean="0">
                <a:ln w="0"/>
                <a:solidFill>
                  <a:srgbClr val="000000"/>
                </a:solidFill>
                <a:latin typeface="NikoshBAN" panose="02000000000000000000" pitchFamily="2" charset="0"/>
                <a:cs typeface="NikoshBAN" panose="02000000000000000000" pitchFamily="2" charset="0"/>
              </a:rPr>
              <a:t>প্রতিষ্ঠা </a:t>
            </a:r>
            <a:r>
              <a:rPr lang="bn-IN" sz="3200" dirty="0" smtClean="0">
                <a:ln w="0"/>
                <a:solidFill>
                  <a:srgbClr val="000000"/>
                </a:solidFill>
                <a:latin typeface="NikoshBAN" panose="02000000000000000000" pitchFamily="2" charset="0"/>
                <a:cs typeface="NikoshBAN" panose="02000000000000000000" pitchFamily="2" charset="0"/>
              </a:rPr>
              <a:t>সহজ হবে। এসব কারণে তিনি খিলাফত আন্দোলনের প্রতি সমর্থন জানান এবং ১৯২০ সালের ১ আগষ্ট অসহযোগ আন্দোলনের ডাক দেন।   </a:t>
            </a:r>
            <a:endParaRPr lang="bn-IN" sz="3200" dirty="0">
              <a:ln w="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339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645604" y="360218"/>
            <a:ext cx="2886940" cy="65116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রাওলাট আইনের প্রতিক্রিয়া</a:t>
            </a:r>
            <a:endParaRPr lang="en-US" dirty="0"/>
          </a:p>
        </p:txBody>
      </p:sp>
      <p:sp>
        <p:nvSpPr>
          <p:cNvPr id="4" name="TextBox 3"/>
          <p:cNvSpPr txBox="1"/>
          <p:nvPr/>
        </p:nvSpPr>
        <p:spPr>
          <a:xfrm>
            <a:off x="609602" y="1205346"/>
            <a:ext cx="10958944" cy="5078313"/>
          </a:xfrm>
          <a:prstGeom prst="rect">
            <a:avLst/>
          </a:prstGeom>
          <a:blipFill>
            <a:blip r:embed="rId2"/>
            <a:tile tx="0" ty="0" sx="100000" sy="100000" flip="none" algn="tl"/>
          </a:blipFill>
          <a:ln w="28575">
            <a:solidFill>
              <a:schemeClr val="tx1"/>
            </a:solidFill>
          </a:ln>
        </p:spPr>
        <p:txBody>
          <a:bodyPr wrap="square" rtlCol="0">
            <a:spAutoFit/>
          </a:bodyPr>
          <a:lstStyle/>
          <a:p>
            <a:r>
              <a:rPr lang="bn-IN" sz="3200" dirty="0">
                <a:ln w="0"/>
                <a:solidFill>
                  <a:srgbClr val="000000"/>
                </a:solidFill>
                <a:latin typeface="NikoshBAN" panose="02000000000000000000" pitchFamily="2" charset="0"/>
                <a:cs typeface="NikoshBAN" panose="02000000000000000000" pitchFamily="2" charset="0"/>
              </a:rPr>
              <a:t>ব্রিটিশ বিরোধী বিভিন্ন আন্দোলন দমনের উদ্দেশ্যে ব্রিটিশ সরকার ১৯১৯সালের মার্চে ‘রাওলাট বিল’ উত্থাপন করেন এবং ১৮মার্চ (১৯১৯) তা আইনে পরিনত করেন। ঐ বিলের প্রধান প্রধান দফা ছিলঃ-</a:t>
            </a:r>
          </a:p>
          <a:p>
            <a:pPr marL="514350" indent="-514350">
              <a:buFont typeface="+mj-lt"/>
              <a:buAutoNum type="arabicPeriod"/>
            </a:pPr>
            <a:r>
              <a:rPr lang="bn-IN" sz="2800" dirty="0">
                <a:ln w="0"/>
                <a:solidFill>
                  <a:srgbClr val="000000"/>
                </a:solidFill>
                <a:latin typeface="NikoshBAN" panose="02000000000000000000" pitchFamily="2" charset="0"/>
                <a:cs typeface="NikoshBAN" panose="02000000000000000000" pitchFamily="2" charset="0"/>
              </a:rPr>
              <a:t>সরকারি কর্মকর্তাগণ যে কোন ব্যক্তির নিকট থেকে জামানত ও </a:t>
            </a:r>
            <a:r>
              <a:rPr lang="bn-IN" sz="2800" dirty="0" smtClean="0">
                <a:ln w="0"/>
                <a:solidFill>
                  <a:srgbClr val="000000"/>
                </a:solidFill>
                <a:latin typeface="NikoshBAN" panose="02000000000000000000" pitchFamily="2" charset="0"/>
                <a:cs typeface="NikoshBAN" panose="02000000000000000000" pitchFamily="2" charset="0"/>
              </a:rPr>
              <a:t>মুচলেকা </a:t>
            </a:r>
            <a:r>
              <a:rPr lang="bn-IN" sz="2800" dirty="0">
                <a:ln w="0"/>
                <a:solidFill>
                  <a:srgbClr val="000000"/>
                </a:solidFill>
                <a:latin typeface="NikoshBAN" panose="02000000000000000000" pitchFamily="2" charset="0"/>
                <a:cs typeface="NikoshBAN" panose="02000000000000000000" pitchFamily="2" charset="0"/>
              </a:rPr>
              <a:t>তলব করতে পারবেন।</a:t>
            </a:r>
          </a:p>
          <a:p>
            <a:pPr marL="514350" indent="-514350">
              <a:buFont typeface="+mj-lt"/>
              <a:buAutoNum type="arabicPeriod"/>
            </a:pPr>
            <a:r>
              <a:rPr lang="bn-IN" sz="2800" dirty="0">
                <a:ln w="0"/>
                <a:solidFill>
                  <a:srgbClr val="000000"/>
                </a:solidFill>
                <a:latin typeface="NikoshBAN" panose="02000000000000000000" pitchFamily="2" charset="0"/>
                <a:cs typeface="NikoshBAN" panose="02000000000000000000" pitchFamily="2" charset="0"/>
              </a:rPr>
              <a:t>যে কোন ব্যক্তিকে নজরবন্দি করতে পারবেন।</a:t>
            </a:r>
          </a:p>
          <a:p>
            <a:pPr marL="514350" indent="-514350">
              <a:buFont typeface="+mj-lt"/>
              <a:buAutoNum type="arabicPeriod"/>
            </a:pPr>
            <a:r>
              <a:rPr lang="bn-IN" sz="2800" dirty="0">
                <a:ln w="0"/>
                <a:solidFill>
                  <a:srgbClr val="000000"/>
                </a:solidFill>
                <a:latin typeface="NikoshBAN" panose="02000000000000000000" pitchFamily="2" charset="0"/>
                <a:cs typeface="NikoshBAN" panose="02000000000000000000" pitchFamily="2" charset="0"/>
              </a:rPr>
              <a:t>পত্রিকায় বিবৃতি </a:t>
            </a:r>
            <a:r>
              <a:rPr lang="bn-IN" sz="2800" dirty="0" smtClean="0">
                <a:ln w="0"/>
                <a:solidFill>
                  <a:srgbClr val="000000"/>
                </a:solidFill>
                <a:latin typeface="NikoshBAN" panose="02000000000000000000" pitchFamily="2" charset="0"/>
                <a:cs typeface="NikoshBAN" panose="02000000000000000000" pitchFamily="2" charset="0"/>
              </a:rPr>
              <a:t>প্রকাশ,পত্রিকা </a:t>
            </a:r>
            <a:r>
              <a:rPr lang="bn-IN" sz="2800" dirty="0">
                <a:ln w="0"/>
                <a:solidFill>
                  <a:srgbClr val="000000"/>
                </a:solidFill>
                <a:latin typeface="NikoshBAN" panose="02000000000000000000" pitchFamily="2" charset="0"/>
                <a:cs typeface="NikoshBAN" panose="02000000000000000000" pitchFamily="2" charset="0"/>
              </a:rPr>
              <a:t>বিতরণ,মিছিল ও সভা-সমিতিতে যোগদানের উপর নিষেধাজ্ঞা আরোপ করতে পারবেন।</a:t>
            </a:r>
          </a:p>
          <a:p>
            <a:pPr marL="514350" indent="-514350">
              <a:buFont typeface="+mj-lt"/>
              <a:buAutoNum type="arabicPeriod"/>
            </a:pPr>
            <a:r>
              <a:rPr lang="bn-IN" sz="2800" dirty="0">
                <a:ln w="0"/>
                <a:solidFill>
                  <a:srgbClr val="000000"/>
                </a:solidFill>
                <a:latin typeface="NikoshBAN" panose="02000000000000000000" pitchFamily="2" charset="0"/>
                <a:cs typeface="NikoshBAN" panose="02000000000000000000" pitchFamily="2" charset="0"/>
              </a:rPr>
              <a:t>বিনা ওয়ারেন্ট ও কৈফিয়তে যে কাউকে গ্রেফতার করতে পারবেন এবং</a:t>
            </a:r>
          </a:p>
          <a:p>
            <a:pPr marL="514350" indent="-514350">
              <a:buFont typeface="+mj-lt"/>
              <a:buAutoNum type="arabicPeriod"/>
            </a:pPr>
            <a:r>
              <a:rPr lang="bn-IN" sz="2800" dirty="0">
                <a:ln w="0"/>
                <a:solidFill>
                  <a:srgbClr val="000000"/>
                </a:solidFill>
                <a:latin typeface="NikoshBAN" panose="02000000000000000000" pitchFamily="2" charset="0"/>
                <a:cs typeface="NikoshBAN" panose="02000000000000000000" pitchFamily="2" charset="0"/>
              </a:rPr>
              <a:t>আদালতের বিচার ছাড়াই জেলে আটক রাখতে পারবেন। </a:t>
            </a:r>
          </a:p>
          <a:p>
            <a:r>
              <a:rPr lang="bn-IN" sz="3200" dirty="0">
                <a:ln w="0"/>
                <a:solidFill>
                  <a:srgbClr val="000000"/>
                </a:solidFill>
                <a:latin typeface="NikoshBAN" panose="02000000000000000000" pitchFamily="2" charset="0"/>
                <a:cs typeface="NikoshBAN" panose="02000000000000000000" pitchFamily="2" charset="0"/>
              </a:rPr>
              <a:t> </a:t>
            </a:r>
            <a:r>
              <a:rPr lang="bn-IN" sz="2800" dirty="0">
                <a:ln w="0"/>
                <a:solidFill>
                  <a:srgbClr val="000000"/>
                </a:solidFill>
                <a:latin typeface="NikoshBAN" panose="02000000000000000000" pitchFamily="2" charset="0"/>
                <a:cs typeface="NikoshBAN" panose="02000000000000000000" pitchFamily="2" charset="0"/>
              </a:rPr>
              <a:t>এই আইনের বিরুদ্ধে দেশব্যাপী তুমুল আন্দোলন শুরু হয়। গান্ধী এ আইনের বিরুদ্ধে সত্যাগ্রহ </a:t>
            </a:r>
            <a:r>
              <a:rPr lang="bn-IN" sz="2800" dirty="0" smtClean="0">
                <a:ln w="0"/>
                <a:solidFill>
                  <a:srgbClr val="000000"/>
                </a:solidFill>
                <a:latin typeface="NikoshBAN" panose="02000000000000000000" pitchFamily="2" charset="0"/>
                <a:cs typeface="NikoshBAN" panose="02000000000000000000" pitchFamily="2" charset="0"/>
              </a:rPr>
              <a:t>আন্দোলন শুরু </a:t>
            </a:r>
            <a:r>
              <a:rPr lang="bn-IN" sz="2800" dirty="0">
                <a:ln w="0"/>
                <a:solidFill>
                  <a:srgbClr val="000000"/>
                </a:solidFill>
                <a:latin typeface="NikoshBAN" panose="02000000000000000000" pitchFamily="2" charset="0"/>
                <a:cs typeface="NikoshBAN" panose="02000000000000000000" pitchFamily="2" charset="0"/>
              </a:rPr>
              <a:t>করেন। সুরেন্দ্রনাথ ব্যানার্জী এ আইনকে </a:t>
            </a:r>
            <a:r>
              <a:rPr lang="bn-IN" sz="2800" dirty="0">
                <a:ln w="0"/>
                <a:solidFill>
                  <a:srgbClr val="0070C0"/>
                </a:solidFill>
                <a:latin typeface="NikoshBAN" panose="02000000000000000000" pitchFamily="2" charset="0"/>
                <a:cs typeface="NikoshBAN" panose="02000000000000000000" pitchFamily="2" charset="0"/>
              </a:rPr>
              <a:t>“</a:t>
            </a:r>
            <a:r>
              <a:rPr lang="bn-IN" sz="2800" b="1" dirty="0">
                <a:ln w="0"/>
                <a:solidFill>
                  <a:srgbClr val="0070C0"/>
                </a:solidFill>
                <a:latin typeface="NikoshBAN" panose="02000000000000000000" pitchFamily="2" charset="0"/>
                <a:cs typeface="NikoshBAN" panose="02000000000000000000" pitchFamily="2" charset="0"/>
              </a:rPr>
              <a:t>অসহযোগ আন্দোলনের জনক</a:t>
            </a:r>
            <a:r>
              <a:rPr lang="bn-IN" sz="2800" dirty="0">
                <a:ln w="0"/>
                <a:solidFill>
                  <a:srgbClr val="0070C0"/>
                </a:solidFill>
                <a:latin typeface="NikoshBAN" panose="02000000000000000000" pitchFamily="2" charset="0"/>
                <a:cs typeface="NikoshBAN" panose="02000000000000000000" pitchFamily="2" charset="0"/>
              </a:rPr>
              <a:t>” </a:t>
            </a:r>
            <a:r>
              <a:rPr lang="bn-IN" sz="2800" dirty="0">
                <a:ln w="0"/>
                <a:solidFill>
                  <a:srgbClr val="000000"/>
                </a:solidFill>
                <a:latin typeface="NikoshBAN" panose="02000000000000000000" pitchFamily="2" charset="0"/>
                <a:cs typeface="NikoshBAN" panose="02000000000000000000" pitchFamily="2" charset="0"/>
              </a:rPr>
              <a:t>বলে অভিহিত করেন।   </a:t>
            </a:r>
            <a:r>
              <a:rPr lang="bn-IN" sz="2800" dirty="0" smtClean="0">
                <a:ln w="0"/>
                <a:solidFill>
                  <a:srgbClr val="000000"/>
                </a:solidFill>
                <a:latin typeface="NikoshBAN" panose="02000000000000000000" pitchFamily="2" charset="0"/>
                <a:cs typeface="NikoshBAN" panose="02000000000000000000" pitchFamily="2" charset="0"/>
              </a:rPr>
              <a:t> </a:t>
            </a:r>
            <a:endParaRPr lang="en-US" sz="2800" dirty="0"/>
          </a:p>
        </p:txBody>
      </p:sp>
    </p:spTree>
    <p:extLst>
      <p:ext uri="{BB962C8B-B14F-4D97-AF65-F5344CB8AC3E}">
        <p14:creationId xmlns:p14="http://schemas.microsoft.com/office/powerpoint/2010/main" val="3540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918363" y="969819"/>
            <a:ext cx="2964873" cy="858982"/>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৪.জালিয়ানওয়ালা বাগ </a:t>
            </a:r>
            <a:r>
              <a:rPr lang="bn-IN"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হত্যাকান্ড</a:t>
            </a:r>
            <a:endParaRPr lang="en-US" dirty="0"/>
          </a:p>
        </p:txBody>
      </p:sp>
      <p:sp>
        <p:nvSpPr>
          <p:cNvPr id="3" name="Snip Diagonal Corner Rectangle 2"/>
          <p:cNvSpPr/>
          <p:nvPr/>
        </p:nvSpPr>
        <p:spPr>
          <a:xfrm>
            <a:off x="1877289" y="2050473"/>
            <a:ext cx="9047019" cy="4447309"/>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১৯১৯সালের ১৩ এপ্রিল রাওলাট আইনের বিরোধিতার লক্ষ্যে অমৃতসরের জালিয়ানওয়ালা বাগে সমবেত জনতার উপর জেনারেল ডায়ারের নির্দেশে গুলি চালানো হয়েছিল। প্রত্যক্ষদর্শী গিরিধা লালের মতে, প্রায় ১০০০ লোক নিহত ও ১৫০০লোক আহত হয়। এ জঘন্য হত্যাকান্ডের ফলে ভারতবাসী ব্রিটিশ সরকারের প্রতি অত্যন্ত ক্ষুদ্ধ হয়। অধিকন্তু খুনি ডায়ার ও তার সহযোগীদের উপযুক্ত শাস্তি বিধানে ব্রিটিশ তদন্ত কমিটির পক্ষপাতিত্ব ও অবহেলার কারণে অসহযোগ আন্দোলন তীব্র হয়ে ওঠে। রবীন্দ্রনাথ ঠাকুর এ ঘটনার প্রতিবাদে </a:t>
            </a:r>
            <a:r>
              <a:rPr lang="bn-IN" sz="3200" b="1" dirty="0" smtClean="0">
                <a:ln w="0"/>
                <a:solidFill>
                  <a:srgbClr val="000000"/>
                </a:solidFill>
                <a:latin typeface="NikoshBAN" panose="02000000000000000000" pitchFamily="2" charset="0"/>
                <a:cs typeface="NikoshBAN" panose="02000000000000000000" pitchFamily="2" charset="0"/>
              </a:rPr>
              <a:t>“নাইট” </a:t>
            </a:r>
            <a:r>
              <a:rPr lang="bn-IN" sz="3200" dirty="0" smtClean="0">
                <a:ln w="0"/>
                <a:solidFill>
                  <a:srgbClr val="000000"/>
                </a:solidFill>
                <a:latin typeface="NikoshBAN" panose="02000000000000000000" pitchFamily="2" charset="0"/>
                <a:cs typeface="NikoshBAN" panose="02000000000000000000" pitchFamily="2" charset="0"/>
              </a:rPr>
              <a:t>উপাধি বর্জন করেন। </a:t>
            </a:r>
          </a:p>
        </p:txBody>
      </p:sp>
    </p:spTree>
    <p:extLst>
      <p:ext uri="{BB962C8B-B14F-4D97-AF65-F5344CB8AC3E}">
        <p14:creationId xmlns:p14="http://schemas.microsoft.com/office/powerpoint/2010/main" val="14772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408218" y="360219"/>
            <a:ext cx="4461164" cy="858982"/>
          </a:xfrm>
          <a:prstGeom prst="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অসহযোগ </a:t>
            </a: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আন্দোলনের কর্মসুচী</a:t>
            </a:r>
            <a:endParaRPr lang="en-US" dirty="0"/>
          </a:p>
        </p:txBody>
      </p:sp>
      <p:sp>
        <p:nvSpPr>
          <p:cNvPr id="3" name="Snip Diagonal Corner Rectangle 2"/>
          <p:cNvSpPr/>
          <p:nvPr/>
        </p:nvSpPr>
        <p:spPr>
          <a:xfrm>
            <a:off x="180109" y="1357747"/>
            <a:ext cx="11804074" cy="5500253"/>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১৯২০সালের ১আগষ্ট গান্ধীজি অসহযোগ আন্দোলনের নিম্মোক্ত কর্মসুচী ঘোষণা করেন।</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ব্রিটিশ সরকার প্রদত্ত সকল প্রকার সম্মানসুচক খেতাব ও পদবি বর্জন করা।</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ভারতীয় সিভিল সার্ভিস থেকে পদত্যাগ করা।</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পুলিশ ও সেনাবাহিনী থেকে পদত্যাগ করা।</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সরকারি স্কুল-কলেজ থেকে ছেলে-মেয়েদের প্রত্যাহার করে নেয়া এবং দেশীয় শিক্ষা প্রদান করা। </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সকল প্রকার বিদেশী পণ্য বর্জন এবং স্বদেশী পণ্য ব্যবহার করা।</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সকল কাউন্সিল নির্বাচন বর্জন করা।</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সকল প্রকার কর</a:t>
            </a:r>
            <a:r>
              <a:rPr lang="en-US" sz="3200" dirty="0" smtClean="0">
                <a:ln w="0"/>
                <a:solidFill>
                  <a:srgbClr val="000000"/>
                </a:solidFill>
                <a:latin typeface="NikoshBAN" panose="02000000000000000000" pitchFamily="2" charset="0"/>
                <a:cs typeface="NikoshBAN" panose="02000000000000000000" pitchFamily="2" charset="0"/>
              </a:rPr>
              <a:t> ও </a:t>
            </a:r>
            <a:r>
              <a:rPr lang="bn-IN" sz="3200" dirty="0" smtClean="0">
                <a:ln w="0"/>
                <a:solidFill>
                  <a:srgbClr val="000000"/>
                </a:solidFill>
                <a:latin typeface="NikoshBAN" panose="02000000000000000000" pitchFamily="2" charset="0"/>
                <a:cs typeface="NikoshBAN" panose="02000000000000000000" pitchFamily="2" charset="0"/>
              </a:rPr>
              <a:t>খাজনা প্রদান বন্ধ করা। </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আইনজীবিদের আদালত বর্জন করা।</a:t>
            </a:r>
          </a:p>
          <a:p>
            <a:pPr marL="514350" indent="-514350">
              <a:buFont typeface="+mj-lt"/>
              <a:buAutoNum type="arabicPeriod"/>
            </a:pPr>
            <a:r>
              <a:rPr lang="bn-IN" sz="3200" dirty="0" smtClean="0">
                <a:ln w="0"/>
                <a:solidFill>
                  <a:srgbClr val="000000"/>
                </a:solidFill>
                <a:latin typeface="NikoshBAN" panose="02000000000000000000" pitchFamily="2" charset="0"/>
                <a:cs typeface="NikoshBAN" panose="02000000000000000000" pitchFamily="2" charset="0"/>
              </a:rPr>
              <a:t> </a:t>
            </a:r>
            <a:r>
              <a:rPr lang="bn-IN" sz="3200" dirty="0">
                <a:ln w="0"/>
                <a:solidFill>
                  <a:srgbClr val="000000"/>
                </a:solidFill>
                <a:latin typeface="NikoshBAN" panose="02000000000000000000" pitchFamily="2" charset="0"/>
                <a:cs typeface="NikoshBAN" panose="02000000000000000000" pitchFamily="2" charset="0"/>
              </a:rPr>
              <a:t>সরকারি কার্যক্রমে অংশগ্রহণে অসম্মতি জ্ঞাপন করা</a:t>
            </a:r>
            <a:r>
              <a:rPr lang="bn-IN" sz="3200" dirty="0" smtClean="0">
                <a:ln w="0"/>
                <a:solidFill>
                  <a:srgbClr val="000000"/>
                </a:solidFill>
                <a:latin typeface="NikoshBAN" panose="02000000000000000000" pitchFamily="2" charset="0"/>
                <a:cs typeface="NikoshBAN" panose="02000000000000000000" pitchFamily="2" charset="0"/>
              </a:rPr>
              <a:t>।</a:t>
            </a:r>
            <a:endParaRPr lang="bn-IN" sz="3200" dirty="0">
              <a:ln w="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60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440871" y="1454728"/>
            <a:ext cx="9892147" cy="4724399"/>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ln w="0"/>
                <a:solidFill>
                  <a:srgbClr val="000000"/>
                </a:solidFill>
                <a:latin typeface="NikoshBAN" panose="02000000000000000000" pitchFamily="2" charset="0"/>
                <a:cs typeface="NikoshBAN" panose="02000000000000000000" pitchFamily="2" charset="0"/>
              </a:rPr>
              <a:t>১০. </a:t>
            </a:r>
            <a:r>
              <a:rPr lang="bn-IN" sz="3200" dirty="0" smtClean="0">
                <a:ln w="0"/>
                <a:solidFill>
                  <a:srgbClr val="000000"/>
                </a:solidFill>
                <a:latin typeface="NikoshBAN" panose="02000000000000000000" pitchFamily="2" charset="0"/>
                <a:cs typeface="NikoshBAN" panose="02000000000000000000" pitchFamily="2" charset="0"/>
              </a:rPr>
              <a:t>বিভিন্ন </a:t>
            </a:r>
            <a:r>
              <a:rPr lang="bn-IN" sz="3200" dirty="0">
                <a:ln w="0"/>
                <a:solidFill>
                  <a:srgbClr val="000000"/>
                </a:solidFill>
                <a:latin typeface="NikoshBAN" panose="02000000000000000000" pitchFamily="2" charset="0"/>
                <a:cs typeface="NikoshBAN" panose="02000000000000000000" pitchFamily="2" charset="0"/>
              </a:rPr>
              <a:t>পেশাজীবি জনগণকে মেসোপটেমিয়ার চাকরিতে যোগদান না </a:t>
            </a:r>
            <a:r>
              <a:rPr lang="bn-IN" sz="3200" dirty="0" smtClean="0">
                <a:ln w="0"/>
                <a:solidFill>
                  <a:srgbClr val="000000"/>
                </a:solidFill>
                <a:latin typeface="NikoshBAN" panose="02000000000000000000" pitchFamily="2" charset="0"/>
                <a:cs typeface="NikoshBAN" panose="02000000000000000000" pitchFamily="2" charset="0"/>
              </a:rPr>
              <a:t>করতে উদ্ভুদ্ধ করা।</a:t>
            </a:r>
          </a:p>
          <a:p>
            <a:r>
              <a:rPr lang="bn-IN" sz="3200" dirty="0" smtClean="0">
                <a:ln w="0"/>
                <a:solidFill>
                  <a:srgbClr val="000000"/>
                </a:solidFill>
                <a:latin typeface="NikoshBAN" panose="02000000000000000000" pitchFamily="2" charset="0"/>
                <a:cs typeface="NikoshBAN" panose="02000000000000000000" pitchFamily="2" charset="0"/>
              </a:rPr>
              <a:t>১১. পঞ্চায়েত প্রথা গড়ে তোলা এবং সুদৃঢ় ও সুসংহত করা।</a:t>
            </a:r>
          </a:p>
          <a:p>
            <a:r>
              <a:rPr lang="bn-IN" sz="3200" dirty="0" smtClean="0">
                <a:ln w="0"/>
                <a:solidFill>
                  <a:srgbClr val="000000"/>
                </a:solidFill>
                <a:latin typeface="NikoshBAN" panose="02000000000000000000" pitchFamily="2" charset="0"/>
                <a:cs typeface="NikoshBAN" panose="02000000000000000000" pitchFamily="2" charset="0"/>
              </a:rPr>
              <a:t>১২.  চরকায় সুতা কাটায় উৎসাহ প্রদান করা। </a:t>
            </a:r>
          </a:p>
          <a:p>
            <a:r>
              <a:rPr lang="bn-IN" sz="3200" dirty="0" smtClean="0">
                <a:ln w="0"/>
                <a:solidFill>
                  <a:srgbClr val="000000"/>
                </a:solidFill>
                <a:latin typeface="NikoshBAN" panose="02000000000000000000" pitchFamily="2" charset="0"/>
                <a:cs typeface="NikoshBAN" panose="02000000000000000000" pitchFamily="2" charset="0"/>
              </a:rPr>
              <a:t>১৩.  সকল প্রকার অস্পৃশ্যতা দূর করা।</a:t>
            </a:r>
          </a:p>
          <a:p>
            <a:r>
              <a:rPr lang="bn-IN" sz="3200" dirty="0" smtClean="0">
                <a:ln w="0"/>
                <a:solidFill>
                  <a:srgbClr val="000000"/>
                </a:solidFill>
                <a:latin typeface="NikoshBAN" panose="02000000000000000000" pitchFamily="2" charset="0"/>
                <a:cs typeface="NikoshBAN" panose="02000000000000000000" pitchFamily="2" charset="0"/>
              </a:rPr>
              <a:t>১৪.  সাম্প্রদায়িক সম্প্রীতি বজায় রাখা।</a:t>
            </a:r>
          </a:p>
          <a:p>
            <a:r>
              <a:rPr lang="bn-IN" sz="3200" dirty="0" smtClean="0">
                <a:ln w="0"/>
                <a:solidFill>
                  <a:srgbClr val="000000"/>
                </a:solidFill>
                <a:latin typeface="NikoshBAN" panose="02000000000000000000" pitchFamily="2" charset="0"/>
                <a:cs typeface="NikoshBAN" panose="02000000000000000000" pitchFamily="2" charset="0"/>
              </a:rPr>
              <a:t>	উল্লেখ্য যে, গান্ধীর আহবানে দেশবাসী এ কর্মসুচীতে ব্যাপকভাবে সাড়া দেয়।ফলে ১৯২১-২২সালে এ আন্দোলন ভারতব্যাপী এক গণ আন্দোলনের রুপ পরিগ্রহ করে।</a:t>
            </a:r>
          </a:p>
        </p:txBody>
      </p:sp>
    </p:spTree>
    <p:extLst>
      <p:ext uri="{BB962C8B-B14F-4D97-AF65-F5344CB8AC3E}">
        <p14:creationId xmlns:p14="http://schemas.microsoft.com/office/powerpoint/2010/main" val="355415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383230" y="588818"/>
            <a:ext cx="3470564" cy="1177636"/>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FF0000"/>
                </a:solidFill>
                <a:latin typeface="NikoshBAN" panose="02000000000000000000" pitchFamily="2" charset="0"/>
                <a:cs typeface="NikoshBAN" panose="02000000000000000000" pitchFamily="2" charset="0"/>
              </a:rPr>
              <a:t>অসহযোগ </a:t>
            </a:r>
            <a:r>
              <a:rPr lang="bn-IN" b="1" dirty="0" smtClean="0">
                <a:ln w="0"/>
                <a:solidFill>
                  <a:srgbClr val="FF0000"/>
                </a:solidFill>
                <a:latin typeface="NikoshBAN" panose="02000000000000000000" pitchFamily="2" charset="0"/>
                <a:cs typeface="NikoshBAN" panose="02000000000000000000" pitchFamily="2" charset="0"/>
              </a:rPr>
              <a:t>আন্দোলন প্রত্যাহার</a:t>
            </a:r>
            <a:endParaRPr lang="en-US" b="1" dirty="0">
              <a:solidFill>
                <a:srgbClr val="FF0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206" t="8290" r="11343" b="7769"/>
          <a:stretch/>
        </p:blipFill>
        <p:spPr>
          <a:xfrm>
            <a:off x="765463" y="1856509"/>
            <a:ext cx="10706101" cy="4142509"/>
          </a:xfrm>
          <a:prstGeom prst="rect">
            <a:avLst/>
          </a:prstGeom>
        </p:spPr>
      </p:pic>
      <p:sp>
        <p:nvSpPr>
          <p:cNvPr id="5" name="Rectangle 4"/>
          <p:cNvSpPr/>
          <p:nvPr/>
        </p:nvSpPr>
        <p:spPr>
          <a:xfrm>
            <a:off x="1255567" y="2158048"/>
            <a:ext cx="9725891" cy="3539430"/>
          </a:xfrm>
          <a:prstGeom prst="rect">
            <a:avLst/>
          </a:prstGeom>
        </p:spPr>
        <p:txBody>
          <a:bodyPr wrap="square">
            <a:spAutoFit/>
          </a:bodyPr>
          <a:lstStyle/>
          <a:p>
            <a:r>
              <a:rPr lang="bn-IN" sz="2800" dirty="0" smtClean="0">
                <a:ln w="0"/>
                <a:solidFill>
                  <a:srgbClr val="000000"/>
                </a:solidFill>
                <a:latin typeface="NikoshBAN" panose="02000000000000000000" pitchFamily="2" charset="0"/>
                <a:cs typeface="NikoshBAN" panose="02000000000000000000" pitchFamily="2" charset="0"/>
              </a:rPr>
              <a:t>খেলাফত ও অসহযোগ আন্দোলন অহিংস ও নিয়মতান্ত্রিক ভাবে পরিচালিত হচ্ছিল। কিন্তু </a:t>
            </a:r>
          </a:p>
          <a:p>
            <a:r>
              <a:rPr lang="bn-IN" sz="2800" dirty="0" smtClean="0">
                <a:ln w="0"/>
                <a:solidFill>
                  <a:srgbClr val="000000"/>
                </a:solidFill>
                <a:latin typeface="NikoshBAN" panose="02000000000000000000" pitchFamily="2" charset="0"/>
                <a:cs typeface="NikoshBAN" panose="02000000000000000000" pitchFamily="2" charset="0"/>
              </a:rPr>
              <a:t>ব্রিটিশ সরকার আন্দোলন দমনে গ্রেফতার,গুলি ও লাঠি ব্যবহার করলে </a:t>
            </a:r>
            <a:r>
              <a:rPr lang="bn-IN" sz="2800" smtClean="0">
                <a:ln w="0"/>
                <a:solidFill>
                  <a:srgbClr val="000000"/>
                </a:solidFill>
                <a:latin typeface="NikoshBAN" panose="02000000000000000000" pitchFamily="2" charset="0"/>
                <a:cs typeface="NikoshBAN" panose="02000000000000000000" pitchFamily="2" charset="0"/>
              </a:rPr>
              <a:t>আন্দোলন সহিংসতায় রুপ </a:t>
            </a:r>
            <a:r>
              <a:rPr lang="bn-IN" sz="2800" dirty="0" smtClean="0">
                <a:ln w="0"/>
                <a:solidFill>
                  <a:srgbClr val="000000"/>
                </a:solidFill>
                <a:latin typeface="NikoshBAN" panose="02000000000000000000" pitchFamily="2" charset="0"/>
                <a:cs typeface="NikoshBAN" panose="02000000000000000000" pitchFamily="2" charset="0"/>
              </a:rPr>
              <a:t>নেয়। ১৯২১সালের আগস্ট মাসে ভারতের উপকূলীয় অঞ্চল মালাবারে কৃষক বিদ্রোহ </a:t>
            </a:r>
            <a:r>
              <a:rPr lang="bn-IN" sz="2800" smtClean="0">
                <a:ln w="0"/>
                <a:solidFill>
                  <a:srgbClr val="000000"/>
                </a:solidFill>
                <a:latin typeface="NikoshBAN" panose="02000000000000000000" pitchFamily="2" charset="0"/>
                <a:cs typeface="NikoshBAN" panose="02000000000000000000" pitchFamily="2" charset="0"/>
              </a:rPr>
              <a:t>ও দাঙ্গা-হাঙ্গামা </a:t>
            </a:r>
            <a:r>
              <a:rPr lang="bn-IN" sz="2800" dirty="0" smtClean="0">
                <a:ln w="0"/>
                <a:solidFill>
                  <a:srgbClr val="000000"/>
                </a:solidFill>
                <a:latin typeface="NikoshBAN" panose="02000000000000000000" pitchFamily="2" charset="0"/>
                <a:cs typeface="NikoshBAN" panose="02000000000000000000" pitchFamily="2" charset="0"/>
              </a:rPr>
              <a:t>সৃষ্টি হয়। ১৯২২সালের ফেব্রুয়ারি মাসে উত্তর প্রদেশের </a:t>
            </a:r>
            <a:r>
              <a:rPr lang="bn-IN" sz="2800" smtClean="0">
                <a:ln w="0"/>
                <a:solidFill>
                  <a:srgbClr val="000000"/>
                </a:solidFill>
                <a:latin typeface="NikoshBAN" panose="02000000000000000000" pitchFamily="2" charset="0"/>
                <a:cs typeface="NikoshBAN" panose="02000000000000000000" pitchFamily="2" charset="0"/>
              </a:rPr>
              <a:t>চৌরিচীরায় বিক্ষুদ্ধ জনতা </a:t>
            </a:r>
            <a:r>
              <a:rPr lang="bn-IN" sz="2800" dirty="0" smtClean="0">
                <a:ln w="0"/>
                <a:solidFill>
                  <a:srgbClr val="000000"/>
                </a:solidFill>
                <a:latin typeface="NikoshBAN" panose="02000000000000000000" pitchFamily="2" charset="0"/>
                <a:cs typeface="NikoshBAN" panose="02000000000000000000" pitchFamily="2" charset="0"/>
              </a:rPr>
              <a:t>একটি থানা আক্রমণ করে একজন দারোগাসহ ২১জন সিপাহিকে হত্যা করে। </a:t>
            </a:r>
            <a:r>
              <a:rPr lang="bn-IN" sz="2800" smtClean="0">
                <a:ln w="0"/>
                <a:solidFill>
                  <a:srgbClr val="000000"/>
                </a:solidFill>
                <a:latin typeface="NikoshBAN" panose="02000000000000000000" pitchFamily="2" charset="0"/>
                <a:cs typeface="NikoshBAN" panose="02000000000000000000" pitchFamily="2" charset="0"/>
              </a:rPr>
              <a:t>এ সহিংসতায় </a:t>
            </a:r>
            <a:r>
              <a:rPr lang="bn-IN" sz="2800" dirty="0" smtClean="0">
                <a:ln w="0"/>
                <a:solidFill>
                  <a:srgbClr val="000000"/>
                </a:solidFill>
                <a:latin typeface="NikoshBAN" panose="02000000000000000000" pitchFamily="2" charset="0"/>
                <a:cs typeface="NikoshBAN" panose="02000000000000000000" pitchFamily="2" charset="0"/>
              </a:rPr>
              <a:t>উদ্বিগ্ন হয়ে গান্ধীজি আন্দোলন বন্ধ ঘোষণা করেন। চুড়ান্ত বিজয়ের পূর্বে আন্দোলন স্থগিত হওয়ায় কংগ্রেস নেতৃবৃন্দ হতাশ ও ক্ষুদ্ধ হন। অপরদিকে খেলাফত আন্দোলনও দুর্বল হয়ে পড়ে।    </a:t>
            </a:r>
            <a:endParaRPr lang="en-US" sz="2800" dirty="0"/>
          </a:p>
        </p:txBody>
      </p:sp>
    </p:spTree>
    <p:extLst>
      <p:ext uri="{BB962C8B-B14F-4D97-AF65-F5344CB8AC3E}">
        <p14:creationId xmlns:p14="http://schemas.microsoft.com/office/powerpoint/2010/main" val="404865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560620" y="0"/>
            <a:ext cx="3325090" cy="886692"/>
          </a:xfrm>
          <a:prstGeom prst="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অসহযোগ </a:t>
            </a: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আন্দোলনের গুরুত্ব ও তাৎপর্য </a:t>
            </a:r>
            <a:endParaRPr lang="en-US" dirty="0"/>
          </a:p>
        </p:txBody>
      </p:sp>
      <p:sp>
        <p:nvSpPr>
          <p:cNvPr id="3" name="Snip Diagonal Corner Rectangle 2"/>
          <p:cNvSpPr/>
          <p:nvPr/>
        </p:nvSpPr>
        <p:spPr>
          <a:xfrm>
            <a:off x="346365" y="886692"/>
            <a:ext cx="11679380" cy="5777344"/>
          </a:xfrm>
          <a:prstGeom prst="snip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ভারতের জাতীয় সংগ্রামে অসহযোগ আন্দোলনকে একটি ‘মাইল ফলক’ হিসেবে বিবেচনা করা হয়। নিচে এ আন্দোলনের গুরুত্ব আলোচনা করা হলোঃ-</a:t>
            </a:r>
          </a:p>
          <a:p>
            <a:pPr marL="457200" indent="-457200">
              <a:buFont typeface="Wingdings" panose="05000000000000000000" pitchFamily="2" charset="2"/>
              <a:buChar char="Ø"/>
            </a:pPr>
            <a:r>
              <a:rPr lang="bn-IN" sz="3200" dirty="0" smtClean="0">
                <a:ln w="0"/>
                <a:solidFill>
                  <a:srgbClr val="000000"/>
                </a:solidFill>
                <a:latin typeface="NikoshBAN" panose="02000000000000000000" pitchFamily="2" charset="0"/>
                <a:cs typeface="NikoshBAN" panose="02000000000000000000" pitchFamily="2" charset="0"/>
              </a:rPr>
              <a:t>এ আন্দোলনের ফলে জাতীয় কংগ্রেসের শক্তি ও প্রচার বৃদ্ধি পায় এবং সর্বভারতীয় রাজনৈতিক দল হিসেবে প্রতিষ্ঠা লাভ করে। ইতিপূর্বে কংগ্রেস শুধুমাত্র শাসনতান্ত্রিক সংস্কারের পক্ষপাতী ছিল, কিন্তু অসহযোগ আন্দোলনের মধ্যদিয়ে কংগ্রেস সর্বপ্রথম সরকারের বিরুদ্ধে প্রত্যক্ষ সংগ্রামে অবর্তীণ হয়।</a:t>
            </a:r>
          </a:p>
          <a:p>
            <a:pPr marL="457200" indent="-457200">
              <a:buFont typeface="Wingdings" panose="05000000000000000000" pitchFamily="2" charset="2"/>
              <a:buChar char="Ø"/>
            </a:pPr>
            <a:r>
              <a:rPr lang="bn-IN" sz="3200" dirty="0" smtClean="0">
                <a:ln w="0"/>
                <a:solidFill>
                  <a:srgbClr val="000000"/>
                </a:solidFill>
                <a:latin typeface="NikoshBAN" panose="02000000000000000000" pitchFamily="2" charset="0"/>
                <a:cs typeface="NikoshBAN" panose="02000000000000000000" pitchFamily="2" charset="0"/>
              </a:rPr>
              <a:t>অসহযোগ আন্দোলন প্রমান করে যে, কংগ্রেসের পেছনে ভারতের বৃহত্তর জনগোষ্ঠীর সমর্থন রয়েছে। সুতরাং এর মাধ্যমেই বৃহত্তর স্বাধীনতা সংগ্রামের সুচনা হয়।</a:t>
            </a:r>
          </a:p>
          <a:p>
            <a:pPr marL="457200" indent="-457200">
              <a:buFont typeface="Wingdings" panose="05000000000000000000" pitchFamily="2" charset="2"/>
              <a:buChar char="Ø"/>
            </a:pPr>
            <a:r>
              <a:rPr lang="bn-IN" sz="3200" dirty="0">
                <a:ln w="0"/>
                <a:solidFill>
                  <a:srgbClr val="000000"/>
                </a:solidFill>
                <a:latin typeface="NikoshBAN" panose="02000000000000000000" pitchFamily="2" charset="0"/>
                <a:cs typeface="NikoshBAN" panose="02000000000000000000" pitchFamily="2" charset="0"/>
              </a:rPr>
              <a:t>এতদিন পর্যন্ত </a:t>
            </a:r>
            <a:r>
              <a:rPr lang="bn-IN" sz="3200" dirty="0" smtClean="0">
                <a:ln w="0"/>
                <a:solidFill>
                  <a:srgbClr val="000000"/>
                </a:solidFill>
                <a:latin typeface="NikoshBAN" panose="02000000000000000000" pitchFamily="2" charset="0"/>
                <a:cs typeface="NikoshBAN" panose="02000000000000000000" pitchFamily="2" charset="0"/>
              </a:rPr>
              <a:t>ব্রিটিশ </a:t>
            </a:r>
            <a:r>
              <a:rPr lang="bn-IN" sz="3200" dirty="0">
                <a:ln w="0"/>
                <a:solidFill>
                  <a:srgbClr val="000000"/>
                </a:solidFill>
                <a:latin typeface="NikoshBAN" panose="02000000000000000000" pitchFamily="2" charset="0"/>
                <a:cs typeface="NikoshBAN" panose="02000000000000000000" pitchFamily="2" charset="0"/>
              </a:rPr>
              <a:t>সরকারের বিরুদ্ধে যে সমস্ত জাতীয়তাবাদী আন্দোলন সংঘটিত </a:t>
            </a:r>
            <a:r>
              <a:rPr lang="bn-IN" sz="3200" dirty="0" smtClean="0">
                <a:ln w="0"/>
                <a:solidFill>
                  <a:srgbClr val="000000"/>
                </a:solidFill>
                <a:latin typeface="NikoshBAN" panose="02000000000000000000" pitchFamily="2" charset="0"/>
                <a:cs typeface="NikoshBAN" panose="02000000000000000000" pitchFamily="2" charset="0"/>
              </a:rPr>
              <a:t>হয়,তা </a:t>
            </a:r>
            <a:r>
              <a:rPr lang="bn-IN" sz="3200" dirty="0">
                <a:ln w="0"/>
                <a:solidFill>
                  <a:srgbClr val="000000"/>
                </a:solidFill>
                <a:latin typeface="NikoshBAN" panose="02000000000000000000" pitchFamily="2" charset="0"/>
                <a:cs typeface="NikoshBAN" panose="02000000000000000000" pitchFamily="2" charset="0"/>
              </a:rPr>
              <a:t>প্রধানত উচ্চ ও মধ্যবিত্ত </a:t>
            </a:r>
            <a:r>
              <a:rPr lang="bn-IN" sz="3200" dirty="0" smtClean="0">
                <a:ln w="0"/>
                <a:solidFill>
                  <a:srgbClr val="000000"/>
                </a:solidFill>
                <a:latin typeface="NikoshBAN" panose="02000000000000000000" pitchFamily="2" charset="0"/>
                <a:cs typeface="NikoshBAN" panose="02000000000000000000" pitchFamily="2" charset="0"/>
              </a:rPr>
              <a:t>শ্রেণি </a:t>
            </a:r>
            <a:r>
              <a:rPr lang="bn-IN" sz="3200" dirty="0">
                <a:ln w="0"/>
                <a:solidFill>
                  <a:srgbClr val="000000"/>
                </a:solidFill>
                <a:latin typeface="NikoshBAN" panose="02000000000000000000" pitchFamily="2" charset="0"/>
                <a:cs typeface="NikoshBAN" panose="02000000000000000000" pitchFamily="2" charset="0"/>
              </a:rPr>
              <a:t>কর্তৃক পরিচালিত। অসহযোগ আন্দোলনে কৃষক,শ্রমিক,বণিক স্বতঃস্ফুর্তভাবে অংশগ্রহন করে। ফলে ভারতের স্বাধীনতা সংগ্রাম গণভিত্তির উপর প্রতিষ্ঠিত হয়। </a:t>
            </a:r>
          </a:p>
        </p:txBody>
      </p:sp>
    </p:spTree>
    <p:extLst>
      <p:ext uri="{BB962C8B-B14F-4D97-AF65-F5344CB8AC3E}">
        <p14:creationId xmlns:p14="http://schemas.microsoft.com/office/powerpoint/2010/main" val="197779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387928" y="360220"/>
            <a:ext cx="11513127" cy="6359236"/>
          </a:xfrm>
          <a:prstGeom prst="snip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bn-IN" sz="3200" dirty="0" smtClean="0">
                <a:ln w="0"/>
                <a:solidFill>
                  <a:srgbClr val="000000"/>
                </a:solidFill>
                <a:latin typeface="NikoshBAN" panose="02000000000000000000" pitchFamily="2" charset="0"/>
                <a:cs typeface="NikoshBAN" panose="02000000000000000000" pitchFamily="2" charset="0"/>
              </a:rPr>
              <a:t>এ </a:t>
            </a:r>
            <a:r>
              <a:rPr lang="bn-IN" sz="3200" dirty="0">
                <a:ln w="0"/>
                <a:solidFill>
                  <a:srgbClr val="000000"/>
                </a:solidFill>
                <a:latin typeface="NikoshBAN" panose="02000000000000000000" pitchFamily="2" charset="0"/>
                <a:cs typeface="NikoshBAN" panose="02000000000000000000" pitchFamily="2" charset="0"/>
              </a:rPr>
              <a:t>আন্দোলনের ফলে গ্রামীণ মানুষ, কৃষক, মধ্যবিত্ত গৃহস্থদের রাজনৈতিক </a:t>
            </a:r>
            <a:r>
              <a:rPr lang="bn-IN" sz="3200" dirty="0" smtClean="0">
                <a:ln w="0"/>
                <a:solidFill>
                  <a:srgbClr val="000000"/>
                </a:solidFill>
                <a:latin typeface="NikoshBAN" panose="02000000000000000000" pitchFamily="2" charset="0"/>
                <a:cs typeface="NikoshBAN" panose="02000000000000000000" pitchFamily="2" charset="0"/>
              </a:rPr>
              <a:t>জাগরণ ঘটে</a:t>
            </a:r>
            <a:r>
              <a:rPr lang="bn-IN" sz="3200" dirty="0">
                <a:ln w="0"/>
                <a:solidFill>
                  <a:srgbClr val="000000"/>
                </a:solidFill>
                <a:latin typeface="NikoshBAN" panose="02000000000000000000" pitchFamily="2" charset="0"/>
                <a:cs typeface="NikoshBAN" panose="02000000000000000000" pitchFamily="2" charset="0"/>
              </a:rPr>
              <a:t>। এখন থেকে শুধু শহরবাসী মধ্যবিত্তরাই জাতীয় আন্দোলনের সৈনিক ছিল </a:t>
            </a:r>
            <a:r>
              <a:rPr lang="bn-IN" sz="3200" dirty="0" smtClean="0">
                <a:ln w="0"/>
                <a:solidFill>
                  <a:srgbClr val="000000"/>
                </a:solidFill>
                <a:latin typeface="NikoshBAN" panose="02000000000000000000" pitchFamily="2" charset="0"/>
                <a:cs typeface="NikoshBAN" panose="02000000000000000000" pitchFamily="2" charset="0"/>
              </a:rPr>
              <a:t>না</a:t>
            </a:r>
            <a:r>
              <a:rPr lang="bn-IN" sz="3200" dirty="0">
                <a:ln w="0"/>
                <a:solidFill>
                  <a:srgbClr val="000000"/>
                </a:solidFill>
                <a:latin typeface="NikoshBAN" panose="02000000000000000000" pitchFamily="2" charset="0"/>
                <a:cs typeface="NikoshBAN" panose="02000000000000000000" pitchFamily="2" charset="0"/>
              </a:rPr>
              <a:t>, গ্রামীণ গৃহস্থ, মধ্যবিত্ত ও কৃষকরাও তার অংশীদার হয়</a:t>
            </a:r>
            <a:r>
              <a:rPr lang="bn-IN" sz="3200" dirty="0" smtClean="0">
                <a:ln w="0"/>
                <a:solidFill>
                  <a:srgbClr val="000000"/>
                </a:solidFill>
                <a:latin typeface="NikoshBAN" panose="02000000000000000000" pitchFamily="2" charset="0"/>
                <a:cs typeface="NikoshBAN" panose="02000000000000000000" pitchFamily="2" charset="0"/>
              </a:rPr>
              <a:t>।</a:t>
            </a:r>
            <a:endParaRPr lang="bn-IN" sz="3200" dirty="0">
              <a:ln w="0"/>
              <a:solidFill>
                <a:srgbClr val="000000"/>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IN" sz="3200" dirty="0" smtClean="0">
                <a:ln w="0"/>
                <a:solidFill>
                  <a:srgbClr val="000000"/>
                </a:solidFill>
                <a:latin typeface="NikoshBAN" panose="02000000000000000000" pitchFamily="2" charset="0"/>
                <a:cs typeface="NikoshBAN" panose="02000000000000000000" pitchFamily="2" charset="0"/>
              </a:rPr>
              <a:t>স্বরাজ </a:t>
            </a:r>
            <a:r>
              <a:rPr lang="bn-IN" sz="3200" dirty="0">
                <a:ln w="0"/>
                <a:solidFill>
                  <a:srgbClr val="000000"/>
                </a:solidFill>
                <a:latin typeface="NikoshBAN" panose="02000000000000000000" pitchFamily="2" charset="0"/>
                <a:cs typeface="NikoshBAN" panose="02000000000000000000" pitchFamily="2" charset="0"/>
              </a:rPr>
              <a:t>অর্জনের জন্য যে চারিত্রিক দৃঢ়তা ও সবলতা প্রয়োজন ভারতীয় জনগণ অসহযোগ আন্দোলনের মাধ্যমে তা অনুভব করে। </a:t>
            </a:r>
          </a:p>
          <a:p>
            <a:pPr marL="457200" indent="-457200">
              <a:buFont typeface="Wingdings" panose="05000000000000000000" pitchFamily="2" charset="2"/>
              <a:buChar char="Ø"/>
            </a:pPr>
            <a:r>
              <a:rPr lang="bn-IN" sz="3200" dirty="0" smtClean="0">
                <a:ln w="0"/>
                <a:solidFill>
                  <a:srgbClr val="000000"/>
                </a:solidFill>
                <a:latin typeface="NikoshBAN" panose="02000000000000000000" pitchFamily="2" charset="0"/>
                <a:cs typeface="NikoshBAN" panose="02000000000000000000" pitchFamily="2" charset="0"/>
              </a:rPr>
              <a:t>অসহযোগ </a:t>
            </a:r>
            <a:r>
              <a:rPr lang="bn-IN" sz="3200" dirty="0">
                <a:ln w="0"/>
                <a:solidFill>
                  <a:srgbClr val="000000"/>
                </a:solidFill>
                <a:latin typeface="NikoshBAN" panose="02000000000000000000" pitchFamily="2" charset="0"/>
                <a:cs typeface="NikoshBAN" panose="02000000000000000000" pitchFamily="2" charset="0"/>
              </a:rPr>
              <a:t>আন্দোলন ইংরেজ শাসকদের মনে এক প্রতিক্রিয়ার সৃষ্টি করে, তাদের আত্মবিশ্বাসে আঘাত হানে। প্রকৃতপক্ষে, ভারতে ব্রিটিশ সাম্রাজ্যবাদের ভবিষৎ </a:t>
            </a:r>
            <a:r>
              <a:rPr lang="bn-IN" sz="3200" dirty="0" smtClean="0">
                <a:ln w="0"/>
                <a:solidFill>
                  <a:srgbClr val="000000"/>
                </a:solidFill>
                <a:latin typeface="NikoshBAN" panose="02000000000000000000" pitchFamily="2" charset="0"/>
                <a:cs typeface="NikoshBAN" panose="02000000000000000000" pitchFamily="2" charset="0"/>
              </a:rPr>
              <a:t>সম্বন্ধে ইংরেজদের </a:t>
            </a:r>
            <a:r>
              <a:rPr lang="bn-IN" sz="3200" dirty="0">
                <a:ln w="0"/>
                <a:solidFill>
                  <a:srgbClr val="000000"/>
                </a:solidFill>
                <a:latin typeface="NikoshBAN" panose="02000000000000000000" pitchFamily="2" charset="0"/>
                <a:cs typeface="NikoshBAN" panose="02000000000000000000" pitchFamily="2" charset="0"/>
              </a:rPr>
              <a:t>মনে সংশয়ের উদ্ভব হয়</a:t>
            </a:r>
            <a:r>
              <a:rPr lang="bn-IN" sz="3200" dirty="0" smtClean="0">
                <a:ln w="0"/>
                <a:solidFill>
                  <a:srgbClr val="000000"/>
                </a:solidFill>
                <a:latin typeface="NikoshBAN" panose="02000000000000000000" pitchFamily="2" charset="0"/>
                <a:cs typeface="NikoshBAN" panose="02000000000000000000" pitchFamily="2" charset="0"/>
              </a:rPr>
              <a:t>। </a:t>
            </a:r>
          </a:p>
          <a:p>
            <a:r>
              <a:rPr lang="bn-IN" sz="3200" dirty="0" smtClean="0">
                <a:ln w="0"/>
                <a:solidFill>
                  <a:srgbClr val="000000"/>
                </a:solidFill>
                <a:latin typeface="NikoshBAN" panose="02000000000000000000" pitchFamily="2" charset="0"/>
                <a:cs typeface="NikoshBAN" panose="02000000000000000000" pitchFamily="2" charset="0"/>
              </a:rPr>
              <a:t>সবশেষে বলা যায় যে, যোগ্য নেতৃত্ব এবং সঠিক পরিচালনার অভাবে আপাত দৃষ্টিতে অসহযোগ আন্দোলন ব্যর্থ হলেও এটি সুদুরপ্রসারী তাৎপর্য বহন করে। এটি ছিল সর্বপ্রথম সর্বভারতীয় আন্দোলন। এ আন্দোলন ভারতের স্বাধীনতা অর্জনকে ত্বরান্বিত করেছিল।  </a:t>
            </a:r>
            <a:endParaRPr lang="bn-IN" sz="3200" dirty="0">
              <a:ln w="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99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91" y="0"/>
            <a:ext cx="5666509" cy="2798618"/>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 y="3532907"/>
            <a:ext cx="6525493" cy="3325091"/>
          </a:xfrm>
          <a:prstGeom prst="rect">
            <a:avLst/>
          </a:prstGeom>
        </p:spPr>
      </p:pic>
      <p:sp>
        <p:nvSpPr>
          <p:cNvPr id="5" name="6-Point Star 4"/>
          <p:cNvSpPr/>
          <p:nvPr/>
        </p:nvSpPr>
        <p:spPr>
          <a:xfrm>
            <a:off x="4145973" y="346365"/>
            <a:ext cx="3089564" cy="1302328"/>
          </a:xfrm>
          <a:prstGeom prst="star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FF0000"/>
                </a:solidFill>
                <a:latin typeface="NikoshBAN" panose="02000000000000000000" pitchFamily="2" charset="0"/>
                <a:cs typeface="NikoshBAN" panose="02000000000000000000" pitchFamily="2" charset="0"/>
              </a:rPr>
              <a:t>জ্ঞানমুলক প্রশ্নোত্তর</a:t>
            </a:r>
            <a:endParaRPr lang="en-US" b="1" dirty="0">
              <a:solidFill>
                <a:srgbClr val="FF0000"/>
              </a:solidFill>
            </a:endParaRPr>
          </a:p>
        </p:txBody>
      </p:sp>
      <p:sp>
        <p:nvSpPr>
          <p:cNvPr id="7" name="Snip Diagonal Corner Rectangle 6"/>
          <p:cNvSpPr/>
          <p:nvPr/>
        </p:nvSpPr>
        <p:spPr>
          <a:xfrm>
            <a:off x="1950027" y="1918855"/>
            <a:ext cx="8039100" cy="2008909"/>
          </a:xfrm>
          <a:prstGeom prst="snip2Diag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১.অসহযোগ আন্দোলনের নেতৃত্ব দেন কে?</a:t>
            </a:r>
          </a:p>
          <a:p>
            <a:r>
              <a:rPr lang="bn-IN" sz="3200" dirty="0" smtClean="0">
                <a:ln w="0"/>
                <a:solidFill>
                  <a:srgbClr val="000000"/>
                </a:solidFill>
                <a:latin typeface="NikoshBAN" panose="02000000000000000000" pitchFamily="2" charset="0"/>
                <a:cs typeface="NikoshBAN" panose="02000000000000000000" pitchFamily="2" charset="0"/>
              </a:rPr>
              <a:t>২.মহাত্ম গান্ধীর অহিংস জাতীয়তাবাদী আন্দোলনের নাম কী?</a:t>
            </a:r>
          </a:p>
          <a:p>
            <a:r>
              <a:rPr lang="bn-IN" sz="3200" dirty="0" smtClean="0">
                <a:ln w="0"/>
                <a:solidFill>
                  <a:srgbClr val="000000"/>
                </a:solidFill>
                <a:latin typeface="NikoshBAN" panose="02000000000000000000" pitchFamily="2" charset="0"/>
                <a:cs typeface="NikoshBAN" panose="02000000000000000000" pitchFamily="2" charset="0"/>
              </a:rPr>
              <a:t>৩.মহাত্ম </a:t>
            </a:r>
            <a:r>
              <a:rPr lang="bn-IN" sz="3200" dirty="0">
                <a:ln w="0"/>
                <a:solidFill>
                  <a:srgbClr val="000000"/>
                </a:solidFill>
                <a:latin typeface="NikoshBAN" panose="02000000000000000000" pitchFamily="2" charset="0"/>
                <a:cs typeface="NikoshBAN" panose="02000000000000000000" pitchFamily="2" charset="0"/>
              </a:rPr>
              <a:t>গান্ধীর </a:t>
            </a:r>
            <a:r>
              <a:rPr lang="bn-IN" sz="3200" dirty="0" smtClean="0">
                <a:ln w="0"/>
                <a:solidFill>
                  <a:srgbClr val="000000"/>
                </a:solidFill>
                <a:latin typeface="NikoshBAN" panose="02000000000000000000" pitchFamily="2" charset="0"/>
                <a:cs typeface="NikoshBAN" panose="02000000000000000000" pitchFamily="2" charset="0"/>
              </a:rPr>
              <a:t>অসহযোগ আন্দোলনের লক্ষ্য কী ছিল?  </a:t>
            </a:r>
            <a:endParaRPr lang="en-US" sz="3200" dirty="0"/>
          </a:p>
        </p:txBody>
      </p:sp>
      <p:sp>
        <p:nvSpPr>
          <p:cNvPr id="9" name="Snip Same Side Corner Rectangle 8"/>
          <p:cNvSpPr/>
          <p:nvPr/>
        </p:nvSpPr>
        <p:spPr>
          <a:xfrm>
            <a:off x="4145974" y="4197926"/>
            <a:ext cx="4513118" cy="1995054"/>
          </a:xfrm>
          <a:prstGeom prst="snip2Same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উত্তরঃ- মহাত্ম গান্ধী </a:t>
            </a:r>
          </a:p>
          <a:p>
            <a:r>
              <a:rPr lang="bn-IN" sz="3200" dirty="0" smtClean="0">
                <a:ln w="0"/>
                <a:solidFill>
                  <a:srgbClr val="000000"/>
                </a:solidFill>
                <a:latin typeface="NikoshBAN" panose="02000000000000000000" pitchFamily="2" charset="0"/>
                <a:cs typeface="NikoshBAN" panose="02000000000000000000" pitchFamily="2" charset="0"/>
              </a:rPr>
              <a:t>উত্তরঃ- সত্যাগ্রহ</a:t>
            </a:r>
          </a:p>
          <a:p>
            <a:r>
              <a:rPr lang="bn-IN" sz="3200" dirty="0" smtClean="0">
                <a:ln w="0"/>
                <a:solidFill>
                  <a:srgbClr val="000000"/>
                </a:solidFill>
                <a:latin typeface="NikoshBAN" panose="02000000000000000000" pitchFamily="2" charset="0"/>
                <a:cs typeface="NikoshBAN" panose="02000000000000000000" pitchFamily="2" charset="0"/>
              </a:rPr>
              <a:t>উত্তরঃ- স্বরাজ প্রতিষ্ঠা</a:t>
            </a:r>
            <a:endParaRPr lang="en-US" sz="3200" dirty="0"/>
          </a:p>
        </p:txBody>
      </p:sp>
    </p:spTree>
    <p:extLst>
      <p:ext uri="{BB962C8B-B14F-4D97-AF65-F5344CB8AC3E}">
        <p14:creationId xmlns:p14="http://schemas.microsoft.com/office/powerpoint/2010/main" val="38378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387" t="3982" r="17387" b="3982"/>
          <a:stretch/>
        </p:blipFill>
        <p:spPr>
          <a:xfrm>
            <a:off x="7259779" y="789709"/>
            <a:ext cx="4752112" cy="493221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425" t="6317" r="7038" b="13103"/>
          <a:stretch/>
        </p:blipFill>
        <p:spPr>
          <a:xfrm>
            <a:off x="387929" y="789708"/>
            <a:ext cx="6511635" cy="4932219"/>
          </a:xfrm>
          <a:prstGeom prst="rect">
            <a:avLst/>
          </a:prstGeom>
        </p:spPr>
      </p:pic>
      <p:sp>
        <p:nvSpPr>
          <p:cNvPr id="4" name="Rectangle 3"/>
          <p:cNvSpPr/>
          <p:nvPr/>
        </p:nvSpPr>
        <p:spPr>
          <a:xfrm>
            <a:off x="886691" y="1399309"/>
            <a:ext cx="5514109" cy="3796146"/>
          </a:xfrm>
          <a:prstGeom prst="rect">
            <a:avLst/>
          </a:prstGeom>
        </p:spPr>
        <p:txBody>
          <a:bodyPr wrap="square">
            <a:prstTxWarp prst="textPlain">
              <a:avLst/>
            </a:prstTxWarp>
            <a:spAutoFit/>
          </a:bodyPr>
          <a:lstStyle/>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 গনি</a:t>
            </a:r>
          </a:p>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প্রভাষক</a:t>
            </a:r>
          </a:p>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 ইতিহাস ও সংস্কৃতি </a:t>
            </a:r>
          </a:p>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বোয়ালখালী হাজী মোঃ নুরুল হক ডিগ্রি কলেজ</a:t>
            </a:r>
          </a:p>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শাকপুরা,বোয়ালখালী,চট্টগ্রাম।</a:t>
            </a:r>
            <a:endParaRPr lang="bn-BD"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1200" b="1" dirty="0" smtClean="0">
                <a:ln/>
                <a:solidFill>
                  <a:srgbClr val="7030A0"/>
                </a:solidFill>
                <a:latin typeface="NikoshBAN" panose="02000000000000000000" pitchFamily="2" charset="0"/>
                <a:cs typeface="NikoshBAN" panose="02000000000000000000" pitchFamily="2" charset="0"/>
              </a:rPr>
              <a:t>মোবাইলঃ</a:t>
            </a:r>
            <a:r>
              <a:rPr lang="en-US" sz="1200" b="1" dirty="0" smtClean="0">
                <a:ln/>
                <a:solidFill>
                  <a:srgbClr val="7030A0"/>
                </a:solidFill>
                <a:latin typeface="NikoshBAN" panose="02000000000000000000" pitchFamily="2" charset="0"/>
                <a:cs typeface="NikoshBAN" panose="02000000000000000000" pitchFamily="2" charset="0"/>
              </a:rPr>
              <a:t>-</a:t>
            </a:r>
            <a:r>
              <a:rPr lang="bn-IN" sz="1200" b="1" dirty="0" smtClean="0">
                <a:ln/>
                <a:solidFill>
                  <a:srgbClr val="7030A0"/>
                </a:solidFill>
                <a:latin typeface="NikoshBAN" panose="02000000000000000000" pitchFamily="2" charset="0"/>
                <a:cs typeface="NikoshBAN" panose="02000000000000000000" pitchFamily="2" charset="0"/>
              </a:rPr>
              <a:t> </a:t>
            </a:r>
            <a:r>
              <a:rPr lang="en-US" sz="1200" b="1" dirty="0" smtClean="0">
                <a:ln/>
                <a:solidFill>
                  <a:srgbClr val="7030A0"/>
                </a:solidFill>
                <a:latin typeface="NikoshBAN" panose="02000000000000000000" pitchFamily="2" charset="0"/>
                <a:cs typeface="NikoshBAN" panose="02000000000000000000" pitchFamily="2" charset="0"/>
              </a:rPr>
              <a:t>০১৫৩১৬৬২৮৩৪</a:t>
            </a:r>
            <a:r>
              <a:rPr lang="bn-IN" sz="1200" b="1" dirty="0" smtClean="0">
                <a:ln/>
                <a:solidFill>
                  <a:srgbClr val="7030A0"/>
                </a:solidFill>
                <a:latin typeface="NikoshBAN" panose="02000000000000000000" pitchFamily="2" charset="0"/>
                <a:cs typeface="NikoshBAN" panose="02000000000000000000" pitchFamily="2" charset="0"/>
              </a:rPr>
              <a:t> - </a:t>
            </a:r>
            <a:r>
              <a:rPr lang="en-US" sz="1200" b="1" dirty="0" smtClean="0">
                <a:ln/>
                <a:solidFill>
                  <a:srgbClr val="7030A0"/>
                </a:solidFill>
                <a:latin typeface="NikoshBAN" panose="02000000000000000000" pitchFamily="2" charset="0"/>
                <a:cs typeface="NikoshBAN" panose="02000000000000000000" pitchFamily="2" charset="0"/>
              </a:rPr>
              <a:t>০১৮১৫৬০৩২৬৬</a:t>
            </a:r>
            <a:endParaRPr lang="en-US" sz="1200" b="1" dirty="0">
              <a:ln/>
              <a:solidFill>
                <a:srgbClr val="7030A0"/>
              </a:solidFill>
              <a:latin typeface="NikoshBAN" panose="02000000000000000000" pitchFamily="2" charset="0"/>
              <a:cs typeface="NikoshBAN" panose="02000000000000000000" pitchFamily="2" charset="0"/>
            </a:endParaRPr>
          </a:p>
          <a:p>
            <a:pPr algn="ctr"/>
            <a:r>
              <a:rPr lang="en-US" sz="1200" dirty="0">
                <a:solidFill>
                  <a:srgbClr val="7030A0"/>
                </a:solidFill>
              </a:rPr>
              <a:t>agani2325@gmail.com</a:t>
            </a:r>
          </a:p>
        </p:txBody>
      </p:sp>
      <p:sp>
        <p:nvSpPr>
          <p:cNvPr id="5" name="Rectangle 4"/>
          <p:cNvSpPr/>
          <p:nvPr/>
        </p:nvSpPr>
        <p:spPr>
          <a:xfrm>
            <a:off x="7744690" y="1399309"/>
            <a:ext cx="3685309" cy="3796146"/>
          </a:xfrm>
          <a:prstGeom prst="rect">
            <a:avLst/>
          </a:prstGeom>
        </p:spPr>
        <p:txBody>
          <a:bodyPr wrap="square">
            <a:prstTxWarp prst="textPlain">
              <a:avLst/>
            </a:prstTxWarp>
            <a:spAutoFit/>
          </a:bodyPr>
          <a:lstStyle/>
          <a:p>
            <a:pPr algn="ctr"/>
            <a:r>
              <a:rPr lang="bn-IN"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একাদশ</a:t>
            </a:r>
            <a:r>
              <a:rPr lang="en-US"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দ্বাদশ </a:t>
            </a:r>
          </a:p>
          <a:p>
            <a:pPr algn="ctr"/>
            <a:r>
              <a:rPr lang="bn-IN"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ইসলামের ইতিহাস ও </a:t>
            </a:r>
            <a:r>
              <a:rPr lang="bn-IN" b="1"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সংস্কৃতি </a:t>
            </a:r>
            <a:endParaRPr lang="en-US"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পত্রঃ-দ্বিতীয় </a:t>
            </a:r>
          </a:p>
          <a:p>
            <a:pPr algn="ctr"/>
            <a:r>
              <a:rPr lang="bn-IN"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অধ্যায়ঃ-চতুর্থ </a:t>
            </a:r>
          </a:p>
          <a:p>
            <a:pPr algn="ctr"/>
            <a:r>
              <a:rPr lang="bn-IN" b="1"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১ঘন্টা  </a:t>
            </a:r>
          </a:p>
        </p:txBody>
      </p:sp>
      <p:graphicFrame>
        <p:nvGraphicFramePr>
          <p:cNvPr id="11" name="Diagram 10"/>
          <p:cNvGraphicFramePr/>
          <p:nvPr>
            <p:extLst>
              <p:ext uri="{D42A27DB-BD31-4B8C-83A1-F6EECF244321}">
                <p14:modId xmlns:p14="http://schemas.microsoft.com/office/powerpoint/2010/main" val="3199463069"/>
              </p:ext>
            </p:extLst>
          </p:nvPr>
        </p:nvGraphicFramePr>
        <p:xfrm>
          <a:off x="526476" y="921327"/>
          <a:ext cx="1052945" cy="95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4135090854"/>
              </p:ext>
            </p:extLst>
          </p:nvPr>
        </p:nvGraphicFramePr>
        <p:xfrm>
          <a:off x="5361705" y="848374"/>
          <a:ext cx="1316182" cy="11018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05131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320" y="786244"/>
            <a:ext cx="3825587" cy="2455719"/>
          </a:xfrm>
          <a:prstGeom prst="rect">
            <a:avLst/>
          </a:prstGeom>
        </p:spPr>
      </p:pic>
      <p:sp>
        <p:nvSpPr>
          <p:cNvPr id="3" name="7-Point Star 2"/>
          <p:cNvSpPr/>
          <p:nvPr/>
        </p:nvSpPr>
        <p:spPr>
          <a:xfrm>
            <a:off x="5763491" y="786244"/>
            <a:ext cx="2493818" cy="1541320"/>
          </a:xfrm>
          <a:prstGeom prst="star7">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বাড়ির কাজ</a:t>
            </a:r>
            <a:endParaRPr lang="en-US" b="1" dirty="0"/>
          </a:p>
        </p:txBody>
      </p:sp>
      <p:sp>
        <p:nvSpPr>
          <p:cNvPr id="4" name="Snip Same Side Corner Rectangle 3"/>
          <p:cNvSpPr/>
          <p:nvPr/>
        </p:nvSpPr>
        <p:spPr>
          <a:xfrm>
            <a:off x="443346" y="3726873"/>
            <a:ext cx="11333018" cy="748145"/>
          </a:xfrm>
          <a:prstGeom prst="snip2Same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মহাত্ম গান্ধী হঠাৎ করে অসহযোগ আন্দোলন বন্ধ ঘোষণা করছিলেন কেন? ব্যাখ্যা কর</a:t>
            </a:r>
            <a:r>
              <a:rPr lang="bn-IN" dirty="0" smtClean="0">
                <a:ln w="0"/>
                <a:solidFill>
                  <a:srgbClr val="000000"/>
                </a:solidFill>
                <a:latin typeface="NikoshBAN" panose="02000000000000000000" pitchFamily="2" charset="0"/>
                <a:cs typeface="NikoshBAN" panose="02000000000000000000" pitchFamily="2" charset="0"/>
              </a:rPr>
              <a:t>।</a:t>
            </a:r>
            <a:endParaRPr lang="en-US" dirty="0"/>
          </a:p>
        </p:txBody>
      </p:sp>
    </p:spTree>
    <p:extLst>
      <p:ext uri="{BB962C8B-B14F-4D97-AF65-F5344CB8AC3E}">
        <p14:creationId xmlns:p14="http://schemas.microsoft.com/office/powerpoint/2010/main" val="76501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207818" y="166255"/>
            <a:ext cx="11762509" cy="6497781"/>
          </a:xfrm>
          <a:prstGeom prst="fra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35" y="983673"/>
            <a:ext cx="10127674" cy="48767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35" y="0"/>
            <a:ext cx="10113819" cy="3269673"/>
          </a:xfrm>
          <a:prstGeom prst="rect">
            <a:avLst/>
          </a:prstGeom>
        </p:spPr>
      </p:pic>
    </p:spTree>
    <p:extLst>
      <p:ext uri="{BB962C8B-B14F-4D97-AF65-F5344CB8AC3E}">
        <p14:creationId xmlns:p14="http://schemas.microsoft.com/office/powerpoint/2010/main" val="3642016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2341417" y="443345"/>
            <a:ext cx="8201891" cy="5971310"/>
          </a:xfrm>
          <a:prstGeom prst="fra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4868574" y="4800594"/>
            <a:ext cx="3172690" cy="77585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মহাত্মা গান্ধী</a:t>
            </a:r>
            <a:endParaRPr lang="en-US" sz="6000" b="1"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277" y="1253837"/>
            <a:ext cx="4699287" cy="354676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4210" y="1863434"/>
            <a:ext cx="2341419" cy="2327563"/>
          </a:xfrm>
          <a:prstGeom prst="rect">
            <a:avLst/>
          </a:prstGeom>
        </p:spPr>
      </p:pic>
      <p:sp>
        <p:nvSpPr>
          <p:cNvPr id="12" name="Oval 11"/>
          <p:cNvSpPr/>
          <p:nvPr/>
        </p:nvSpPr>
        <p:spPr>
          <a:xfrm>
            <a:off x="5569525" y="2098962"/>
            <a:ext cx="1856509" cy="1856509"/>
          </a:xfrm>
          <a:prstGeom prst="ellipse">
            <a:avLst/>
          </a:prstGeom>
          <a:blipFill>
            <a:blip r:embed="rId5">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5824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07818" y="159327"/>
            <a:ext cx="11804073" cy="6608618"/>
          </a:xfrm>
          <a:prstGeom prst="fra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491093" y="3754582"/>
            <a:ext cx="9440143" cy="166254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অসহযোগ</a:t>
            </a:r>
            <a:r>
              <a:rPr lang="en-US"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 </a:t>
            </a:r>
            <a:r>
              <a:rPr lang="bn-IN"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আন্দোলন</a:t>
            </a:r>
            <a:endParaRPr lang="en-US"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sp>
        <p:nvSpPr>
          <p:cNvPr id="2" name="Plaque 1"/>
          <p:cNvSpPr/>
          <p:nvPr/>
        </p:nvSpPr>
        <p:spPr>
          <a:xfrm>
            <a:off x="2237507" y="1454729"/>
            <a:ext cx="7744691" cy="1898072"/>
          </a:xfrm>
          <a:prstGeom prst="plaque">
            <a:avLst/>
          </a:prstGeom>
          <a:solidFill>
            <a:srgbClr val="C000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en-US" sz="13800" b="1" dirty="0" err="1" smtClean="0">
                <a:ln/>
                <a:solidFill>
                  <a:schemeClr val="bg2"/>
                </a:solidFill>
                <a:effectLst>
                  <a:glow rad="228600">
                    <a:schemeClr val="accent5">
                      <a:satMod val="175000"/>
                      <a:alpha val="40000"/>
                    </a:schemeClr>
                  </a:glow>
                </a:effectLst>
                <a:latin typeface="NikoshBAN" panose="02000000000000000000" pitchFamily="2" charset="0"/>
                <a:cs typeface="NikoshBAN" panose="02000000000000000000" pitchFamily="2" charset="0"/>
              </a:rPr>
              <a:t>পাঠ</a:t>
            </a:r>
            <a:r>
              <a:rPr lang="en-US" sz="13800" b="1" dirty="0" smtClean="0">
                <a:ln/>
                <a:solidFill>
                  <a:schemeClr val="bg2"/>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bn-IN" sz="13800" b="1" dirty="0" smtClean="0">
                <a:ln/>
                <a:solidFill>
                  <a:schemeClr val="bg2"/>
                </a:solidFill>
                <a:effectLst>
                  <a:glow rad="228600">
                    <a:schemeClr val="accent5">
                      <a:satMod val="175000"/>
                      <a:alpha val="40000"/>
                    </a:schemeClr>
                  </a:glow>
                </a:effectLst>
                <a:latin typeface="NikoshBAN" panose="02000000000000000000" pitchFamily="2" charset="0"/>
                <a:cs typeface="NikoshBAN" panose="02000000000000000000" pitchFamily="2" charset="0"/>
              </a:rPr>
              <a:t>পরিচিতি</a:t>
            </a:r>
            <a:endParaRPr lang="en-US" sz="13800" b="1" dirty="0">
              <a:ln/>
              <a:solidFill>
                <a:schemeClr val="bg2"/>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29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457201" y="2144381"/>
            <a:ext cx="4876799" cy="1067173"/>
          </a:xfrm>
          <a:prstGeom prst="wave">
            <a:avLst/>
          </a:prstGeom>
          <a:solidFill>
            <a:srgbClr val="00B0F0"/>
          </a:solidFill>
          <a:ln w="76200">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b="1" i="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পাঠ শেষে শিক্ষার্থীরা </a:t>
            </a:r>
            <a:endParaRPr lang="en-US" b="1" i="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5" name="Horizontal Scroll 4"/>
          <p:cNvSpPr/>
          <p:nvPr/>
        </p:nvSpPr>
        <p:spPr>
          <a:xfrm>
            <a:off x="457200" y="4573349"/>
            <a:ext cx="6885709" cy="705234"/>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অসহযোগ আন্দোলনের </a:t>
            </a:r>
            <a:r>
              <a:rPr lang="bn-IN"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কারণ ও ঘটনা বর্ণনা করতে পারবে।</a:t>
            </a:r>
            <a:endParaRPr lang="en-US" dirty="0"/>
          </a:p>
        </p:txBody>
      </p:sp>
      <p:sp>
        <p:nvSpPr>
          <p:cNvPr id="8" name="Vertical Scroll 7"/>
          <p:cNvSpPr/>
          <p:nvPr/>
        </p:nvSpPr>
        <p:spPr>
          <a:xfrm>
            <a:off x="457200" y="3593903"/>
            <a:ext cx="6137564" cy="597096"/>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অসহযোগ </a:t>
            </a:r>
            <a:r>
              <a:rPr lang="bn-IN"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আন্দোলন কী? ব্যাখ্যা করতে পারবে। </a:t>
            </a:r>
            <a:endParaRPr lang="en-US" dirty="0"/>
          </a:p>
        </p:txBody>
      </p:sp>
      <p:sp>
        <p:nvSpPr>
          <p:cNvPr id="9" name="Wave 8"/>
          <p:cNvSpPr/>
          <p:nvPr/>
        </p:nvSpPr>
        <p:spPr>
          <a:xfrm>
            <a:off x="457200" y="5578759"/>
            <a:ext cx="7966364" cy="888224"/>
          </a:xfrm>
          <a:prstGeom prst="wav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অসহযোগ আন্দোলনের গুরুত্ব ও তাৎপর্য বিশ্লেষণ করতে পারবে।</a:t>
            </a:r>
            <a:endParaRPr lang="en-US"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709" y="401782"/>
            <a:ext cx="5514109" cy="1360249"/>
          </a:xfrm>
          <a:prstGeom prst="rect">
            <a:avLst/>
          </a:prstGeom>
        </p:spPr>
      </p:pic>
      <p:sp>
        <p:nvSpPr>
          <p:cNvPr id="11" name="Rectangle 10"/>
          <p:cNvSpPr/>
          <p:nvPr/>
        </p:nvSpPr>
        <p:spPr>
          <a:xfrm>
            <a:off x="3823854" y="678873"/>
            <a:ext cx="4031673" cy="803563"/>
          </a:xfrm>
          <a:prstGeom prst="rect">
            <a:avLst/>
          </a:prstGeom>
        </p:spPr>
        <p:txBody>
          <a:bodyPr wrap="none">
            <a:prstTxWarp prst="textPlain">
              <a:avLst/>
            </a:prstTxWarp>
            <a:spAutoFit/>
          </a:bodyPr>
          <a:lstStyle/>
          <a:p>
            <a:pPr algn="ctr"/>
            <a:r>
              <a:rPr lang="bn-IN"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 ফল  </a:t>
            </a:r>
            <a:endParaRPr lang="en-US" b="1" dirty="0">
              <a:solidFill>
                <a:srgbClr val="FFFF00"/>
              </a:solidFill>
            </a:endParaRPr>
          </a:p>
        </p:txBody>
      </p:sp>
    </p:spTree>
    <p:extLst>
      <p:ext uri="{BB962C8B-B14F-4D97-AF65-F5344CB8AC3E}">
        <p14:creationId xmlns:p14="http://schemas.microsoft.com/office/powerpoint/2010/main" val="15369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45" y="110836"/>
            <a:ext cx="11693237" cy="6608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bn-IN" sz="2800" b="1" dirty="0" smtClean="0">
              <a:solidFill>
                <a:schemeClr val="tx1"/>
              </a:solidFill>
              <a:latin typeface="NikoshBAN" panose="02000000000000000000" pitchFamily="2" charset="0"/>
              <a:cs typeface="NikoshBAN" panose="02000000000000000000" pitchFamily="2" charset="0"/>
            </a:endParaRPr>
          </a:p>
          <a:p>
            <a:pPr lvl="0" eaLnBrk="0" fontAlgn="base" hangingPunct="0">
              <a:spcBef>
                <a:spcPct val="0"/>
              </a:spcBef>
              <a:spcAft>
                <a:spcPct val="0"/>
              </a:spcAft>
            </a:pPr>
            <a:endParaRPr lang="bn-IN" sz="2800" b="1" dirty="0">
              <a:solidFill>
                <a:schemeClr val="tx1"/>
              </a:solidFill>
              <a:latin typeface="NikoshBAN" panose="02000000000000000000" pitchFamily="2" charset="0"/>
              <a:cs typeface="NikoshBAN" panose="02000000000000000000" pitchFamily="2" charset="0"/>
            </a:endParaRPr>
          </a:p>
          <a:p>
            <a:pPr lvl="0" eaLnBrk="0" fontAlgn="base" hangingPunct="0">
              <a:spcBef>
                <a:spcPct val="0"/>
              </a:spcBef>
              <a:spcAft>
                <a:spcPct val="0"/>
              </a:spcAft>
            </a:pPr>
            <a:r>
              <a:rPr lang="bn-IN" sz="2800" b="1" dirty="0" smtClean="0">
                <a:solidFill>
                  <a:schemeClr val="tx1"/>
                </a:solidFill>
                <a:latin typeface="NikoshBAN" panose="02000000000000000000" pitchFamily="2" charset="0"/>
                <a:cs typeface="NikoshBAN" panose="02000000000000000000" pitchFamily="2" charset="0"/>
              </a:rPr>
              <a:t>মোহনদাস </a:t>
            </a:r>
            <a:r>
              <a:rPr lang="bn-IN" sz="2800" b="1" dirty="0">
                <a:solidFill>
                  <a:schemeClr val="tx1"/>
                </a:solidFill>
                <a:latin typeface="NikoshBAN" panose="02000000000000000000" pitchFamily="2" charset="0"/>
                <a:cs typeface="NikoshBAN" panose="02000000000000000000" pitchFamily="2" charset="0"/>
              </a:rPr>
              <a:t>করমচাঁদ গান্ধীঃ-</a:t>
            </a:r>
            <a:r>
              <a:rPr lang="bn-IN" sz="2800" dirty="0">
                <a:solidFill>
                  <a:schemeClr val="tx1"/>
                </a:solidFill>
                <a:latin typeface="NikoshBAN" panose="02000000000000000000" pitchFamily="2" charset="0"/>
                <a:cs typeface="NikoshBAN" panose="02000000000000000000" pitchFamily="2" charset="0"/>
              </a:rPr>
              <a:t>বা </a:t>
            </a:r>
            <a:r>
              <a:rPr lang="bn-IN" sz="2800" b="1" dirty="0">
                <a:solidFill>
                  <a:schemeClr val="tx1"/>
                </a:solidFill>
                <a:latin typeface="NikoshBAN" panose="02000000000000000000" pitchFamily="2" charset="0"/>
                <a:cs typeface="NikoshBAN" panose="02000000000000000000" pitchFamily="2" charset="0"/>
              </a:rPr>
              <a:t>মহাত্মা গান্ধী</a:t>
            </a:r>
            <a:r>
              <a:rPr lang="en-US" sz="2800" dirty="0">
                <a:solidFill>
                  <a:schemeClr val="tx1"/>
                </a:solidFill>
                <a:latin typeface="NikoshBAN" panose="02000000000000000000" pitchFamily="2" charset="0"/>
                <a:cs typeface="NikoshBAN" panose="02000000000000000000" pitchFamily="2" charset="0"/>
              </a:rPr>
              <a:t> </a:t>
            </a:r>
            <a:r>
              <a:rPr lang="bn-IN" sz="2800" b="1" dirty="0">
                <a:solidFill>
                  <a:srgbClr val="FF0000"/>
                </a:solidFill>
                <a:latin typeface="NikoshBAN" panose="02000000000000000000" pitchFamily="2" charset="0"/>
                <a:cs typeface="NikoshBAN" panose="02000000000000000000" pitchFamily="2" charset="0"/>
              </a:rPr>
              <a:t>২রা </a:t>
            </a:r>
            <a:r>
              <a:rPr lang="bn-IN" sz="2800" dirty="0">
                <a:solidFill>
                  <a:schemeClr val="tx1"/>
                </a:solidFill>
                <a:latin typeface="NikoshBAN" panose="02000000000000000000" pitchFamily="2" charset="0"/>
                <a:cs typeface="NikoshBAN" panose="02000000000000000000" pitchFamily="2" charset="0"/>
                <a:hlinkClick r:id="rId2" tooltip="অক্টোবর"/>
              </a:rPr>
              <a:t>অক্টোবর</a:t>
            </a:r>
            <a:r>
              <a:rPr lang="en-US" sz="2800" dirty="0">
                <a:solidFill>
                  <a:schemeClr val="tx1"/>
                </a:solidFill>
                <a:latin typeface="NikoshBAN" panose="02000000000000000000" pitchFamily="2" charset="0"/>
                <a:cs typeface="NikoshBAN" panose="02000000000000000000" pitchFamily="2" charset="0"/>
              </a:rPr>
              <a:t>, </a:t>
            </a:r>
            <a:r>
              <a:rPr lang="bn-IN" sz="2800" b="1" dirty="0">
                <a:solidFill>
                  <a:srgbClr val="FF0000"/>
                </a:solidFill>
                <a:latin typeface="NikoshBAN" panose="02000000000000000000" pitchFamily="2" charset="0"/>
                <a:cs typeface="NikoshBAN" panose="02000000000000000000" pitchFamily="2" charset="0"/>
              </a:rPr>
              <a:t>১৮৬৯খ্রিঃ</a:t>
            </a:r>
            <a:r>
              <a:rPr lang="bn-IN" sz="2800" u="sng" dirty="0">
                <a:solidFill>
                  <a:schemeClr val="tx1"/>
                </a:solidFill>
                <a:latin typeface="NikoshBAN" panose="02000000000000000000" pitchFamily="2" charset="0"/>
                <a:cs typeface="NikoshBAN" panose="02000000000000000000" pitchFamily="2" charset="0"/>
                <a:hlinkClick r:id="rId3" tooltip="পোরবন্দর"/>
              </a:rPr>
              <a:t> পোরবন্দরের</a:t>
            </a:r>
            <a:r>
              <a:rPr lang="bn-IN" sz="2800" u="sng"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হিন্দু বৈশ্য গোত্রে মোধ পরিবারে জন্মগ্রহণ করেন। তার পিতা করমচাঁদ গান্ধী ছিলেন পোরবন্দরের </a:t>
            </a:r>
            <a:r>
              <a:rPr lang="bn-IN" sz="2800" dirty="0">
                <a:solidFill>
                  <a:schemeClr val="tx1"/>
                </a:solidFill>
                <a:latin typeface="NikoshBAN" panose="02000000000000000000" pitchFamily="2" charset="0"/>
                <a:cs typeface="NikoshBAN" panose="02000000000000000000" pitchFamily="2" charset="0"/>
                <a:hlinkClick r:id="rId4" tooltip="দেওয়ান"/>
              </a:rPr>
              <a:t>দেওয়ান</a:t>
            </a:r>
            <a:r>
              <a:rPr lang="bn-IN" sz="2800" dirty="0">
                <a:solidFill>
                  <a:schemeClr val="tx1"/>
                </a:solidFill>
                <a:latin typeface="NikoshBAN" panose="02000000000000000000" pitchFamily="2" charset="0"/>
                <a:cs typeface="NikoshBAN" panose="02000000000000000000" pitchFamily="2" charset="0"/>
              </a:rPr>
              <a:t> (প্রধান মন্ত্রী)। তাঁর মা পুতলিবা প্রণামী বৈষ্ণব গোষ্ঠীর ছিলেন।</a:t>
            </a:r>
            <a:r>
              <a:rPr lang="en-US"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ধার্মিক মায়ের সাথে এবং গুজরাটের </a:t>
            </a:r>
            <a:r>
              <a:rPr lang="bn-IN" sz="2800" dirty="0">
                <a:solidFill>
                  <a:schemeClr val="tx1"/>
                </a:solidFill>
                <a:latin typeface="NikoshBAN" panose="02000000000000000000" pitchFamily="2" charset="0"/>
                <a:cs typeface="NikoshBAN" panose="02000000000000000000" pitchFamily="2" charset="0"/>
                <a:hlinkClick r:id="rId5" tooltip="জৈন ধর্ম"/>
              </a:rPr>
              <a:t>জৈন</a:t>
            </a:r>
            <a:r>
              <a:rPr lang="bn-IN" sz="2800" dirty="0">
                <a:solidFill>
                  <a:schemeClr val="tx1"/>
                </a:solidFill>
                <a:latin typeface="NikoshBAN" panose="02000000000000000000" pitchFamily="2" charset="0"/>
                <a:cs typeface="NikoshBAN" panose="02000000000000000000" pitchFamily="2" charset="0"/>
              </a:rPr>
              <a:t> প্রভাবিত পরিবেশে গান্ধী ছোটবেলা থেকেই জীবের প্রতি অহিংসা, নিরামিষ ভোজন, আত্মশুদ্ধির জন্য উপবাসে থাকা, বিভিন্ন ধর্মাবলম্বী ও সম্প্রদায়ের পারস্পরিক সহিষ্ণুতা ইত্যাদি বিষয় শিখতে শুরু করেন। তিনি একজন অন্যতম ভারতীয় </a:t>
            </a:r>
            <a:r>
              <a:rPr lang="bn-IN" sz="2800" dirty="0">
                <a:solidFill>
                  <a:schemeClr val="tx1"/>
                </a:solidFill>
                <a:latin typeface="NikoshBAN" panose="02000000000000000000" pitchFamily="2" charset="0"/>
                <a:cs typeface="NikoshBAN" panose="02000000000000000000" pitchFamily="2" charset="0"/>
                <a:hlinkClick r:id="rId6" tooltip="রাজনীতিবিদ"/>
              </a:rPr>
              <a:t>রাজনীতিবিদ</a:t>
            </a:r>
            <a:r>
              <a:rPr lang="en-US" sz="2800" dirty="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hlinkClick r:id="rId7" tooltip="ভারতীয় স্বাধীনতা আন্দোলন"/>
              </a:rPr>
              <a:t>ভারতের স্বাধীনতা আন্দোলনের</a:t>
            </a:r>
            <a:r>
              <a:rPr lang="bn-IN" sz="2800" dirty="0">
                <a:solidFill>
                  <a:schemeClr val="tx1"/>
                </a:solidFill>
                <a:latin typeface="NikoshBAN" panose="02000000000000000000" pitchFamily="2" charset="0"/>
                <a:cs typeface="NikoshBAN" panose="02000000000000000000" pitchFamily="2" charset="0"/>
              </a:rPr>
              <a:t> অগ্রগামী ব্যক্তিদের একজন এবং প্রভাবশালী আধ্যাত্মিক নেতা। তিনি ছিলেন </a:t>
            </a:r>
            <a:r>
              <a:rPr lang="bn-IN" sz="2800" dirty="0">
                <a:solidFill>
                  <a:schemeClr val="tx1"/>
                </a:solidFill>
                <a:latin typeface="NikoshBAN" panose="02000000000000000000" pitchFamily="2" charset="0"/>
                <a:cs typeface="NikoshBAN" panose="02000000000000000000" pitchFamily="2" charset="0"/>
                <a:hlinkClick r:id="rId8" tooltip="সত্যাগ্রহ"/>
              </a:rPr>
              <a:t>সত্যাগ্রহ</a:t>
            </a:r>
            <a:r>
              <a:rPr lang="bn-IN" sz="2800" dirty="0">
                <a:solidFill>
                  <a:schemeClr val="tx1"/>
                </a:solidFill>
                <a:latin typeface="NikoshBAN" panose="02000000000000000000" pitchFamily="2" charset="0"/>
                <a:cs typeface="NikoshBAN" panose="02000000000000000000" pitchFamily="2" charset="0"/>
              </a:rPr>
              <a:t> আন্দোলনের প্রতিষ্ঠাতা। এর মাধ্যমে স্বৈরশাসনের বিরুদ্ধে জনসাধারণ তাদের অভিমত প্রকাশ করে । এ আন্দোলন প্রতিষ্ঠিত হয়েছিল অহিংস মতবাদ বা দর্শনের উপর ভিত্তি করে এবং এটি ছিল ভারতীয় স্বাধীনতা আন্দোলনের অন্যতম চালিকা শক্তি</a:t>
            </a:r>
            <a:r>
              <a:rPr lang="en-US"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সারা বিশ্বে মানুষের স্বাধীনতা এবং অধিকার পাওয়ার আন্দোলনের অন্যতম অনুপ্রেরণা। ১৮৮৩ সালে মাত্র ১৩ বছর </a:t>
            </a:r>
            <a:r>
              <a:rPr lang="bn-IN" sz="2800" dirty="0" smtClean="0">
                <a:solidFill>
                  <a:schemeClr val="tx1"/>
                </a:solidFill>
                <a:latin typeface="NikoshBAN" panose="02000000000000000000" pitchFamily="2" charset="0"/>
                <a:cs typeface="NikoshBAN" panose="02000000000000000000" pitchFamily="2" charset="0"/>
              </a:rPr>
              <a:t>বয়সে </a:t>
            </a:r>
            <a:r>
              <a:rPr lang="bn-IN" sz="2800" dirty="0">
                <a:solidFill>
                  <a:schemeClr val="tx1"/>
                </a:solidFill>
                <a:latin typeface="NikoshBAN" panose="02000000000000000000" pitchFamily="2" charset="0"/>
                <a:cs typeface="NikoshBAN" panose="02000000000000000000" pitchFamily="2" charset="0"/>
              </a:rPr>
              <a:t>মহাত্মা গান্ধী তার বাবা মায়ের পছন্দে </a:t>
            </a:r>
            <a:r>
              <a:rPr lang="bn-IN" sz="2800" dirty="0">
                <a:solidFill>
                  <a:schemeClr val="tx1"/>
                </a:solidFill>
                <a:latin typeface="NikoshBAN" panose="02000000000000000000" pitchFamily="2" charset="0"/>
                <a:cs typeface="NikoshBAN" panose="02000000000000000000" pitchFamily="2" charset="0"/>
                <a:hlinkClick r:id="rId9" tooltip="কস্তুরবা গান্ধী"/>
              </a:rPr>
              <a:t>কস্তুরবা মাখাঞ্জীকে</a:t>
            </a:r>
            <a:r>
              <a:rPr lang="bn-IN" sz="2800" dirty="0">
                <a:solidFill>
                  <a:schemeClr val="tx1"/>
                </a:solidFill>
                <a:latin typeface="NikoshBAN" panose="02000000000000000000" pitchFamily="2" charset="0"/>
                <a:cs typeface="NikoshBAN" panose="02000000000000000000" pitchFamily="2" charset="0"/>
              </a:rPr>
              <a:t> (</a:t>
            </a:r>
            <a:r>
              <a:rPr lang="bn-IN" sz="2800" i="1" dirty="0">
                <a:solidFill>
                  <a:schemeClr val="tx1"/>
                </a:solidFill>
                <a:latin typeface="NikoshBAN" panose="02000000000000000000" pitchFamily="2" charset="0"/>
                <a:cs typeface="NikoshBAN" panose="02000000000000000000" pitchFamily="2" charset="0"/>
              </a:rPr>
              <a:t>কাস্তুবাই</a:t>
            </a:r>
            <a:r>
              <a:rPr lang="bn-IN" sz="2800" dirty="0">
                <a:solidFill>
                  <a:schemeClr val="tx1"/>
                </a:solidFill>
                <a:latin typeface="NikoshBAN" panose="02000000000000000000" pitchFamily="2" charset="0"/>
                <a:cs typeface="NikoshBAN" panose="02000000000000000000" pitchFamily="2" charset="0"/>
              </a:rPr>
              <a:t> নামেও পরিচিত ছিলেন) বিয়ে করেন। তাদের চার পুত্র সন্তান জন্মায় যাদের নাম </a:t>
            </a:r>
            <a:r>
              <a:rPr lang="bn-IN" sz="2800" dirty="0">
                <a:solidFill>
                  <a:schemeClr val="tx1"/>
                </a:solidFill>
                <a:latin typeface="NikoshBAN" panose="02000000000000000000" pitchFamily="2" charset="0"/>
                <a:cs typeface="NikoshBAN" panose="02000000000000000000" pitchFamily="2" charset="0"/>
                <a:hlinkClick r:id="rId10" tooltip="হরিলাল গান্ধী"/>
              </a:rPr>
              <a:t>হরিলাল গান্ধী</a:t>
            </a:r>
            <a:r>
              <a:rPr lang="bn-IN" sz="2800" dirty="0">
                <a:solidFill>
                  <a:schemeClr val="tx1"/>
                </a:solidFill>
                <a:latin typeface="NikoshBAN" panose="02000000000000000000" pitchFamily="2" charset="0"/>
                <a:cs typeface="NikoshBAN" panose="02000000000000000000" pitchFamily="2" charset="0"/>
              </a:rPr>
              <a:t>, (জন্ম ১৮৮৮) </a:t>
            </a:r>
            <a:r>
              <a:rPr lang="bn-IN" sz="2800" dirty="0">
                <a:solidFill>
                  <a:schemeClr val="tx1"/>
                </a:solidFill>
                <a:latin typeface="NikoshBAN" panose="02000000000000000000" pitchFamily="2" charset="0"/>
                <a:cs typeface="NikoshBAN" panose="02000000000000000000" pitchFamily="2" charset="0"/>
                <a:hlinkClick r:id="rId11" tooltip="মনিলাল গান্ধী (পাতার অস্তিত্ব নেই)"/>
              </a:rPr>
              <a:t>মনিলাল গান্ধী</a:t>
            </a:r>
            <a:r>
              <a:rPr lang="bn-IN" sz="2800" dirty="0">
                <a:solidFill>
                  <a:schemeClr val="tx1"/>
                </a:solidFill>
                <a:latin typeface="NikoshBAN" panose="02000000000000000000" pitchFamily="2" charset="0"/>
                <a:cs typeface="NikoshBAN" panose="02000000000000000000" pitchFamily="2" charset="0"/>
              </a:rPr>
              <a:t>, (জন্ম ১৮৯২) </a:t>
            </a:r>
            <a:r>
              <a:rPr lang="bn-IN" sz="2800" dirty="0">
                <a:solidFill>
                  <a:schemeClr val="tx1"/>
                </a:solidFill>
                <a:latin typeface="NikoshBAN" panose="02000000000000000000" pitchFamily="2" charset="0"/>
                <a:cs typeface="NikoshBAN" panose="02000000000000000000" pitchFamily="2" charset="0"/>
                <a:hlinkClick r:id="rId12" tooltip="রামদাস গান্ধী (পাতার অস্তিত্ব নেই)"/>
              </a:rPr>
              <a:t>রামদাস গান্ধী</a:t>
            </a:r>
            <a:r>
              <a:rPr lang="bn-IN" sz="2800" dirty="0">
                <a:solidFill>
                  <a:schemeClr val="tx1"/>
                </a:solidFill>
                <a:latin typeface="NikoshBAN" panose="02000000000000000000" pitchFamily="2" charset="0"/>
                <a:cs typeface="NikoshBAN" panose="02000000000000000000" pitchFamily="2" charset="0"/>
              </a:rPr>
              <a:t> (জন্ম ১৮৯৭) এবং </a:t>
            </a:r>
            <a:r>
              <a:rPr lang="bn-IN" sz="2800" dirty="0">
                <a:solidFill>
                  <a:schemeClr val="tx1"/>
                </a:solidFill>
                <a:latin typeface="NikoshBAN" panose="02000000000000000000" pitchFamily="2" charset="0"/>
                <a:cs typeface="NikoshBAN" panose="02000000000000000000" pitchFamily="2" charset="0"/>
                <a:hlinkClick r:id="rId13" tooltip="দেবদাস গান্ধী (পাতার অস্তিত্ব নেই)"/>
              </a:rPr>
              <a:t>দেবদাস গান্ধী</a:t>
            </a:r>
            <a:r>
              <a:rPr lang="bn-IN" sz="2800" dirty="0">
                <a:solidFill>
                  <a:schemeClr val="tx1"/>
                </a:solidFill>
                <a:latin typeface="NikoshBAN" panose="02000000000000000000" pitchFamily="2" charset="0"/>
                <a:cs typeface="NikoshBAN" panose="02000000000000000000" pitchFamily="2" charset="0"/>
              </a:rPr>
              <a:t> (জন্ম ১৯০০) সালে।তিনি </a:t>
            </a:r>
            <a:r>
              <a:rPr lang="bn-IN" sz="2800" b="1" dirty="0">
                <a:solidFill>
                  <a:schemeClr val="tx1"/>
                </a:solidFill>
                <a:latin typeface="NikoshBAN" panose="02000000000000000000" pitchFamily="2" charset="0"/>
                <a:cs typeface="NikoshBAN" panose="02000000000000000000" pitchFamily="2" charset="0"/>
              </a:rPr>
              <a:t>৩০শে</a:t>
            </a:r>
            <a:r>
              <a:rPr lang="bn-IN"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hlinkClick r:id="rId14" tooltip="জানুয়ারি"/>
              </a:rPr>
              <a:t>জানুয়ারি</a:t>
            </a:r>
            <a:r>
              <a:rPr lang="en-US" sz="2800" dirty="0">
                <a:solidFill>
                  <a:schemeClr val="tx1"/>
                </a:solidFill>
                <a:latin typeface="NikoshBAN" panose="02000000000000000000" pitchFamily="2" charset="0"/>
                <a:cs typeface="NikoshBAN" panose="02000000000000000000" pitchFamily="2" charset="0"/>
              </a:rPr>
              <a:t>, </a:t>
            </a:r>
            <a:r>
              <a:rPr lang="bn-IN" sz="2800" b="1" dirty="0">
                <a:solidFill>
                  <a:schemeClr val="tx1"/>
                </a:solidFill>
                <a:latin typeface="NikoshBAN" panose="02000000000000000000" pitchFamily="2" charset="0"/>
                <a:cs typeface="NikoshBAN" panose="02000000000000000000" pitchFamily="2" charset="0"/>
              </a:rPr>
              <a:t>১৯৪৮খ্রিঃ</a:t>
            </a:r>
            <a:r>
              <a:rPr lang="bn-IN" sz="2800" dirty="0">
                <a:solidFill>
                  <a:schemeClr val="tx1"/>
                </a:solidFill>
                <a:latin typeface="NikoshBAN" panose="02000000000000000000" pitchFamily="2" charset="0"/>
                <a:cs typeface="NikoshBAN" panose="02000000000000000000" pitchFamily="2" charset="0"/>
              </a:rPr>
              <a:t>মৃত্যুবরণ করেন</a:t>
            </a:r>
            <a:r>
              <a:rPr lang="bn-IN" sz="2800" dirty="0" smtClean="0">
                <a:solidFill>
                  <a:schemeClr val="tx1"/>
                </a:solidFill>
                <a:latin typeface="NikoshBAN" panose="02000000000000000000" pitchFamily="2" charset="0"/>
                <a:cs typeface="NikoshBAN" panose="02000000000000000000" pitchFamily="2" charset="0"/>
              </a:rPr>
              <a:t>।</a:t>
            </a:r>
            <a:r>
              <a:rPr lang="en-US" sz="2800" smtClean="0">
                <a:solidFill>
                  <a:schemeClr val="tx1"/>
                </a:solidFill>
                <a:latin typeface="NikoshBAN" panose="02000000000000000000" pitchFamily="2" charset="0"/>
                <a:cs typeface="NikoshBAN" panose="02000000000000000000" pitchFamily="2" charset="0"/>
              </a:rPr>
              <a:t>``</a:t>
            </a:r>
            <a:endParaRPr lang="bn-IN" sz="2800" dirty="0">
              <a:solidFill>
                <a:schemeClr val="tx1"/>
              </a:solidFill>
              <a:latin typeface="NikoshBAN" panose="02000000000000000000" pitchFamily="2" charset="0"/>
              <a:cs typeface="NikoshBAN" panose="02000000000000000000" pitchFamily="2" charset="0"/>
            </a:endParaRPr>
          </a:p>
        </p:txBody>
      </p:sp>
      <p:sp>
        <p:nvSpPr>
          <p:cNvPr id="5" name="Oval 4"/>
          <p:cNvSpPr/>
          <p:nvPr/>
        </p:nvSpPr>
        <p:spPr>
          <a:xfrm>
            <a:off x="2840183" y="0"/>
            <a:ext cx="1385455" cy="1094510"/>
          </a:xfrm>
          <a:prstGeom prst="ellipse">
            <a:avLst/>
          </a:prstGeom>
          <a:blipFill>
            <a:blip r:embed="rId15">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855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99310" y="997529"/>
            <a:ext cx="10293927" cy="545869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w="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ভূমিকা </a:t>
            </a:r>
          </a:p>
          <a:p>
            <a:r>
              <a:rPr lang="bn-IN" sz="3200" dirty="0" smtClean="0">
                <a:ln w="0"/>
                <a:solidFill>
                  <a:srgbClr val="000000"/>
                </a:solidFill>
                <a:latin typeface="NikoshBAN" panose="02000000000000000000" pitchFamily="2" charset="0"/>
                <a:cs typeface="NikoshBAN" panose="02000000000000000000" pitchFamily="2" charset="0"/>
              </a:rPr>
              <a:t>অসহযোগ আন্দোলনের মূল ভিত্তি ছিল খেলাফত আন্দোলন। ভারতের হিন্দু-মুসলিম সম্প্রীতি প্রতিষ্ঠার এক অপূর্ব সুযোগ গ্রহনের জন্য মহাত্ম গান্ধী ঘোষণা করেন, “ভারতের সাত কোটি মুসলমানদের সাহায্য করার জন্য তেইশ কোটি হিন্দু জনগণকে অবশ্যই সর্বাত্মক সহযোগিতা করতে হবে এবং সরকারকে সকলপ্রকার সহযোগিতা করা থেকে বিরত থাকতে হবে।” এভাবে তিনি খেলাফত আন্দোলনকে সমর্থন করে হিন্দু-মুসলিম যুগপৎ আন্দোলনের মাধ্যমে ভারতীয়দের অধিকার আদায় এবং স্বারজ প্রতিষ্ঠার জন্য অসহযোগ আন্দোলন শুরু করেন। এর মূলনীতি ছিল শান্তিপূর্ণ উপায়ে ব্রিটিশ সরকারকে অসহযোগিতা করা। কিন্তু দূর্ভাগ্যবশত তাঁর অহিংস আন্দোলন সহিংসতায় রুপ নিলে বিজয় লাভের পূর্বেই তিনি আন্দোলন প্রত্যাহার করে নিতে বাধ্য হন।   </a:t>
            </a:r>
            <a:endParaRPr lang="en-US" sz="3200" dirty="0"/>
          </a:p>
        </p:txBody>
      </p:sp>
    </p:spTree>
    <p:extLst>
      <p:ext uri="{BB962C8B-B14F-4D97-AF65-F5344CB8AC3E}">
        <p14:creationId xmlns:p14="http://schemas.microsoft.com/office/powerpoint/2010/main" val="39383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2369130" y="1136072"/>
            <a:ext cx="3976254" cy="872837"/>
          </a:xfrm>
          <a:prstGeom prst="wav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অসহযোগ </a:t>
            </a:r>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আন্দোলন কী</a:t>
            </a:r>
            <a:r>
              <a:rPr lang="en-US"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b="1" dirty="0"/>
          </a:p>
        </p:txBody>
      </p:sp>
      <p:sp>
        <p:nvSpPr>
          <p:cNvPr id="3" name="Snip Diagonal Corner Rectangle 2"/>
          <p:cNvSpPr/>
          <p:nvPr/>
        </p:nvSpPr>
        <p:spPr>
          <a:xfrm>
            <a:off x="2369130" y="2299855"/>
            <a:ext cx="8769925" cy="4003963"/>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ব্রিটিশ ভারতে ১৯২০সালে খিলাফত আন্দোলনের পাশাপাশি অপর আরেকটি আন্দোলনের সুচনা হয়,তা হলো ‘</a:t>
            </a:r>
            <a:r>
              <a:rPr lang="bn-IN" sz="3200" b="1" dirty="0" smtClean="0">
                <a:ln w="0"/>
                <a:solidFill>
                  <a:srgbClr val="000000"/>
                </a:solidFill>
                <a:latin typeface="NikoshBAN" panose="02000000000000000000" pitchFamily="2" charset="0"/>
                <a:cs typeface="NikoshBAN" panose="02000000000000000000" pitchFamily="2" charset="0"/>
              </a:rPr>
              <a:t>অহিংস অসহযোগ আন্দোলন’</a:t>
            </a:r>
            <a:r>
              <a:rPr lang="bn-IN" sz="3200" dirty="0" smtClean="0">
                <a:ln w="0"/>
                <a:solidFill>
                  <a:srgbClr val="000000"/>
                </a:solidFill>
                <a:latin typeface="NikoshBAN" panose="02000000000000000000" pitchFamily="2" charset="0"/>
                <a:cs typeface="NikoshBAN" panose="02000000000000000000" pitchFamily="2" charset="0"/>
              </a:rPr>
              <a:t>। ব্রিটিশ সরকারের নিকট থেকে ন্যায় সঙ্গত অধিকার লাভের সকল আশা যখন তিরোহিত হয়ে যায় তখন </a:t>
            </a:r>
            <a:r>
              <a:rPr lang="bn-IN" sz="3200" b="1" dirty="0" smtClean="0">
                <a:ln w="0"/>
                <a:solidFill>
                  <a:srgbClr val="FF0000"/>
                </a:solidFill>
                <a:latin typeface="NikoshBAN" panose="02000000000000000000" pitchFamily="2" charset="0"/>
                <a:cs typeface="NikoshBAN" panose="02000000000000000000" pitchFamily="2" charset="0"/>
              </a:rPr>
              <a:t>মহাত্মা গান্ধী </a:t>
            </a:r>
            <a:r>
              <a:rPr lang="bn-IN" sz="3200" dirty="0" smtClean="0">
                <a:ln w="0"/>
                <a:solidFill>
                  <a:srgbClr val="000000"/>
                </a:solidFill>
                <a:latin typeface="NikoshBAN" panose="02000000000000000000" pitchFamily="2" charset="0"/>
                <a:cs typeface="NikoshBAN" panose="02000000000000000000" pitchFamily="2" charset="0"/>
              </a:rPr>
              <a:t>ভারতবর্ষে ব্রিটিশ সাম্রাজ্যের অস্তিত্ব বিপন্ন করে তোলার উদ্দেশ্যে যে আন্দোলনের ডাক দেন, তা-ই </a:t>
            </a:r>
            <a:r>
              <a:rPr lang="bn-IN" sz="3200" dirty="0" smtClean="0">
                <a:ln w="0"/>
                <a:solidFill>
                  <a:srgbClr val="FF0000"/>
                </a:solidFill>
                <a:latin typeface="NikoshBAN" panose="02000000000000000000" pitchFamily="2" charset="0"/>
                <a:cs typeface="NikoshBAN" panose="02000000000000000000" pitchFamily="2" charset="0"/>
              </a:rPr>
              <a:t>“</a:t>
            </a:r>
            <a:r>
              <a:rPr lang="bn-IN" sz="3200" b="1" dirty="0" smtClean="0">
                <a:ln w="0"/>
                <a:solidFill>
                  <a:srgbClr val="FF0000"/>
                </a:solidFill>
                <a:latin typeface="NikoshBAN" panose="02000000000000000000" pitchFamily="2" charset="0"/>
                <a:cs typeface="NikoshBAN" panose="02000000000000000000" pitchFamily="2" charset="0"/>
              </a:rPr>
              <a:t>অসহযোগ আন্দোলন</a:t>
            </a:r>
            <a:r>
              <a:rPr lang="bn-IN" sz="3200" dirty="0" smtClean="0">
                <a:ln w="0"/>
                <a:solidFill>
                  <a:srgbClr val="FF0000"/>
                </a:solidFill>
                <a:latin typeface="NikoshBAN" panose="02000000000000000000" pitchFamily="2" charset="0"/>
                <a:cs typeface="NikoshBAN" panose="02000000000000000000" pitchFamily="2" charset="0"/>
              </a:rPr>
              <a:t>” </a:t>
            </a:r>
            <a:r>
              <a:rPr lang="bn-IN" sz="3200" dirty="0" smtClean="0">
                <a:ln w="0"/>
                <a:solidFill>
                  <a:srgbClr val="000000"/>
                </a:solidFill>
                <a:latin typeface="NikoshBAN" panose="02000000000000000000" pitchFamily="2" charset="0"/>
                <a:cs typeface="NikoshBAN" panose="02000000000000000000" pitchFamily="2" charset="0"/>
              </a:rPr>
              <a:t>নামে পরিচিত। এ আন্দোলনে হিন্দু-মুসলিম যুগপৎ অংশগ্রহন করে এবং ব্যাপকভাবে আন্দোলন গড়ে তোলে।</a:t>
            </a:r>
            <a:endParaRPr lang="en-US" sz="3200" dirty="0"/>
          </a:p>
        </p:txBody>
      </p:sp>
    </p:spTree>
    <p:extLst>
      <p:ext uri="{BB962C8B-B14F-4D97-AF65-F5344CB8AC3E}">
        <p14:creationId xmlns:p14="http://schemas.microsoft.com/office/powerpoint/2010/main" val="29172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33351392"/>
              </p:ext>
            </p:extLst>
          </p:nvPr>
        </p:nvGraphicFramePr>
        <p:xfrm>
          <a:off x="674254" y="457200"/>
          <a:ext cx="10714182" cy="6137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02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3677</TotalTime>
  <Words>1384</Words>
  <Application>Microsoft Office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Gani</dc:creator>
  <cp:lastModifiedBy>User</cp:lastModifiedBy>
  <cp:revision>792</cp:revision>
  <dcterms:created xsi:type="dcterms:W3CDTF">2019-07-10T14:41:28Z</dcterms:created>
  <dcterms:modified xsi:type="dcterms:W3CDTF">2020-12-07T16:00:30Z</dcterms:modified>
</cp:coreProperties>
</file>