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7"/>
  </p:notesMasterIdLst>
  <p:sldIdLst>
    <p:sldId id="258" r:id="rId2"/>
    <p:sldId id="260" r:id="rId3"/>
    <p:sldId id="262" r:id="rId4"/>
    <p:sldId id="263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7" r:id="rId15"/>
    <p:sldId id="282" r:id="rId16"/>
    <p:sldId id="259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2182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9" autoAdjust="0"/>
    <p:restoredTop sz="94660"/>
  </p:normalViewPr>
  <p:slideViewPr>
    <p:cSldViewPr>
      <p:cViewPr>
        <p:scale>
          <a:sx n="100" d="100"/>
          <a:sy n="100" d="100"/>
        </p:scale>
        <p:origin x="-300" y="-354"/>
      </p:cViewPr>
      <p:guideLst>
        <p:guide orient="horz" pos="19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1A89D-32DA-4BCB-B2B0-9823D623AC8B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B601D-D75D-452A-A9A3-92A4A13C7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98476"/>
            <a:ext cx="8532055" cy="561873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93660"/>
            <a:ext cx="8306809" cy="2818935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650404"/>
            <a:ext cx="7772400" cy="1658197"/>
          </a:xfrm>
          <a:prstGeom prst="rect">
            <a:avLst/>
          </a:prstGeo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341267"/>
            <a:ext cx="7772400" cy="829098"/>
          </a:xfrm>
          <a:prstGeom prst="rect">
            <a:avLst/>
          </a:prstGeo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18586"/>
            <a:ext cx="8183880" cy="953463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0877"/>
            <a:ext cx="8183880" cy="379727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3645"/>
            <a:ext cx="1981200" cy="476731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83643"/>
            <a:ext cx="5943600" cy="4767317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18586"/>
            <a:ext cx="8183880" cy="953463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80877"/>
            <a:ext cx="8183880" cy="3797271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98476"/>
            <a:ext cx="8532055" cy="561873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93661"/>
            <a:ext cx="8306809" cy="393634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468840"/>
            <a:ext cx="8183880" cy="613533"/>
          </a:xfrm>
          <a:prstGeom prst="rect">
            <a:avLst/>
          </a:prstGeo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099793"/>
            <a:ext cx="8183880" cy="381385"/>
          </a:xfrm>
          <a:prstGeom prst="rect">
            <a:avLst/>
          </a:prstGeo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20500"/>
            <a:ext cx="8183880" cy="953463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480877"/>
            <a:ext cx="3931920" cy="39796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480877"/>
            <a:ext cx="3931920" cy="39796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18586"/>
            <a:ext cx="8183880" cy="953463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25384"/>
            <a:ext cx="3931920" cy="718264"/>
          </a:xfrm>
          <a:prstGeom prst="rect">
            <a:avLst/>
          </a:prstGeo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25384"/>
            <a:ext cx="3931920" cy="718264"/>
          </a:xfrm>
          <a:prstGeom prst="rect">
            <a:avLst/>
          </a:prstGeo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312739"/>
            <a:ext cx="3931920" cy="3164392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312739"/>
            <a:ext cx="3931920" cy="3164392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20500"/>
            <a:ext cx="8183880" cy="953463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98476"/>
            <a:ext cx="8532055" cy="561873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MD. SHAMSUL ALAM E-mail:shamsul101085@gmail.com Mobile:01722-922691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83641"/>
            <a:ext cx="2971800" cy="829098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312741"/>
            <a:ext cx="2971800" cy="3813737"/>
          </a:xfrm>
          <a:prstGeom prst="rect">
            <a:avLst/>
          </a:prstGeo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843374"/>
            <a:ext cx="4626159" cy="42836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98476"/>
            <a:ext cx="8532055" cy="561873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93661"/>
            <a:ext cx="2324605" cy="393821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497"/>
            <a:ext cx="8229600" cy="953463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83641"/>
            <a:ext cx="2240280" cy="3818604"/>
          </a:xfrm>
          <a:prstGeom prst="rect">
            <a:avLst/>
          </a:prstGeo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95117"/>
            <a:ext cx="5925312" cy="393821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04801" y="298476"/>
            <a:ext cx="8532055" cy="561873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418597" y="393661"/>
            <a:ext cx="8306809" cy="497459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81000" y="5541717"/>
            <a:ext cx="1143000" cy="33106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209800" y="5541717"/>
            <a:ext cx="6172200" cy="33106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1">
                <a:solidFill>
                  <a:schemeClr val="tx1"/>
                </a:solidFill>
              </a:defRPr>
            </a:lvl1pPr>
            <a:extLst/>
          </a:lstStyle>
          <a:p>
            <a:r>
              <a:rPr lang="en-US" sz="1050" dirty="0" smtClean="0"/>
              <a:t>MD. SHAMSUL ALAM </a:t>
            </a:r>
            <a:r>
              <a:rPr lang="en-US" dirty="0" smtClean="0"/>
              <a:t>E-mail: shamsul101085@gmail.com Mobile: 01722-922691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5541717"/>
            <a:ext cx="457200" cy="33106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slide" Target="slide8.x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slide" Target="slide8.xml"/><Relationship Id="rId5" Type="http://schemas.openxmlformats.org/officeDocument/2006/relationships/image" Target="../media/image19.png"/><Relationship Id="rId4" Type="http://schemas.microsoft.com/office/2007/relationships/media" Target="../media/media1.mp3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0.xml"/><Relationship Id="rId7" Type="http://schemas.openxmlformats.org/officeDocument/2006/relationships/slide" Target="slide1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70719"/>
            <a:ext cx="6019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</a:t>
            </a:r>
            <a:endParaRPr lang="bn-IN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ed-rose-png-clipart-best-RcxF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032919"/>
            <a:ext cx="3810532" cy="2654002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65919"/>
            <a:ext cx="6288205" cy="6053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বা গ্রাফিক্স (Graphics)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1" y="3337720"/>
            <a:ext cx="8686800" cy="25907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দুনিয়ার সর্বত্রই গ্রাফিক্স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সম্পাদনা ইত্যাদি যাবতীয় কাজ কম্পিউটার ব্যবহার করেই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প্রকাশনায় গ্রাফিক্স ডিজাইনের ক্ষেত্রে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নব্বই দশকে। প্রথমে ফটোশপ দিয়ে স্ক্যান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সম্পাদনা দিয়ে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ডিজাইন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গ্রাফিক্সে কম্পিউটার জায়গা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নিতে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7249" y="1000100"/>
            <a:ext cx="3654117" cy="1922548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51719"/>
            <a:ext cx="3713628" cy="1905000"/>
          </a:xfrm>
          <a:prstGeom prst="rect">
            <a:avLst/>
          </a:prstGeom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7848600" y="5395119"/>
            <a:ext cx="7620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365919"/>
            <a:ext cx="4572000" cy="609601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(Video)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1" y="3109120"/>
            <a:ext cx="8610600" cy="28822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গ্রাফিক্স।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গ্রাফিক্স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বিশ্বজুডে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ভিডিও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সুপ্রতিষ্ঠিত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ভিডিও, মাল্টিমিডিয়া সফটওয়্যার,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ইত্যাদি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204119"/>
            <a:ext cx="2447544" cy="195023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53000" y="1534686"/>
          <a:ext cx="2133600" cy="1662888"/>
        </p:xfrm>
        <a:graphic>
          <a:graphicData uri="http://schemas.openxmlformats.org/presentationml/2006/ole">
            <p:oleObj spid="_x0000_s21506" name="Packager Shell Object" showAsIcon="1" r:id="rId4" imgW="635760" imgH="685440" progId="Package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6800" y="112791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 here to see the video</a:t>
            </a:r>
            <a:endParaRPr lang="en-US" dirty="0"/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848600" y="5395119"/>
            <a:ext cx="7620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442119"/>
            <a:ext cx="5907205" cy="52914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 (Animation)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1" y="3794920"/>
            <a:ext cx="8534400" cy="20573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এনিমেশন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গ্রাফিক্স বা চিত্র,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দ্বিমাত্রিক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ত্রিমাত্রিক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এনিমেশনের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 descr="Best-Animated-Shows-SS2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27919"/>
            <a:ext cx="3398467" cy="2438400"/>
          </a:xfrm>
          <a:prstGeom prst="rect">
            <a:avLst/>
          </a:prstGeom>
        </p:spPr>
      </p:pic>
      <p:pic>
        <p:nvPicPr>
          <p:cNvPr id="8" name="Picture 7" descr="70c141ffbfa1a913c5a30204d1ac9f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127919"/>
            <a:ext cx="3200400" cy="2362200"/>
          </a:xfrm>
          <a:prstGeom prst="rect">
            <a:avLst/>
          </a:prstGeom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7848600" y="5395119"/>
            <a:ext cx="7620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411414"/>
            <a:ext cx="8382000" cy="4074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ইন্টারঅ্যাকটিভ কম্পিউটিং (Interactive computing)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3185319"/>
            <a:ext cx="7696200" cy="22098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ইন্টারেক্টিভ কম্পিউটিং বলতে সফটওয়্যারকে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 কাছ থেকে চালিত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হওয়ার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সাথে সাথে ইনপুট গ্রহণ করে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ইন্টারেক্টিভ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কম্পিউটিং কম্পিউটার এবং অপারেটর এবং তাদের সক্ষম হওয়া প্রযুক্তিগুলির মধ্যে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-টাইম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ইন্টারঅ্যাকশন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(কথোপকথন)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উপর দৃষ্টি নিবদ্ধ করে 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|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38a4e8a15154924ffdea25ba9a59378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51719"/>
            <a:ext cx="4739148" cy="2438400"/>
          </a:xfrm>
          <a:prstGeom prst="rect">
            <a:avLst/>
          </a:prstGeom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7848600" y="5395119"/>
            <a:ext cx="7620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289719"/>
            <a:ext cx="5983405" cy="5291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বা অডিও (Audio)</a:t>
            </a:r>
            <a:endParaRPr lang="en-US" sz="44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91571" y="2906972"/>
            <a:ext cx="8200030" cy="294534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বা অডিও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রেকর্ড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সম্পাদনা ইত্যাদি ক্ষেত্রে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দুনিয়া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এনালগ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অচল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কম্পিউটার দিয়ে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উন্নতমানের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রেকডিং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899319"/>
            <a:ext cx="2080146" cy="20869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5" name="vlc-record-2015-08-16-07h17m27s-Kalimba-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1124203"/>
            <a:ext cx="2209799" cy="17893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ysClr val="windowText" lastClr="000000"/>
            </a:solidFill>
          </a:ln>
        </p:spPr>
      </p:pic>
      <p:sp>
        <p:nvSpPr>
          <p:cNvPr id="6" name="Right Arrow 5">
            <a:hlinkClick r:id="rId6" action="ppaction://hlinksldjump"/>
          </p:cNvPr>
          <p:cNvSpPr/>
          <p:nvPr/>
        </p:nvSpPr>
        <p:spPr>
          <a:xfrm>
            <a:off x="7848600" y="5395119"/>
            <a:ext cx="7620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3642519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 ব্যবহারের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 সমূহ  উল্লেখ করে যেকোন একটির বর্ণনা লিখঃ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89931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জোড়ায় কাজঃ </a:t>
            </a:r>
            <a:endParaRPr lang="en-US" sz="2800" b="1" dirty="0"/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08919"/>
            <a:ext cx="41148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1" y="365919"/>
            <a:ext cx="8382000" cy="6095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 উপকরণ হিসাবে মাল্টিমিডিয়ার ব্যবহার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1" y="3566319"/>
            <a:ext cx="8610600" cy="24233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উপকরণ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ব্যবহার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ব্যবহারের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শিক্ষণীয়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48200" y="3413919"/>
            <a:ext cx="3480179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আইসিটি</a:t>
            </a:r>
            <a:r>
              <a:rPr lang="en-US" dirty="0" smtClean="0"/>
              <a:t> </a:t>
            </a:r>
            <a:r>
              <a:rPr lang="en-US" dirty="0" err="1" smtClean="0"/>
              <a:t>ব্যবহারিক</a:t>
            </a:r>
            <a:r>
              <a:rPr lang="en-US" dirty="0" smtClean="0"/>
              <a:t> </a:t>
            </a:r>
            <a:r>
              <a:rPr lang="en-US" dirty="0" err="1" smtClean="0"/>
              <a:t>ক্লাস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1" y="3185319"/>
            <a:ext cx="2514600" cy="2286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51718"/>
            <a:ext cx="2819400" cy="2111829"/>
          </a:xfrm>
          <a:prstGeom prst="rect">
            <a:avLst/>
          </a:prstGeom>
        </p:spPr>
      </p:pic>
      <p:pic>
        <p:nvPicPr>
          <p:cNvPr id="10" name="Picture 9" descr="ict-in-school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04119"/>
            <a:ext cx="3388360" cy="2118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365919"/>
            <a:ext cx="5791200" cy="533401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সফটওয়্যার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1" y="4099720"/>
            <a:ext cx="8458200" cy="17525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 সফটওয়্যার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বাংলাদেশ-71,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বিশ্বকোষ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শিক্ষা-এমন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051719"/>
            <a:ext cx="2221173" cy="2738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975519"/>
            <a:ext cx="2971800" cy="2971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70" t="684" r="17915" b="-15176"/>
          <a:stretch/>
        </p:blipFill>
        <p:spPr>
          <a:xfrm>
            <a:off x="2590800" y="1051719"/>
            <a:ext cx="3182403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365919"/>
            <a:ext cx="4038601" cy="5291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প্রকাশনা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1" y="4099720"/>
            <a:ext cx="8458200" cy="17525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ডিজিটাল প্রকাশনা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ডিজিটাল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086" y="1112983"/>
            <a:ext cx="2016323" cy="2673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42997" y="1009016"/>
            <a:ext cx="3072404" cy="2647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557" y="975519"/>
            <a:ext cx="2073366" cy="2893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365919"/>
            <a:ext cx="6897806" cy="5291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 ক্ষেত্রে মাল্টিমিডিয়া ব্যবহার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0999" y="4285396"/>
            <a:ext cx="8458201" cy="126212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মাল্টিমিডিয়া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ক্ষেত্রে মাল্টিমিডিয়ার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স্পেশাল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ইফেক্ট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প্রাণবন্ত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3413919"/>
            <a:ext cx="2320120" cy="54591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সিনেমা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413919"/>
            <a:ext cx="2320120" cy="54591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নাটক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324600" y="3490119"/>
            <a:ext cx="2514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সংবাদ</a:t>
            </a:r>
            <a:r>
              <a:rPr lang="en-US" dirty="0" smtClean="0"/>
              <a:t> </a:t>
            </a:r>
            <a:r>
              <a:rPr lang="en-US" dirty="0" err="1" smtClean="0"/>
              <a:t>পাঠিকা</a:t>
            </a:r>
            <a:endParaRPr lang="en-US" dirty="0"/>
          </a:p>
        </p:txBody>
      </p:sp>
      <p:pic>
        <p:nvPicPr>
          <p:cNvPr id="11" name="Picture 10" descr="2b2853bf07335155bdc85ba9f15b89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51719"/>
            <a:ext cx="2743201" cy="2362200"/>
          </a:xfrm>
          <a:prstGeom prst="rect">
            <a:avLst/>
          </a:prstGeom>
        </p:spPr>
      </p:pic>
      <p:pic>
        <p:nvPicPr>
          <p:cNvPr id="12" name="Picture 11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975519"/>
            <a:ext cx="2971800" cy="2438400"/>
          </a:xfrm>
          <a:prstGeom prst="rect">
            <a:avLst/>
          </a:prstGeom>
        </p:spPr>
      </p:pic>
      <p:pic>
        <p:nvPicPr>
          <p:cNvPr id="13" name="Picture 12" descr="bd-news-live-today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975519"/>
            <a:ext cx="25908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184"/>
            <a:ext cx="9144000" cy="113435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540495"/>
            <a:ext cx="3505201" cy="648622"/>
          </a:xfrm>
        </p:spPr>
        <p:txBody>
          <a:bodyPr>
            <a:no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52169" y="1432719"/>
            <a:ext cx="3931920" cy="718264"/>
          </a:xfrm>
        </p:spPr>
        <p:txBody>
          <a:bodyPr>
            <a:no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14399" y="2221005"/>
            <a:ext cx="3582989" cy="241211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শামছুল আলম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সহকারি শিক্ষক (ইংরেজি)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নবোদয় মাধ্যমিক বালিকা বিদ্যালয়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মালিথীয়া, লাঙ্গলবাঁধ,শৈলকুপা, ঝিনাইদহ</a:t>
            </a:r>
          </a:p>
          <a:p>
            <a:pPr algn="ctr">
              <a:buNone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মোবাইলঃ ০১৭২২-৯২২৬৯১।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shamsul101085@gmail.com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21005"/>
            <a:ext cx="4114801" cy="241211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pPr algn="just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</a:p>
          <a:p>
            <a:pPr algn="just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অধ্যায়ঃ ০৫</a:t>
            </a:r>
          </a:p>
          <a:p>
            <a:pPr algn="just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365919"/>
            <a:ext cx="6440606" cy="527823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 মাল্টিমিডিয়া ব্যবহার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4785519"/>
            <a:ext cx="8305800" cy="9906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 মাল্টিমিডিয়া ব্যবহারের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আকর্ষণীয়ভাবে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অসম্ভব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0" y="4404519"/>
            <a:ext cx="2701120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ভর্তির</a:t>
            </a:r>
            <a:r>
              <a:rPr lang="en-US" dirty="0" smtClean="0"/>
              <a:t> </a:t>
            </a:r>
            <a:r>
              <a:rPr lang="en-US" dirty="0" err="1" smtClean="0"/>
              <a:t>বিজ্ঞপ্তি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990600" y="4252119"/>
            <a:ext cx="2438400" cy="5458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টেলিভিশনে</a:t>
            </a:r>
            <a:r>
              <a:rPr lang="en-US" dirty="0" smtClean="0"/>
              <a:t> </a:t>
            </a:r>
            <a:r>
              <a:rPr lang="en-US" dirty="0" err="1" smtClean="0"/>
              <a:t>বিজ্ঞাপন</a:t>
            </a:r>
            <a:endParaRPr lang="en-US" dirty="0"/>
          </a:p>
        </p:txBody>
      </p:sp>
      <p:pic>
        <p:nvPicPr>
          <p:cNvPr id="22530" name="Picture 2" descr="C:\Users\UITRCE LAB 1\Desktop\Admission_Leaflet_Spring_2018_-_P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899318"/>
            <a:ext cx="2971800" cy="3505201"/>
          </a:xfrm>
          <a:prstGeom prst="rect">
            <a:avLst/>
          </a:prstGeom>
          <a:noFill/>
        </p:spPr>
      </p:pic>
      <p:pic>
        <p:nvPicPr>
          <p:cNvPr id="11" name="Picture 10" descr="60d960bb4766994d6f65d54d8c41612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051719"/>
            <a:ext cx="3101058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65920"/>
            <a:ext cx="6019800" cy="533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গেমস এ মাল্টিমিডিয়া ব্যবহার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1" y="4135272"/>
            <a:ext cx="8077200" cy="156464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গেমস বা ভিডিও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গেমগুলোতে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ব্যবহার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গেমগুলোতে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 ব্যবহারের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ছোঁয়া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 descr="1ce2828ee19dd9a04b3b8b26c8057773132bb833_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51719"/>
            <a:ext cx="3352800" cy="2743200"/>
          </a:xfrm>
          <a:prstGeom prst="rect">
            <a:avLst/>
          </a:prstGeom>
        </p:spPr>
      </p:pic>
      <p:pic>
        <p:nvPicPr>
          <p:cNvPr id="6" name="Picture 5" descr="1 uNgmHEUZHeBejN0JKd_m8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051719"/>
            <a:ext cx="4284134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365919"/>
            <a:ext cx="6821606" cy="533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 এ মাল্টিমিডিয়া ব্যবহার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3566320"/>
            <a:ext cx="8458199" cy="23621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এনিমেশনও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গ্রাফিক্স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চিত্র।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দ্বিমাত্রিক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ত্রিমাত্রিক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এনিমেশনের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এনিমেশন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এনিমেশনের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অডিও, ভিডিও,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1051719"/>
            <a:ext cx="2133600" cy="2463274"/>
          </a:xfrm>
          <a:prstGeom prst="rect">
            <a:avLst/>
          </a:prstGeom>
        </p:spPr>
      </p:pic>
      <p:pic>
        <p:nvPicPr>
          <p:cNvPr id="6" name="Picture 5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51720"/>
            <a:ext cx="466725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249" y="1505436"/>
            <a:ext cx="79703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মাল্টিমিডিয়া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আভিধানিক অর্থ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মাধ্যম (খ) বিনিময়    গ) বহুমাধ্যম  (ঘ)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endParaRPr lang="bn-IN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মাল্টিমিডিয়া হলো-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(i)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   </a:t>
            </a:r>
            <a:r>
              <a:rPr lang="en-AU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      </a:t>
            </a:r>
            <a:r>
              <a:rPr lang="en-AU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নিচের কোনটি সঠিক?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AU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(খ) </a:t>
            </a:r>
            <a:r>
              <a:rPr lang="en-AU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 </a:t>
            </a:r>
            <a:r>
              <a:rPr lang="en-AU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  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</a:t>
            </a:r>
            <a:r>
              <a:rPr lang="en-AU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i, ii, ii</a:t>
            </a:r>
          </a:p>
          <a:p>
            <a:r>
              <a:rPr lang="en-AU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কোন ক্ষেত্রে ব্যবহৃত হয়?</a:t>
            </a:r>
          </a:p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সিনেমাতে   (খ) নাটকে  (গ)  গেমস তৈরিতে   (ঘ) সকল গুলোতে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71800" y="1661319"/>
            <a:ext cx="527691" cy="628121"/>
            <a:chOff x="8448971" y="965991"/>
            <a:chExt cx="527691" cy="628121"/>
          </a:xfrm>
          <a:solidFill>
            <a:srgbClr val="00B050"/>
          </a:solidFill>
        </p:grpSpPr>
        <p:sp>
          <p:nvSpPr>
            <p:cNvPr id="4" name="Rectangle 3"/>
            <p:cNvSpPr/>
            <p:nvPr/>
          </p:nvSpPr>
          <p:spPr>
            <a:xfrm rot="2401888">
              <a:off x="8448971" y="1317027"/>
              <a:ext cx="381218" cy="12867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8851192">
              <a:off x="8593773" y="1211224"/>
              <a:ext cx="628121" cy="1376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0400" y="2880519"/>
            <a:ext cx="527691" cy="628121"/>
            <a:chOff x="8448971" y="965991"/>
            <a:chExt cx="527691" cy="628121"/>
          </a:xfrm>
          <a:solidFill>
            <a:srgbClr val="00B050"/>
          </a:solidFill>
        </p:grpSpPr>
        <p:sp>
          <p:nvSpPr>
            <p:cNvPr id="7" name="Rectangle 6"/>
            <p:cNvSpPr/>
            <p:nvPr/>
          </p:nvSpPr>
          <p:spPr>
            <a:xfrm rot="2401888">
              <a:off x="8448971" y="1317027"/>
              <a:ext cx="381218" cy="12867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8851192">
              <a:off x="8593773" y="1211224"/>
              <a:ext cx="628121" cy="1376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819400" y="289719"/>
            <a:ext cx="3238413" cy="6130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14800" y="3490119"/>
            <a:ext cx="527691" cy="628121"/>
            <a:chOff x="8448971" y="965991"/>
            <a:chExt cx="527691" cy="628121"/>
          </a:xfrm>
          <a:solidFill>
            <a:srgbClr val="00B050"/>
          </a:solidFill>
        </p:grpSpPr>
        <p:sp>
          <p:nvSpPr>
            <p:cNvPr id="11" name="Rectangle 10"/>
            <p:cNvSpPr/>
            <p:nvPr/>
          </p:nvSpPr>
          <p:spPr>
            <a:xfrm rot="2401888">
              <a:off x="8448971" y="1317027"/>
              <a:ext cx="381218" cy="12867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8851192">
              <a:off x="8593773" y="1211224"/>
              <a:ext cx="628121" cy="1376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490" y="2344248"/>
            <a:ext cx="8318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 ব্যবহারের প্রয়োজনীয়তা আছে কী?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উত্তরের স্বপক্ষে যুক্তি দাও।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95600" y="442119"/>
            <a:ext cx="3734937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ধন্যবাদ-পি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" y="594519"/>
            <a:ext cx="7994788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ltimedia-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889919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365919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 দুটি কিসের তা বলতে পারো</a:t>
            </a:r>
            <a:r>
              <a:rPr lang="bn-IN" sz="3600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elem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89919"/>
            <a:ext cx="4201485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18319"/>
            <a:ext cx="5562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তাহলে আজকের পাঠ হচ্ছে-</a:t>
            </a:r>
          </a:p>
          <a:p>
            <a:endParaRPr lang="bn-IN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3" name="Picture 2" descr="image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956719"/>
            <a:ext cx="3286125" cy="2133600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651920"/>
            <a:ext cx="3048000" cy="274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819400" y="1356519"/>
            <a:ext cx="347919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endParaRPr lang="en-U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35740" y="520596"/>
            <a:ext cx="3377380" cy="10323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160" y="1997401"/>
            <a:ext cx="5066959" cy="57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2394" y="2842237"/>
            <a:ext cx="8458200" cy="762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বলতে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92394" y="3869954"/>
            <a:ext cx="8564880" cy="762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মাধ্যমসমূহ বর্ণনা করতে পারবে।</a:t>
            </a:r>
            <a:endParaRPr lang="bn-IN" sz="3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2394" y="4940195"/>
            <a:ext cx="8551606" cy="762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ব্যবহারের ক্ষেত্রসমূহ চিহ্নিত করতে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746919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দুটি শব্দের সমন্বয়ে গঠিত তা হলোঃ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মাল্টি –যার অর্থ হল অনেক।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- যার অর্থ হল মাধ্যম।</a:t>
            </a:r>
            <a:endParaRPr lang="en-US" sz="2800" dirty="0"/>
          </a:p>
        </p:txBody>
      </p:sp>
      <p:pic>
        <p:nvPicPr>
          <p:cNvPr id="4" name="Picture 3" descr="el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118519"/>
            <a:ext cx="4201485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14400" y="2270919"/>
            <a:ext cx="2743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চিত্র হতে দেখা যায়-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টেক্সট বা বর্ণ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চিত্র বা গ্রাফিক্স</a:t>
            </a:r>
          </a:p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শব্দ বা অডিও</a:t>
            </a:r>
          </a:p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sz="2400" dirty="0" smtClean="0"/>
          </a:p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365919"/>
            <a:ext cx="6961496" cy="76882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ইন্টারঅ্যাকটিভ মাল্টিমিডিয়া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3490119"/>
            <a:ext cx="8229600" cy="20207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ইন্টারঅ্যাকটিভ মাল্টিমিডিয়া (Interactive Multimedia) </a:t>
            </a: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বহুমাত্রিকতা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ইন্টারঅ্যাকটিভ মাল্টিমিডিয়া।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ভিডিও গেমস,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শিক্ষামূলক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সফটওয়্যার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ইন্টারঅ্যাকটিভ মাল্টিমিডিয়া ।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8800" y="1204119"/>
            <a:ext cx="3057261" cy="2156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1152304"/>
            <a:ext cx="3766456" cy="2109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62000" y="442119"/>
            <a:ext cx="7162800" cy="4876800"/>
            <a:chOff x="1613844" y="117867"/>
            <a:chExt cx="5916312" cy="5982504"/>
          </a:xfrm>
        </p:grpSpPr>
        <p:grpSp>
          <p:nvGrpSpPr>
            <p:cNvPr id="2" name="Group 1"/>
            <p:cNvGrpSpPr/>
            <p:nvPr/>
          </p:nvGrpSpPr>
          <p:grpSpPr>
            <a:xfrm>
              <a:off x="3438692" y="2374676"/>
              <a:ext cx="2136422" cy="1468886"/>
              <a:chOff x="2995139" y="2261239"/>
              <a:chExt cx="2136422" cy="1468886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995139" y="2261239"/>
                <a:ext cx="2136422" cy="146888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Oval 4"/>
              <p:cNvSpPr/>
              <p:nvPr/>
            </p:nvSpPr>
            <p:spPr>
              <a:xfrm>
                <a:off x="3308011" y="2476352"/>
                <a:ext cx="1510678" cy="10386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kern="12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মাল্টিমিডিয়া</a:t>
                </a:r>
                <a:endParaRPr lang="en-US" sz="24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239259" y="1862850"/>
              <a:ext cx="535287" cy="361690"/>
              <a:chOff x="3795706" y="1749413"/>
              <a:chExt cx="535287" cy="361690"/>
            </a:xfrm>
          </p:grpSpPr>
          <p:sp>
            <p:nvSpPr>
              <p:cNvPr id="37" name="Right Arrow 36"/>
              <p:cNvSpPr/>
              <p:nvPr/>
            </p:nvSpPr>
            <p:spPr>
              <a:xfrm rot="16200000">
                <a:off x="3882505" y="1662614"/>
                <a:ext cx="361690" cy="53528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ight Arrow 6"/>
              <p:cNvSpPr/>
              <p:nvPr/>
            </p:nvSpPr>
            <p:spPr>
              <a:xfrm rot="16200000">
                <a:off x="3936759" y="1823925"/>
                <a:ext cx="253183" cy="32117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407991" y="117867"/>
              <a:ext cx="2197825" cy="1574373"/>
              <a:chOff x="2964438" y="4430"/>
              <a:chExt cx="2197825" cy="1574373"/>
            </a:xfrm>
          </p:grpSpPr>
          <p:sp>
            <p:nvSpPr>
              <p:cNvPr id="35" name="Oval 34">
                <a:hlinkClick r:id="rId2" action="ppaction://hlinksldjump"/>
              </p:cNvPr>
              <p:cNvSpPr/>
              <p:nvPr/>
            </p:nvSpPr>
            <p:spPr>
              <a:xfrm>
                <a:off x="2964438" y="4430"/>
                <a:ext cx="2197825" cy="157437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Oval 8"/>
              <p:cNvSpPr/>
              <p:nvPr/>
            </p:nvSpPr>
            <p:spPr>
              <a:xfrm>
                <a:off x="3286302" y="234991"/>
                <a:ext cx="1554097" cy="11132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টেক্সট বা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বর্ণ</a:t>
                </a:r>
                <a:endParaRPr lang="en-US" sz="20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365733" y="2305378"/>
              <a:ext cx="139438" cy="535287"/>
              <a:chOff x="4922180" y="2191941"/>
              <a:chExt cx="139438" cy="535287"/>
            </a:xfrm>
          </p:grpSpPr>
          <p:sp>
            <p:nvSpPr>
              <p:cNvPr id="33" name="Right Arrow 32"/>
              <p:cNvSpPr/>
              <p:nvPr/>
            </p:nvSpPr>
            <p:spPr>
              <a:xfrm rot="19800000">
                <a:off x="4922180" y="2191941"/>
                <a:ext cx="139438" cy="53528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Right Arrow 10"/>
              <p:cNvSpPr/>
              <p:nvPr/>
            </p:nvSpPr>
            <p:spPr>
              <a:xfrm rot="19800000">
                <a:off x="4924982" y="2309456"/>
                <a:ext cx="97607" cy="3211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301205" y="1219900"/>
              <a:ext cx="2228951" cy="1574373"/>
              <a:chOff x="4857652" y="1106463"/>
              <a:chExt cx="2228951" cy="1574373"/>
            </a:xfrm>
          </p:grpSpPr>
          <p:sp>
            <p:nvSpPr>
              <p:cNvPr id="31" name="Oval 30">
                <a:hlinkClick r:id="rId3" action="ppaction://hlinksldjump"/>
              </p:cNvPr>
              <p:cNvSpPr/>
              <p:nvPr/>
            </p:nvSpPr>
            <p:spPr>
              <a:xfrm>
                <a:off x="4857652" y="1106463"/>
                <a:ext cx="2228951" cy="1574373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Oval 12"/>
              <p:cNvSpPr/>
              <p:nvPr/>
            </p:nvSpPr>
            <p:spPr>
              <a:xfrm>
                <a:off x="5184075" y="1337024"/>
                <a:ext cx="1576105" cy="11132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640" tIns="40640" rIns="40640" bIns="4064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 বা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kern="1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গ্রাফিক্স</a:t>
                </a:r>
                <a:endParaRPr lang="en-US" sz="24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379927" y="3399777"/>
              <a:ext cx="187965" cy="535287"/>
              <a:chOff x="4936374" y="3286340"/>
              <a:chExt cx="187965" cy="535287"/>
            </a:xfrm>
          </p:grpSpPr>
          <p:sp>
            <p:nvSpPr>
              <p:cNvPr id="29" name="Right Arrow 28"/>
              <p:cNvSpPr/>
              <p:nvPr/>
            </p:nvSpPr>
            <p:spPr>
              <a:xfrm rot="1800000">
                <a:off x="4936374" y="3286340"/>
                <a:ext cx="187965" cy="53528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ight Arrow 14"/>
              <p:cNvSpPr/>
              <p:nvPr/>
            </p:nvSpPr>
            <p:spPr>
              <a:xfrm rot="1800000">
                <a:off x="4940151" y="3379300"/>
                <a:ext cx="131576" cy="3211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458154" y="3423965"/>
              <a:ext cx="1915052" cy="1574373"/>
              <a:chOff x="5014601" y="3310528"/>
              <a:chExt cx="1915052" cy="1574373"/>
            </a:xfrm>
          </p:grpSpPr>
          <p:sp>
            <p:nvSpPr>
              <p:cNvPr id="27" name="Oval 26">
                <a:hlinkClick r:id="rId4" action="ppaction://hlinksldjump"/>
              </p:cNvPr>
              <p:cNvSpPr/>
              <p:nvPr/>
            </p:nvSpPr>
            <p:spPr>
              <a:xfrm>
                <a:off x="5014601" y="3310528"/>
                <a:ext cx="1915052" cy="1574373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Oval 16"/>
              <p:cNvSpPr/>
              <p:nvPr/>
            </p:nvSpPr>
            <p:spPr>
              <a:xfrm>
                <a:off x="5295054" y="3541089"/>
                <a:ext cx="1354146" cy="11132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640" tIns="40640" rIns="40640" bIns="4064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 বা অডিও</a:t>
                </a:r>
                <a:endParaRPr lang="en-US" sz="24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39259" y="3993700"/>
              <a:ext cx="535287" cy="361690"/>
              <a:chOff x="3795706" y="3880263"/>
              <a:chExt cx="535287" cy="361690"/>
            </a:xfrm>
          </p:grpSpPr>
          <p:sp>
            <p:nvSpPr>
              <p:cNvPr id="25" name="Right Arrow 24"/>
              <p:cNvSpPr/>
              <p:nvPr/>
            </p:nvSpPr>
            <p:spPr>
              <a:xfrm rot="5400000">
                <a:off x="3882505" y="3793464"/>
                <a:ext cx="361690" cy="53528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ight Arrow 18"/>
              <p:cNvSpPr/>
              <p:nvPr/>
            </p:nvSpPr>
            <p:spPr>
              <a:xfrm rot="5400000">
                <a:off x="3936759" y="3846268"/>
                <a:ext cx="253183" cy="3211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537640" y="4525998"/>
              <a:ext cx="1938526" cy="1574373"/>
              <a:chOff x="3094087" y="4412561"/>
              <a:chExt cx="1938526" cy="1574373"/>
            </a:xfrm>
          </p:grpSpPr>
          <p:sp>
            <p:nvSpPr>
              <p:cNvPr id="23" name="Oval 22">
                <a:hlinkClick r:id="rId5" action="ppaction://hlinksldjump"/>
              </p:cNvPr>
              <p:cNvSpPr/>
              <p:nvPr/>
            </p:nvSpPr>
            <p:spPr>
              <a:xfrm>
                <a:off x="3094087" y="4412561"/>
                <a:ext cx="1938526" cy="157437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Oval 20"/>
              <p:cNvSpPr/>
              <p:nvPr/>
            </p:nvSpPr>
            <p:spPr>
              <a:xfrm>
                <a:off x="3377978" y="4643122"/>
                <a:ext cx="1370744" cy="11132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ইন্টার</a:t>
                </a:r>
                <a:r>
                  <a:rPr lang="en-US" sz="2000" kern="1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kern="1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অ্যাকটিভ</a:t>
                </a:r>
                <a:r>
                  <a:rPr lang="en-US" sz="2000" kern="1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কম্পিউটিং</a:t>
                </a:r>
                <a:endParaRPr lang="en-US" sz="2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436822" y="3402996"/>
              <a:ext cx="195000" cy="535287"/>
              <a:chOff x="2993269" y="3289559"/>
              <a:chExt cx="195000" cy="535287"/>
            </a:xfrm>
          </p:grpSpPr>
          <p:sp>
            <p:nvSpPr>
              <p:cNvPr id="21" name="Right Arrow 20"/>
              <p:cNvSpPr/>
              <p:nvPr/>
            </p:nvSpPr>
            <p:spPr>
              <a:xfrm rot="9000000">
                <a:off x="2993269" y="3289559"/>
                <a:ext cx="195000" cy="53528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ight Arrow 22"/>
              <p:cNvSpPr/>
              <p:nvPr/>
            </p:nvSpPr>
            <p:spPr>
              <a:xfrm rot="19800000">
                <a:off x="3047850" y="3381991"/>
                <a:ext cx="136500" cy="3211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661351" y="3423965"/>
              <a:ext cx="1873552" cy="1574373"/>
              <a:chOff x="1217798" y="3310528"/>
              <a:chExt cx="1873552" cy="1574373"/>
            </a:xfrm>
          </p:grpSpPr>
          <p:sp>
            <p:nvSpPr>
              <p:cNvPr id="19" name="Oval 18">
                <a:hlinkClick r:id="rId6" action="ppaction://hlinksldjump"/>
              </p:cNvPr>
              <p:cNvSpPr/>
              <p:nvPr/>
            </p:nvSpPr>
            <p:spPr>
              <a:xfrm>
                <a:off x="1217798" y="3310528"/>
                <a:ext cx="1873552" cy="157437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Oval 24"/>
              <p:cNvSpPr/>
              <p:nvPr/>
            </p:nvSpPr>
            <p:spPr>
              <a:xfrm>
                <a:off x="1492174" y="3541089"/>
                <a:ext cx="1324800" cy="11132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640" tIns="40640" rIns="40640" bIns="4064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এনিমেশন</a:t>
                </a:r>
                <a:endParaRPr lang="en-US" sz="24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451857" y="2285278"/>
              <a:ext cx="183368" cy="535287"/>
              <a:chOff x="3008304" y="2171841"/>
              <a:chExt cx="183368" cy="535287"/>
            </a:xfrm>
          </p:grpSpPr>
          <p:sp>
            <p:nvSpPr>
              <p:cNvPr id="17" name="Right Arrow 16"/>
              <p:cNvSpPr/>
              <p:nvPr/>
            </p:nvSpPr>
            <p:spPr>
              <a:xfrm rot="12600000">
                <a:off x="3008304" y="2171841"/>
                <a:ext cx="183368" cy="53528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ight Arrow 26"/>
              <p:cNvSpPr/>
              <p:nvPr/>
            </p:nvSpPr>
            <p:spPr>
              <a:xfrm rot="23400000">
                <a:off x="3059629" y="2292651"/>
                <a:ext cx="128358" cy="3211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613844" y="1239422"/>
              <a:ext cx="1968565" cy="1535329"/>
              <a:chOff x="1170291" y="1125985"/>
              <a:chExt cx="1968565" cy="1535329"/>
            </a:xfrm>
          </p:grpSpPr>
          <p:sp>
            <p:nvSpPr>
              <p:cNvPr id="15" name="Oval 14">
                <a:hlinkClick r:id="rId7" action="ppaction://hlinksldjump"/>
              </p:cNvPr>
              <p:cNvSpPr/>
              <p:nvPr/>
            </p:nvSpPr>
            <p:spPr>
              <a:xfrm>
                <a:off x="1170291" y="1125985"/>
                <a:ext cx="1968565" cy="153532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Oval 28"/>
              <p:cNvSpPr/>
              <p:nvPr/>
            </p:nvSpPr>
            <p:spPr>
              <a:xfrm>
                <a:off x="1458581" y="1350829"/>
                <a:ext cx="1391985" cy="10856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640" tIns="40640" rIns="40640" bIns="4064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ভিডিও</a:t>
                </a:r>
                <a:endParaRPr lang="en-US" sz="2400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2" name="Right Arrow 41">
            <a:hlinkClick r:id="rId8" action="ppaction://hlinksldjump"/>
          </p:cNvPr>
          <p:cNvSpPr/>
          <p:nvPr/>
        </p:nvSpPr>
        <p:spPr>
          <a:xfrm>
            <a:off x="7848600" y="5395119"/>
            <a:ext cx="7620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096000" y="365919"/>
            <a:ext cx="26670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/>
              <a:t>বিস্তারিত জানতে আইকনে ক্লিক করুন।</a:t>
            </a:r>
            <a:endParaRPr lang="en-US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1" y="213520"/>
            <a:ext cx="3810000" cy="60534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বা টেক্সট (Text)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2263" y="3944203"/>
            <a:ext cx="8598090" cy="20608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দুনিয়াতেই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টেক্সটে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যাবতীয় কাজ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টাইপরাইটার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অফিস-আদালত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পেশাদারি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সর্বত্রই কম্পিউটার ব্যবহার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3" t="7165" r="9504" b="58728"/>
          <a:stretch/>
        </p:blipFill>
        <p:spPr>
          <a:xfrm>
            <a:off x="5115071" y="1008757"/>
            <a:ext cx="3800329" cy="2611638"/>
          </a:xfrm>
          <a:prstGeom prst="rect">
            <a:avLst/>
          </a:prstGeom>
        </p:spPr>
      </p:pic>
      <p:pic>
        <p:nvPicPr>
          <p:cNvPr id="6" name="Picture 5" descr="mother-langu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117033"/>
            <a:ext cx="4152900" cy="2373086"/>
          </a:xfrm>
          <a:prstGeom prst="rect">
            <a:avLst/>
          </a:prstGeom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7848600" y="5395119"/>
            <a:ext cx="7620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877</TotalTime>
  <Words>791</Words>
  <Application>Microsoft Office PowerPoint</Application>
  <PresentationFormat>Custom</PresentationFormat>
  <Paragraphs>95</Paragraphs>
  <Slides>25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Aspect</vt:lpstr>
      <vt:lpstr>Package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UITRCE LAB 1</dc:creator>
  <cp:lastModifiedBy>UITRCE LAB 1</cp:lastModifiedBy>
  <cp:revision>101</cp:revision>
  <dcterms:created xsi:type="dcterms:W3CDTF">2006-08-16T00:00:00Z</dcterms:created>
  <dcterms:modified xsi:type="dcterms:W3CDTF">2020-12-06T08:00:59Z</dcterms:modified>
</cp:coreProperties>
</file>