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7680" userDrawn="1">
          <p15:clr>
            <a:srgbClr val="A4A3A4"/>
          </p15:clr>
        </p15:guide>
        <p15:guide id="3" orient="horz"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3303" autoAdjust="0"/>
  </p:normalViewPr>
  <p:slideViewPr>
    <p:cSldViewPr snapToGrid="0" showGuides="1">
      <p:cViewPr varScale="1">
        <p:scale>
          <a:sx n="55" d="100"/>
          <a:sy n="55" d="100"/>
        </p:scale>
        <p:origin x="-1158" y="-84"/>
      </p:cViewPr>
      <p:guideLst>
        <p:guide orient="horz" pos="4320"/>
        <p:guide pos="76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F91ADE-6B28-4814-BFBD-4A014D73C681}" type="datetimeFigureOut">
              <a:rPr lang="en-US" smtClean="0"/>
              <a:pPr/>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FA5A21-DF03-4859-A7AD-A8DA7BE021BB}" type="slidenum">
              <a:rPr lang="en-US" smtClean="0"/>
              <a:pPr/>
              <a:t>‹#›</a:t>
            </a:fld>
            <a:endParaRPr lang="en-US"/>
          </a:p>
        </p:txBody>
      </p:sp>
    </p:spTree>
    <p:extLst>
      <p:ext uri="{BB962C8B-B14F-4D97-AF65-F5344CB8AC3E}">
        <p14:creationId xmlns:p14="http://schemas.microsoft.com/office/powerpoint/2010/main" xmlns="" val="1833582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A5A21-DF03-4859-A7AD-A8DA7BE021BB}" type="slidenum">
              <a:rPr lang="en-US" smtClean="0"/>
              <a:pPr/>
              <a:t>12</a:t>
            </a:fld>
            <a:endParaRPr lang="en-US"/>
          </a:p>
        </p:txBody>
      </p:sp>
    </p:spTree>
    <p:extLst>
      <p:ext uri="{BB962C8B-B14F-4D97-AF65-F5344CB8AC3E}">
        <p14:creationId xmlns:p14="http://schemas.microsoft.com/office/powerpoint/2010/main" xmlns="" val="4101935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C9FB57-05AF-4E4A-9FA0-F87DADA0D634}"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F2550-8A33-4484-8E59-03A2E91ED0AF}" type="slidenum">
              <a:rPr lang="en-US" smtClean="0"/>
              <a:pPr/>
              <a:t>‹#›</a:t>
            </a:fld>
            <a:endParaRPr lang="en-US"/>
          </a:p>
        </p:txBody>
      </p:sp>
    </p:spTree>
    <p:extLst>
      <p:ext uri="{BB962C8B-B14F-4D97-AF65-F5344CB8AC3E}">
        <p14:creationId xmlns:p14="http://schemas.microsoft.com/office/powerpoint/2010/main" xmlns="" val="2989630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9FB57-05AF-4E4A-9FA0-F87DADA0D634}"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F2550-8A33-4484-8E59-03A2E91ED0AF}" type="slidenum">
              <a:rPr lang="en-US" smtClean="0"/>
              <a:pPr/>
              <a:t>‹#›</a:t>
            </a:fld>
            <a:endParaRPr lang="en-US"/>
          </a:p>
        </p:txBody>
      </p:sp>
    </p:spTree>
    <p:extLst>
      <p:ext uri="{BB962C8B-B14F-4D97-AF65-F5344CB8AC3E}">
        <p14:creationId xmlns:p14="http://schemas.microsoft.com/office/powerpoint/2010/main" xmlns="" val="179727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9FB57-05AF-4E4A-9FA0-F87DADA0D634}"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F2550-8A33-4484-8E59-03A2E91ED0AF}" type="slidenum">
              <a:rPr lang="en-US" smtClean="0"/>
              <a:pPr/>
              <a:t>‹#›</a:t>
            </a:fld>
            <a:endParaRPr lang="en-US"/>
          </a:p>
        </p:txBody>
      </p:sp>
    </p:spTree>
    <p:extLst>
      <p:ext uri="{BB962C8B-B14F-4D97-AF65-F5344CB8AC3E}">
        <p14:creationId xmlns:p14="http://schemas.microsoft.com/office/powerpoint/2010/main" xmlns="" val="273108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9FB57-05AF-4E4A-9FA0-F87DADA0D634}"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F2550-8A33-4484-8E59-03A2E91ED0AF}" type="slidenum">
              <a:rPr lang="en-US" smtClean="0"/>
              <a:pPr/>
              <a:t>‹#›</a:t>
            </a:fld>
            <a:endParaRPr lang="en-US"/>
          </a:p>
        </p:txBody>
      </p:sp>
    </p:spTree>
    <p:extLst>
      <p:ext uri="{BB962C8B-B14F-4D97-AF65-F5344CB8AC3E}">
        <p14:creationId xmlns:p14="http://schemas.microsoft.com/office/powerpoint/2010/main" xmlns="" val="4259602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9FB57-05AF-4E4A-9FA0-F87DADA0D634}"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F2550-8A33-4484-8E59-03A2E91ED0AF}" type="slidenum">
              <a:rPr lang="en-US" smtClean="0"/>
              <a:pPr/>
              <a:t>‹#›</a:t>
            </a:fld>
            <a:endParaRPr lang="en-US"/>
          </a:p>
        </p:txBody>
      </p:sp>
    </p:spTree>
    <p:extLst>
      <p:ext uri="{BB962C8B-B14F-4D97-AF65-F5344CB8AC3E}">
        <p14:creationId xmlns:p14="http://schemas.microsoft.com/office/powerpoint/2010/main" xmlns="" val="3098297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C9FB57-05AF-4E4A-9FA0-F87DADA0D634}"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F2550-8A33-4484-8E59-03A2E91ED0AF}" type="slidenum">
              <a:rPr lang="en-US" smtClean="0"/>
              <a:pPr/>
              <a:t>‹#›</a:t>
            </a:fld>
            <a:endParaRPr lang="en-US"/>
          </a:p>
        </p:txBody>
      </p:sp>
    </p:spTree>
    <p:extLst>
      <p:ext uri="{BB962C8B-B14F-4D97-AF65-F5344CB8AC3E}">
        <p14:creationId xmlns:p14="http://schemas.microsoft.com/office/powerpoint/2010/main" xmlns="" val="177979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C9FB57-05AF-4E4A-9FA0-F87DADA0D634}" type="datetimeFigureOut">
              <a:rPr lang="en-US" smtClean="0"/>
              <a:pPr/>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0F2550-8A33-4484-8E59-03A2E91ED0AF}" type="slidenum">
              <a:rPr lang="en-US" smtClean="0"/>
              <a:pPr/>
              <a:t>‹#›</a:t>
            </a:fld>
            <a:endParaRPr lang="en-US"/>
          </a:p>
        </p:txBody>
      </p:sp>
    </p:spTree>
    <p:extLst>
      <p:ext uri="{BB962C8B-B14F-4D97-AF65-F5344CB8AC3E}">
        <p14:creationId xmlns:p14="http://schemas.microsoft.com/office/powerpoint/2010/main" xmlns="" val="109023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C9FB57-05AF-4E4A-9FA0-F87DADA0D634}" type="datetimeFigureOut">
              <a:rPr lang="en-US" smtClean="0"/>
              <a:pPr/>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0F2550-8A33-4484-8E59-03A2E91ED0AF}" type="slidenum">
              <a:rPr lang="en-US" smtClean="0"/>
              <a:pPr/>
              <a:t>‹#›</a:t>
            </a:fld>
            <a:endParaRPr lang="en-US"/>
          </a:p>
        </p:txBody>
      </p:sp>
    </p:spTree>
    <p:extLst>
      <p:ext uri="{BB962C8B-B14F-4D97-AF65-F5344CB8AC3E}">
        <p14:creationId xmlns:p14="http://schemas.microsoft.com/office/powerpoint/2010/main" xmlns="" val="130603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9FB57-05AF-4E4A-9FA0-F87DADA0D634}" type="datetimeFigureOut">
              <a:rPr lang="en-US" smtClean="0"/>
              <a:pPr/>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0F2550-8A33-4484-8E59-03A2E91ED0AF}" type="slidenum">
              <a:rPr lang="en-US" smtClean="0"/>
              <a:pPr/>
              <a:t>‹#›</a:t>
            </a:fld>
            <a:endParaRPr lang="en-US"/>
          </a:p>
        </p:txBody>
      </p:sp>
    </p:spTree>
    <p:extLst>
      <p:ext uri="{BB962C8B-B14F-4D97-AF65-F5344CB8AC3E}">
        <p14:creationId xmlns:p14="http://schemas.microsoft.com/office/powerpoint/2010/main" xmlns="" val="310019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9FB57-05AF-4E4A-9FA0-F87DADA0D634}"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F2550-8A33-4484-8E59-03A2E91ED0AF}" type="slidenum">
              <a:rPr lang="en-US" smtClean="0"/>
              <a:pPr/>
              <a:t>‹#›</a:t>
            </a:fld>
            <a:endParaRPr lang="en-US"/>
          </a:p>
        </p:txBody>
      </p:sp>
    </p:spTree>
    <p:extLst>
      <p:ext uri="{BB962C8B-B14F-4D97-AF65-F5344CB8AC3E}">
        <p14:creationId xmlns:p14="http://schemas.microsoft.com/office/powerpoint/2010/main" xmlns="" val="3099039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9FB57-05AF-4E4A-9FA0-F87DADA0D634}"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F2550-8A33-4484-8E59-03A2E91ED0AF}" type="slidenum">
              <a:rPr lang="en-US" smtClean="0"/>
              <a:pPr/>
              <a:t>‹#›</a:t>
            </a:fld>
            <a:endParaRPr lang="en-US"/>
          </a:p>
        </p:txBody>
      </p:sp>
    </p:spTree>
    <p:extLst>
      <p:ext uri="{BB962C8B-B14F-4D97-AF65-F5344CB8AC3E}">
        <p14:creationId xmlns:p14="http://schemas.microsoft.com/office/powerpoint/2010/main" xmlns="" val="3233884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9FB57-05AF-4E4A-9FA0-F87DADA0D634}" type="datetimeFigureOut">
              <a:rPr lang="en-US" smtClean="0"/>
              <a:pPr/>
              <a:t>12/9/2020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F2550-8A33-4484-8E59-03A2E91ED0AF}" type="slidenum">
              <a:rPr lang="en-US" smtClean="0"/>
              <a:pPr/>
              <a:t>‹#›</a:t>
            </a:fld>
            <a:endParaRPr lang="en-US"/>
          </a:p>
        </p:txBody>
      </p:sp>
    </p:spTree>
    <p:extLst>
      <p:ext uri="{BB962C8B-B14F-4D97-AF65-F5344CB8AC3E}">
        <p14:creationId xmlns:p14="http://schemas.microsoft.com/office/powerpoint/2010/main" xmlns="" val="39655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446661"/>
          </a:xfrm>
          <a:solidFill>
            <a:srgbClr val="00B0F0"/>
          </a:solidFill>
        </p:spPr>
        <p:txBody>
          <a:bodyPr/>
          <a:lstStyle/>
          <a:p>
            <a:r>
              <a:rPr lang="bn-BD" dirty="0" smtClean="0">
                <a:solidFill>
                  <a:srgbClr val="FF0000"/>
                </a:solidFill>
                <a:latin typeface="Nikosh" panose="02000000000000000000" pitchFamily="2" charset="0"/>
                <a:cs typeface="Nikosh" panose="02000000000000000000" pitchFamily="2" charset="0"/>
              </a:rPr>
              <a:t>                                       </a:t>
            </a:r>
            <a:r>
              <a:rPr lang="bn-IN" dirty="0" smtClean="0">
                <a:solidFill>
                  <a:srgbClr val="FF0000"/>
                </a:solidFill>
                <a:latin typeface="Nikosh" panose="02000000000000000000" pitchFamily="2" charset="0"/>
                <a:cs typeface="Nikosh" panose="02000000000000000000" pitchFamily="2" charset="0"/>
              </a:rPr>
              <a:t>স্বাগতম</a:t>
            </a:r>
            <a:endParaRPr lang="en-US" dirty="0">
              <a:latin typeface="Nikosh" panose="02000000000000000000" pitchFamily="2" charset="0"/>
              <a:cs typeface="Nikosh"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446662"/>
            <a:ext cx="12192000" cy="5411337"/>
          </a:xfrm>
        </p:spPr>
      </p:pic>
    </p:spTree>
    <p:extLst>
      <p:ext uri="{BB962C8B-B14F-4D97-AF65-F5344CB8AC3E}">
        <p14:creationId xmlns:p14="http://schemas.microsoft.com/office/powerpoint/2010/main" xmlns="" val="545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2"/>
                                        </p:tgtEl>
                                        <p:attrNameLst>
                                          <p:attrName>style.color</p:attrName>
                                        </p:attrNameLst>
                                      </p:cBhvr>
                                      <p:to>
                                        <a:schemeClr val="bg1"/>
                                      </p:to>
                                    </p:animClr>
                                    <p:animClr clrSpc="rgb" dir="cw">
                                      <p:cBhvr>
                                        <p:cTn id="14" dur="250" autoRev="1" fill="remove"/>
                                        <p:tgtEl>
                                          <p:spTgt spid="2"/>
                                        </p:tgtEl>
                                        <p:attrNameLst>
                                          <p:attrName>fillcolor</p:attrName>
                                        </p:attrNameLst>
                                      </p:cBhvr>
                                      <p:to>
                                        <a:schemeClr val="bg1"/>
                                      </p:to>
                                    </p:animClr>
                                    <p:set>
                                      <p:cBhvr>
                                        <p:cTn id="15" dur="250" autoRev="1" fill="remove"/>
                                        <p:tgtEl>
                                          <p:spTgt spid="2"/>
                                        </p:tgtEl>
                                        <p:attrNameLst>
                                          <p:attrName>fill.type</p:attrName>
                                        </p:attrNameLst>
                                      </p:cBhvr>
                                      <p:to>
                                        <p:strVal val="solid"/>
                                      </p:to>
                                    </p:set>
                                    <p:set>
                                      <p:cBhvr>
                                        <p:cTn id="16"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0"/>
            <a:ext cx="10165080" cy="871240"/>
          </a:xfrm>
          <a:solidFill>
            <a:srgbClr val="FFFF00"/>
          </a:solidFill>
        </p:spPr>
        <p:txBody>
          <a:bodyPr>
            <a:normAutofit fontScale="90000"/>
          </a:bodyPr>
          <a:lstStyle/>
          <a:p>
            <a:r>
              <a:rPr lang="en-US" dirty="0" smtClean="0">
                <a:latin typeface="NikoshBAN" pitchFamily="2" charset="0"/>
                <a:cs typeface="NikoshBAN" pitchFamily="2" charset="0"/>
              </a:rPr>
              <a:t>                              </a:t>
            </a:r>
            <a:r>
              <a:rPr lang="bn-BD" sz="3100" dirty="0" smtClean="0">
                <a:latin typeface="NikoshBAN" pitchFamily="2" charset="0"/>
                <a:cs typeface="NikoshBAN" pitchFamily="2" charset="0"/>
              </a:rPr>
              <a:t>দলগত </a:t>
            </a:r>
            <a:r>
              <a:rPr lang="bn-BD" sz="3100" dirty="0">
                <a:latin typeface="NikoshBAN" pitchFamily="2" charset="0"/>
                <a:cs typeface="NikoshBAN" pitchFamily="2" charset="0"/>
              </a:rPr>
              <a:t>কাজ</a:t>
            </a:r>
            <a:r>
              <a:rPr lang="en-US" sz="3100" dirty="0">
                <a:latin typeface="NikoshBAN" pitchFamily="2" charset="0"/>
                <a:cs typeface="NikoshBAN" pitchFamily="2" charset="0"/>
              </a:rPr>
              <a:t/>
            </a:r>
            <a:br>
              <a:rPr lang="en-US" sz="3100" dirty="0">
                <a:latin typeface="NikoshBAN" pitchFamily="2" charset="0"/>
                <a:cs typeface="NikoshBAN" pitchFamily="2" charset="0"/>
              </a:rPr>
            </a:br>
            <a:endParaRPr lang="en-US" sz="3100" dirty="0"/>
          </a:p>
        </p:txBody>
      </p:sp>
      <p:sp>
        <p:nvSpPr>
          <p:cNvPr id="3" name="Rectangle 2"/>
          <p:cNvSpPr/>
          <p:nvPr/>
        </p:nvSpPr>
        <p:spPr>
          <a:xfrm>
            <a:off x="670560" y="1036321"/>
            <a:ext cx="10591800" cy="4832092"/>
          </a:xfrm>
          <a:prstGeom prst="rect">
            <a:avLst/>
          </a:prstGeom>
          <a:solidFill>
            <a:srgbClr val="00B0F0"/>
          </a:solidFill>
        </p:spPr>
        <p:txBody>
          <a:bodyPr wrap="square">
            <a:spAutoFit/>
          </a:bodyPr>
          <a:lstStyle/>
          <a:p>
            <a:r>
              <a:rPr lang="bn-BD" sz="2800" dirty="0">
                <a:latin typeface="NikoshBAN" pitchFamily="2" charset="0"/>
                <a:cs typeface="NikoshBAN" pitchFamily="2" charset="0"/>
              </a:rPr>
              <a:t>জনাব </a:t>
            </a:r>
            <a:r>
              <a:rPr lang="en-US" sz="2800" dirty="0" err="1" smtClean="0">
                <a:latin typeface="NikoshBAN" pitchFamily="2" charset="0"/>
                <a:cs typeface="NikoshBAN" pitchFamily="2" charset="0"/>
              </a:rPr>
              <a:t>আলফা</a:t>
            </a:r>
            <a:r>
              <a:rPr lang="bn-BD" sz="2800" dirty="0" smtClean="0">
                <a:latin typeface="NikoshBAN" pitchFamily="2" charset="0"/>
                <a:cs typeface="NikoshBAN" pitchFamily="2" charset="0"/>
              </a:rPr>
              <a:t> </a:t>
            </a:r>
            <a:r>
              <a:rPr lang="bn-BD" sz="2800" dirty="0">
                <a:latin typeface="NikoshBAN" pitchFamily="2" charset="0"/>
                <a:cs typeface="NikoshBAN" pitchFamily="2" charset="0"/>
              </a:rPr>
              <a:t>২০১৬ সালের জানুয়ারি মাসের লেনদেনগুলো নিম্নরূপঃ</a:t>
            </a:r>
          </a:p>
          <a:p>
            <a:r>
              <a:rPr lang="bn-BD" sz="2800" dirty="0">
                <a:latin typeface="NikoshBAN" pitchFamily="2" charset="0"/>
                <a:cs typeface="NikoshBAN" pitchFamily="2" charset="0"/>
              </a:rPr>
              <a:t>জানুয়ারি-১. নগদ ৫০০০০০ টাকা নিয়ে ব্যবসায় শুরু করেন।</a:t>
            </a:r>
          </a:p>
          <a:p>
            <a:r>
              <a:rPr lang="bn-BD" sz="2800" dirty="0">
                <a:latin typeface="NikoshBAN" pitchFamily="2" charset="0"/>
                <a:cs typeface="NikoshBAN" pitchFamily="2" charset="0"/>
              </a:rPr>
              <a:t>জানুয়ারি- ২. নগদে পণ্য ক্রয় ৩০০০০ টাকা।</a:t>
            </a:r>
          </a:p>
          <a:p>
            <a:r>
              <a:rPr lang="bn-BD" sz="2800" dirty="0">
                <a:latin typeface="NikoshBAN" pitchFamily="2" charset="0"/>
                <a:cs typeface="NikoshBAN" pitchFamily="2" charset="0"/>
              </a:rPr>
              <a:t>জানুয়ারি-৩. ধারে পণ্য ক্রয় ৩৫০০০ টাকা।</a:t>
            </a:r>
          </a:p>
          <a:p>
            <a:r>
              <a:rPr lang="bn-BD" sz="2800" dirty="0">
                <a:latin typeface="NikoshBAN" pitchFamily="2" charset="0"/>
                <a:cs typeface="NikoshBAN" pitchFamily="2" charset="0"/>
              </a:rPr>
              <a:t>জানুয়ারি- ৪. পণ্য বিক্রয় ১২৫০০০ টাকা।</a:t>
            </a:r>
          </a:p>
          <a:p>
            <a:r>
              <a:rPr lang="bn-BD" sz="2800" dirty="0">
                <a:latin typeface="NikoshBAN" pitchFamily="2" charset="0"/>
                <a:cs typeface="NikoshBAN" pitchFamily="2" charset="0"/>
              </a:rPr>
              <a:t>জানুয়ারি- ৫. আসবাবপত্র ক্রয় ২৫০০০ টাকা।</a:t>
            </a:r>
          </a:p>
          <a:p>
            <a:r>
              <a:rPr lang="bn-BD" sz="2800" dirty="0">
                <a:latin typeface="NikoshBAN" pitchFamily="2" charset="0"/>
                <a:cs typeface="NikoshBAN" pitchFamily="2" charset="0"/>
              </a:rPr>
              <a:t>জানুয়ারি- ৬. ব্যাংকে জমা দেওয়া হল ৪০০০০ টাকা।</a:t>
            </a:r>
          </a:p>
          <a:p>
            <a:r>
              <a:rPr lang="bn-BD" sz="2800" dirty="0">
                <a:latin typeface="NikoshBAN" pitchFamily="2" charset="0"/>
                <a:cs typeface="NikoshBAN" pitchFamily="2" charset="0"/>
              </a:rPr>
              <a:t>জানুয়ারি- ৭. বাট্টা প্রদান ২০০০ টাকা।</a:t>
            </a:r>
          </a:p>
          <a:p>
            <a:r>
              <a:rPr lang="bn-BD" sz="2800" dirty="0">
                <a:latin typeface="NikoshBAN" pitchFamily="2" charset="0"/>
                <a:cs typeface="NikoshBAN" pitchFamily="2" charset="0"/>
              </a:rPr>
              <a:t>জানুয়ারি-৮. বিনা মূল্যে পণ্য বিতরণ।</a:t>
            </a:r>
          </a:p>
          <a:p>
            <a:r>
              <a:rPr lang="bn-BD" sz="2800" dirty="0">
                <a:latin typeface="NikoshBAN" pitchFamily="2" charset="0"/>
                <a:cs typeface="NikoshBAN" pitchFamily="2" charset="0"/>
              </a:rPr>
              <a:t>জানুয়ারি- ৯. কর্মচারীর বেতন প্রদান ১৫০০০ টাকা।</a:t>
            </a:r>
          </a:p>
          <a:p>
            <a:r>
              <a:rPr lang="bn-BD" sz="2800" dirty="0">
                <a:latin typeface="NikoshBAN" pitchFamily="2" charset="0"/>
                <a:cs typeface="NikoshBAN" pitchFamily="2" charset="0"/>
              </a:rPr>
              <a:t>জানুয়ারি-১০. ব্যাংক সুদ মঞ্জুর করল ৩০০০ টাকা।   </a:t>
            </a:r>
            <a:endParaRPr lang="en-US" sz="2800" dirty="0">
              <a:latin typeface="NikoshBAN" pitchFamily="2" charset="0"/>
              <a:cs typeface="NikoshBAN" pitchFamily="2" charset="0"/>
            </a:endParaRPr>
          </a:p>
        </p:txBody>
      </p:sp>
      <p:sp>
        <p:nvSpPr>
          <p:cNvPr id="7" name="TextBox 6"/>
          <p:cNvSpPr txBox="1"/>
          <p:nvPr/>
        </p:nvSpPr>
        <p:spPr>
          <a:xfrm>
            <a:off x="548640" y="5868413"/>
            <a:ext cx="11338560" cy="954107"/>
          </a:xfrm>
          <a:prstGeom prst="rect">
            <a:avLst/>
          </a:prstGeom>
          <a:noFill/>
        </p:spPr>
        <p:txBody>
          <a:bodyPr wrap="square" rtlCol="0">
            <a:spAutoFit/>
          </a:bodyPr>
          <a:lstStyle/>
          <a:p>
            <a:r>
              <a:rPr lang="bn-BD" sz="2800" dirty="0">
                <a:solidFill>
                  <a:srgbClr val="FF0000"/>
                </a:solidFill>
                <a:latin typeface="NikoshBAN" pitchFamily="2" charset="0"/>
                <a:cs typeface="NikoshBAN" pitchFamily="2" charset="0"/>
              </a:rPr>
              <a:t>উপযুক্ত ছক ব্যবহার করে জনাব আলমের লেনদেনগুলো হিসাব সমীকরণের উপাদানের ওপর যে প্রভাব পড়ে তা দেখাও।  </a:t>
            </a:r>
            <a:endParaRPr lang="en-US" sz="28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xmlns="" val="120808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3"/>
                                        </p:tgtEl>
                                      </p:cBhvr>
                                    </p:animEffect>
                                    <p:animScale>
                                      <p:cBhvr>
                                        <p:cTn id="14" dur="250" autoRev="1" fill="hold"/>
                                        <p:tgtEl>
                                          <p:spTgt spid="3"/>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7" presetClass="emph" presetSubtype="2" fill="hold" nodeType="clickEffect">
                                  <p:stCondLst>
                                    <p:cond delay="0"/>
                                  </p:stCondLst>
                                  <p:childTnLst>
                                    <p:animClr clrSpc="rgb" dir="cw">
                                      <p:cBhvr>
                                        <p:cTn id="18" dur="2000" fill="hold"/>
                                        <p:tgtEl>
                                          <p:spTgt spid="7"/>
                                        </p:tgtEl>
                                        <p:attrNameLst>
                                          <p:attrName>stroke.color</p:attrName>
                                        </p:attrNameLst>
                                      </p:cBhvr>
                                      <p:to>
                                        <a:schemeClr val="accent2"/>
                                      </p:to>
                                    </p:animClr>
                                    <p:set>
                                      <p:cBhvr>
                                        <p:cTn id="19" dur="2000" fill="hold"/>
                                        <p:tgtEl>
                                          <p:spTgt spid="7"/>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 y="0"/>
            <a:ext cx="11780520" cy="646331"/>
          </a:xfrm>
          <a:prstGeom prst="rect">
            <a:avLst/>
          </a:prstGeom>
          <a:solidFill>
            <a:srgbClr val="FFFF00"/>
          </a:solidFill>
        </p:spPr>
        <p:txBody>
          <a:bodyPr wrap="square" rtlCol="0">
            <a:spAutoFit/>
          </a:bodyPr>
          <a:lstStyle/>
          <a:p>
            <a:pPr algn="ctr"/>
            <a:r>
              <a:rPr lang="bn-BD" sz="3600" dirty="0">
                <a:latin typeface="NikoshBAN" pitchFamily="2" charset="0"/>
                <a:cs typeface="NikoshBAN" pitchFamily="2" charset="0"/>
              </a:rPr>
              <a:t>মূল্যায়ন</a:t>
            </a:r>
            <a:endParaRPr lang="en-US" sz="3600" dirty="0">
              <a:latin typeface="NikoshBAN" pitchFamily="2" charset="0"/>
              <a:cs typeface="NikoshBAN" pitchFamily="2" charset="0"/>
            </a:endParaRPr>
          </a:p>
        </p:txBody>
      </p:sp>
      <p:sp>
        <p:nvSpPr>
          <p:cNvPr id="5" name="TextBox 4"/>
          <p:cNvSpPr txBox="1"/>
          <p:nvPr/>
        </p:nvSpPr>
        <p:spPr>
          <a:xfrm>
            <a:off x="137160" y="1264920"/>
            <a:ext cx="11887200" cy="1077218"/>
          </a:xfrm>
          <a:prstGeom prst="rect">
            <a:avLst/>
          </a:prstGeom>
          <a:solidFill>
            <a:srgbClr val="FF0000"/>
          </a:solidFill>
        </p:spPr>
        <p:txBody>
          <a:bodyPr wrap="square" rtlCol="0">
            <a:spAutoFit/>
          </a:bodyPr>
          <a:lstStyle/>
          <a:p>
            <a:pPr marL="342900" indent="-342900">
              <a:buAutoNum type="arabicPeriod"/>
            </a:pPr>
            <a:r>
              <a:rPr lang="bn-BD" sz="3200" dirty="0">
                <a:latin typeface="NikoshBAN" pitchFamily="2" charset="0"/>
                <a:cs typeface="NikoshBAN" pitchFamily="2" charset="0"/>
              </a:rPr>
              <a:t>৫০০০০০ টাকার আসবাবপত্র নিয়ে ব্যবসায় শুরু করেন।</a:t>
            </a:r>
          </a:p>
          <a:p>
            <a:pPr marL="342900" indent="-342900"/>
            <a:r>
              <a:rPr lang="bn-BD" sz="3200" dirty="0">
                <a:latin typeface="NikoshBAN" pitchFamily="2" charset="0"/>
                <a:cs typeface="NikoshBAN" pitchFamily="2" charset="0"/>
              </a:rPr>
              <a:t>এই লেনদেনটি হিসাব সমীকরণের কোন কোন উপাদানের ওপর প্রভাব পড়ে</a:t>
            </a:r>
            <a:r>
              <a:rPr lang="bn-BD" dirty="0">
                <a:latin typeface="NikoshBAN" pitchFamily="2" charset="0"/>
                <a:cs typeface="NikoshBAN" pitchFamily="2" charset="0"/>
              </a:rPr>
              <a:t>?</a:t>
            </a:r>
            <a:endParaRPr lang="en-US" dirty="0">
              <a:latin typeface="NikoshBAN" pitchFamily="2" charset="0"/>
              <a:cs typeface="NikoshBAN" pitchFamily="2" charset="0"/>
            </a:endParaRPr>
          </a:p>
        </p:txBody>
      </p:sp>
      <p:sp>
        <p:nvSpPr>
          <p:cNvPr id="6" name="TextBox 5"/>
          <p:cNvSpPr txBox="1"/>
          <p:nvPr/>
        </p:nvSpPr>
        <p:spPr>
          <a:xfrm>
            <a:off x="106680" y="2880360"/>
            <a:ext cx="11917680" cy="1200329"/>
          </a:xfrm>
          <a:prstGeom prst="rect">
            <a:avLst/>
          </a:prstGeom>
          <a:solidFill>
            <a:srgbClr val="FF0000"/>
          </a:solidFill>
        </p:spPr>
        <p:txBody>
          <a:bodyPr wrap="square" rtlCol="0">
            <a:spAutoFit/>
          </a:bodyPr>
          <a:lstStyle/>
          <a:p>
            <a:r>
              <a:rPr lang="bn-BD" sz="3600" dirty="0">
                <a:latin typeface="NikoshBAN" pitchFamily="2" charset="0"/>
                <a:cs typeface="NikoshBAN" pitchFamily="2" charset="0"/>
              </a:rPr>
              <a:t>২. করিম স্টোরের নিকট থেকে ৫০০০০ টাকার পণ্য ক্রয়।</a:t>
            </a:r>
          </a:p>
          <a:p>
            <a:r>
              <a:rPr lang="bn-BD" sz="3600" dirty="0">
                <a:latin typeface="NikoshBAN" pitchFamily="2" charset="0"/>
                <a:cs typeface="NikoshBAN" pitchFamily="2" charset="0"/>
              </a:rPr>
              <a:t>এই লেনদেনটি মালিকানা স্বত্বের ওপর কী পরিবর্তন আনে?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xmlns="" val="8538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grpId="0" nodeType="clickEffect">
                                  <p:stCondLst>
                                    <p:cond delay="0"/>
                                  </p:stCondLst>
                                  <p:childTnLst>
                                    <p:animClr clrSpc="hsl" dir="cw">
                                      <p:cBhvr override="childStyle">
                                        <p:cTn id="11" dur="500" fill="hold"/>
                                        <p:tgtEl>
                                          <p:spTgt spid="5"/>
                                        </p:tgtEl>
                                        <p:attrNameLst>
                                          <p:attrName>style.color</p:attrName>
                                        </p:attrNameLst>
                                      </p:cBhvr>
                                      <p:by>
                                        <p:hsl h="7200000" s="0" l="0"/>
                                      </p:by>
                                    </p:animClr>
                                    <p:animClr clrSpc="hsl" dir="cw">
                                      <p:cBhvr>
                                        <p:cTn id="12" dur="500" fill="hold"/>
                                        <p:tgtEl>
                                          <p:spTgt spid="5"/>
                                        </p:tgtEl>
                                        <p:attrNameLst>
                                          <p:attrName>fillcolor</p:attrName>
                                        </p:attrNameLst>
                                      </p:cBhvr>
                                      <p:by>
                                        <p:hsl h="7200000" s="0" l="0"/>
                                      </p:by>
                                    </p:animClr>
                                    <p:animClr clrSpc="hsl" dir="cw">
                                      <p:cBhvr>
                                        <p:cTn id="13" dur="500" fill="hold"/>
                                        <p:tgtEl>
                                          <p:spTgt spid="5"/>
                                        </p:tgtEl>
                                        <p:attrNameLst>
                                          <p:attrName>stroke.color</p:attrName>
                                        </p:attrNameLst>
                                      </p:cBhvr>
                                      <p:by>
                                        <p:hsl h="7200000" s="0" l="0"/>
                                      </p:by>
                                    </p:animClr>
                                    <p:set>
                                      <p:cBhvr>
                                        <p:cTn id="14" dur="500" fill="hold"/>
                                        <p:tgtEl>
                                          <p:spTgt spid="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9" presetClass="emph" presetSubtype="0" fill="hold" grpId="0" nodeType="clickEffect">
                                  <p:stCondLst>
                                    <p:cond delay="0"/>
                                  </p:stCondLst>
                                  <p:childTnLst>
                                    <p:animClr clrSpc="rgb" dir="cw">
                                      <p:cBhvr override="childStyle">
                                        <p:cTn id="18" dur="500" fill="hold"/>
                                        <p:tgtEl>
                                          <p:spTgt spid="6"/>
                                        </p:tgtEl>
                                        <p:attrNameLst>
                                          <p:attrName>style.color</p:attrName>
                                        </p:attrNameLst>
                                      </p:cBhvr>
                                      <p:to>
                                        <a:schemeClr val="accent2"/>
                                      </p:to>
                                    </p:animClr>
                                    <p:animClr clrSpc="rgb" dir="cw">
                                      <p:cBhvr>
                                        <p:cTn id="19" dur="500" fill="hold"/>
                                        <p:tgtEl>
                                          <p:spTgt spid="6"/>
                                        </p:tgtEl>
                                        <p:attrNameLst>
                                          <p:attrName>fillcolor</p:attrName>
                                        </p:attrNameLst>
                                      </p:cBhvr>
                                      <p:to>
                                        <a:schemeClr val="accent2"/>
                                      </p:to>
                                    </p:animClr>
                                    <p:set>
                                      <p:cBhvr>
                                        <p:cTn id="20" dur="500" fill="hold"/>
                                        <p:tgtEl>
                                          <p:spTgt spid="6"/>
                                        </p:tgtEl>
                                        <p:attrNameLst>
                                          <p:attrName>fill.type</p:attrName>
                                        </p:attrNameLst>
                                      </p:cBhvr>
                                      <p:to>
                                        <p:strVal val="solid"/>
                                      </p:to>
                                    </p:set>
                                    <p:set>
                                      <p:cBhvr>
                                        <p:cTn id="21" dur="5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7640" y="-11430"/>
            <a:ext cx="12359640" cy="6549390"/>
            <a:chOff x="213360" y="-49530"/>
            <a:chExt cx="11826240" cy="6349305"/>
          </a:xfrm>
        </p:grpSpPr>
        <p:sp>
          <p:nvSpPr>
            <p:cNvPr id="2" name="Isosceles Triangle 1"/>
            <p:cNvSpPr/>
            <p:nvPr/>
          </p:nvSpPr>
          <p:spPr>
            <a:xfrm>
              <a:off x="8031480" y="-49530"/>
              <a:ext cx="4008120" cy="208788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686800" y="2038350"/>
              <a:ext cx="2804160" cy="2179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037320" y="2583180"/>
              <a:ext cx="36576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820400" y="2583180"/>
              <a:ext cx="39624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768840" y="2606040"/>
              <a:ext cx="533400" cy="16611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56560" y="472440"/>
              <a:ext cx="5074920" cy="707886"/>
            </a:xfrm>
            <a:prstGeom prst="rect">
              <a:avLst/>
            </a:prstGeom>
            <a:solidFill>
              <a:srgbClr val="92D050"/>
            </a:solidFill>
          </p:spPr>
          <p:txBody>
            <a:bodyPr wrap="square" rtlCol="0">
              <a:spAutoFit/>
            </a:bodyPr>
            <a:lstStyle/>
            <a:p>
              <a:pPr algn="ctr"/>
              <a:r>
                <a:rPr lang="bn-BD" sz="4000" dirty="0">
                  <a:latin typeface="NikoshBAN" pitchFamily="2" charset="0"/>
                  <a:cs typeface="NikoshBAN" pitchFamily="2" charset="0"/>
                </a:rPr>
                <a:t>বাড়ির কাজ</a:t>
              </a:r>
              <a:endParaRPr lang="en-US" sz="4000" dirty="0">
                <a:latin typeface="NikoshBAN" pitchFamily="2" charset="0"/>
                <a:cs typeface="NikoshBAN" pitchFamily="2" charset="0"/>
              </a:endParaRPr>
            </a:p>
          </p:txBody>
        </p:sp>
        <p:sp>
          <p:nvSpPr>
            <p:cNvPr id="10" name="TextBox 9"/>
            <p:cNvSpPr txBox="1"/>
            <p:nvPr/>
          </p:nvSpPr>
          <p:spPr>
            <a:xfrm>
              <a:off x="213360" y="1645920"/>
              <a:ext cx="7924800" cy="3539430"/>
            </a:xfrm>
            <a:prstGeom prst="rect">
              <a:avLst/>
            </a:prstGeom>
            <a:noFill/>
          </p:spPr>
          <p:txBody>
            <a:bodyPr wrap="square" rtlCol="0">
              <a:spAutoFit/>
            </a:bodyPr>
            <a:lstStyle/>
            <a:p>
              <a:r>
                <a:rPr lang="bn-BD" sz="3200" dirty="0">
                  <a:solidFill>
                    <a:srgbClr val="FF0000"/>
                  </a:solidFill>
                  <a:latin typeface="NikoshBAN" pitchFamily="2" charset="0"/>
                  <a:cs typeface="NikoshBAN" pitchFamily="2" charset="0"/>
                </a:rPr>
                <a:t>আরতি এন্টারপ্রাইজ এর ২০১৬ সালের জানুয়ারি মাসের লেনদেনগুলো নিম্নরূপঃ</a:t>
              </a:r>
            </a:p>
            <a:p>
              <a:r>
                <a:rPr lang="bn-BD" sz="3200" dirty="0">
                  <a:solidFill>
                    <a:srgbClr val="FF0000"/>
                  </a:solidFill>
                  <a:latin typeface="NikoshBAN" pitchFamily="2" charset="0"/>
                  <a:cs typeface="NikoshBAN" pitchFamily="2" charset="0"/>
                </a:rPr>
                <a:t>জানুয়ারি- ১. নগদ ১৫০০০০ টাকা নিয়ে ব্যবসায় আরম্ভ করেন।</a:t>
              </a:r>
            </a:p>
            <a:p>
              <a:r>
                <a:rPr lang="bn-BD" sz="3200" dirty="0">
                  <a:solidFill>
                    <a:srgbClr val="FF0000"/>
                  </a:solidFill>
                  <a:latin typeface="NikoshBAN" pitchFamily="2" charset="0"/>
                  <a:cs typeface="NikoshBAN" pitchFamily="2" charset="0"/>
                </a:rPr>
                <a:t>জানুয়ারি-২. পণ্য ক্রয় ৬০০০০ টাকা।</a:t>
              </a:r>
            </a:p>
            <a:p>
              <a:r>
                <a:rPr lang="bn-BD" sz="3200" dirty="0">
                  <a:solidFill>
                    <a:srgbClr val="FF0000"/>
                  </a:solidFill>
                  <a:latin typeface="NikoshBAN" pitchFamily="2" charset="0"/>
                  <a:cs typeface="NikoshBAN" pitchFamily="2" charset="0"/>
                </a:rPr>
                <a:t>জানুয়ারি-৩. পণ্য বিক্রয় ৯৮০০০ টাকা।</a:t>
              </a:r>
            </a:p>
            <a:p>
              <a:r>
                <a:rPr lang="bn-BD" sz="3200" dirty="0">
                  <a:solidFill>
                    <a:srgbClr val="FF0000"/>
                  </a:solidFill>
                  <a:latin typeface="NikoshBAN" pitchFamily="2" charset="0"/>
                  <a:cs typeface="NikoshBAN" pitchFamily="2" charset="0"/>
                </a:rPr>
                <a:t>জানুয়ারি-৪. আলমারি ক্রয় ২০০০০ টাকা।</a:t>
              </a:r>
            </a:p>
            <a:p>
              <a:r>
                <a:rPr lang="bn-BD" sz="3200" dirty="0">
                  <a:solidFill>
                    <a:srgbClr val="FF0000"/>
                  </a:solidFill>
                  <a:latin typeface="NikoshBAN" pitchFamily="2" charset="0"/>
                  <a:cs typeface="NikoshBAN" pitchFamily="2" charset="0"/>
                </a:rPr>
                <a:t>জানুয়ারি-৫. ব্যাংকে জমা দেন ১২০০০ টাকা। </a:t>
              </a:r>
              <a:endParaRPr lang="en-US" sz="3200" dirty="0">
                <a:solidFill>
                  <a:srgbClr val="FF0000"/>
                </a:solidFill>
                <a:latin typeface="NikoshBAN" pitchFamily="2" charset="0"/>
                <a:cs typeface="NikoshBAN" pitchFamily="2" charset="0"/>
              </a:endParaRPr>
            </a:p>
          </p:txBody>
        </p:sp>
        <p:sp>
          <p:nvSpPr>
            <p:cNvPr id="11" name="TextBox 10"/>
            <p:cNvSpPr txBox="1"/>
            <p:nvPr/>
          </p:nvSpPr>
          <p:spPr>
            <a:xfrm>
              <a:off x="396240" y="5715000"/>
              <a:ext cx="11247120" cy="584775"/>
            </a:xfrm>
            <a:prstGeom prst="rect">
              <a:avLst/>
            </a:prstGeom>
            <a:noFill/>
          </p:spPr>
          <p:txBody>
            <a:bodyPr wrap="square" rtlCol="0">
              <a:spAutoFit/>
            </a:bodyPr>
            <a:lstStyle/>
            <a:p>
              <a:r>
                <a:rPr lang="en-US" sz="3200" smtClean="0">
                  <a:latin typeface="NikoshBAN" pitchFamily="2" charset="0"/>
                  <a:cs typeface="NikoshBAN" pitchFamily="2" charset="0"/>
                </a:rPr>
                <a:t>রাহাত</a:t>
              </a:r>
              <a:r>
                <a:rPr lang="bn-BD" sz="3200" smtClean="0">
                  <a:latin typeface="NikoshBAN" pitchFamily="2" charset="0"/>
                  <a:cs typeface="NikoshBAN" pitchFamily="2" charset="0"/>
                </a:rPr>
                <a:t> </a:t>
              </a:r>
              <a:r>
                <a:rPr lang="bn-BD" sz="3200" dirty="0">
                  <a:latin typeface="NikoshBAN" pitchFamily="2" charset="0"/>
                  <a:cs typeface="NikoshBAN" pitchFamily="2" charset="0"/>
                </a:rPr>
                <a:t>এন্টারপ্রাইজের লেনদেনগুলো হিসাব সমীকরণের ওপর যে প্রভাব পড়ে তা ছকে দেখাও</a:t>
              </a:r>
              <a:endParaRPr lang="en-US" sz="3200" dirty="0"/>
            </a:p>
          </p:txBody>
        </p:sp>
      </p:grpSp>
    </p:spTree>
    <p:extLst>
      <p:ext uri="{BB962C8B-B14F-4D97-AF65-F5344CB8AC3E}">
        <p14:creationId xmlns:p14="http://schemas.microsoft.com/office/powerpoint/2010/main" xmlns="" val="256356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8" cy="1402080"/>
          </a:xfrm>
          <a:solidFill>
            <a:srgbClr val="FF0000"/>
          </a:solidFill>
        </p:spPr>
        <p:txBody>
          <a:bodyPr>
            <a:normAutofit/>
          </a:bodyPr>
          <a:lstStyle/>
          <a:p>
            <a:pPr algn="ctr"/>
            <a:r>
              <a:rPr lang="en-US" sz="6000" dirty="0" smtClean="0">
                <a:latin typeface="Nikosh" panose="02000000000000000000" pitchFamily="2" charset="0"/>
                <a:cs typeface="Nikosh" panose="02000000000000000000" pitchFamily="2" charset="0"/>
              </a:rPr>
              <a:t> </a:t>
            </a:r>
            <a:r>
              <a:rPr lang="bn-IN" sz="6000" dirty="0" smtClean="0">
                <a:latin typeface="Nikosh" panose="02000000000000000000" pitchFamily="2" charset="0"/>
                <a:cs typeface="Nikosh" panose="02000000000000000000" pitchFamily="2" charset="0"/>
              </a:rPr>
              <a:t>ধন্যবাদ</a:t>
            </a:r>
            <a:endParaRPr lang="en-US" sz="6000"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402080"/>
            <a:ext cx="12191998" cy="5455919"/>
          </a:xfrm>
          <a:prstGeom prst="rect">
            <a:avLst/>
          </a:prstGeom>
        </p:spPr>
      </p:pic>
    </p:spTree>
    <p:extLst>
      <p:ext uri="{BB962C8B-B14F-4D97-AF65-F5344CB8AC3E}">
        <p14:creationId xmlns:p14="http://schemas.microsoft.com/office/powerpoint/2010/main" xmlns="" val="325864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3"/>
                                        </p:tgtEl>
                                      </p:cBhvr>
                                    </p:animEffect>
                                    <p:anim calcmode="lin" valueType="num">
                                      <p:cBhvr>
                                        <p:cTn id="7"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gtEl>
                                        <p:attrNameLst>
                                          <p:attrName>ppt_h</p:attrName>
                                        </p:attrNameLst>
                                      </p:cBhvr>
                                      <p:tavLst>
                                        <p:tav tm="0">
                                          <p:val>
                                            <p:strVal val="ppt_h"/>
                                          </p:val>
                                        </p:tav>
                                        <p:tav tm="100000">
                                          <p:val>
                                            <p:strVal val="ppt_h"/>
                                          </p:val>
                                        </p:tav>
                                      </p:tavLst>
                                    </p:anim>
                                    <p:set>
                                      <p:cBhvr>
                                        <p:cTn id="9" dur="1" fill="hold">
                                          <p:stCondLst>
                                            <p:cond delay="1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bn-BD" dirty="0" smtClean="0">
                <a:solidFill>
                  <a:schemeClr val="accent5">
                    <a:lumMod val="75000"/>
                  </a:schemeClr>
                </a:solidFill>
                <a:latin typeface="Nikosh" panose="02000000000000000000" pitchFamily="2" charset="0"/>
                <a:cs typeface="Nikosh" panose="02000000000000000000" pitchFamily="2" charset="0"/>
              </a:rPr>
              <a:t>                                 </a:t>
            </a:r>
            <a:r>
              <a:rPr lang="bn-IN" dirty="0" smtClean="0">
                <a:solidFill>
                  <a:schemeClr val="accent5">
                    <a:lumMod val="75000"/>
                  </a:schemeClr>
                </a:solidFill>
                <a:latin typeface="Nikosh" panose="02000000000000000000" pitchFamily="2" charset="0"/>
                <a:cs typeface="Nikosh" panose="02000000000000000000" pitchFamily="2" charset="0"/>
              </a:rPr>
              <a:t>পরিচিতি</a:t>
            </a:r>
            <a:r>
              <a:rPr lang="bn-BD" dirty="0" smtClean="0">
                <a:solidFill>
                  <a:schemeClr val="accent5">
                    <a:lumMod val="75000"/>
                  </a:schemeClr>
                </a:solidFill>
                <a:latin typeface="Nikosh" panose="02000000000000000000" pitchFamily="2" charset="0"/>
                <a:cs typeface="Nikosh" panose="02000000000000000000" pitchFamily="2" charset="0"/>
              </a:rPr>
              <a:t>  </a:t>
            </a:r>
            <a:endParaRPr lang="en-US" dirty="0"/>
          </a:p>
        </p:txBody>
      </p:sp>
      <p:sp>
        <p:nvSpPr>
          <p:cNvPr id="4" name="Content Placeholder 3"/>
          <p:cNvSpPr>
            <a:spLocks noGrp="1"/>
          </p:cNvSpPr>
          <p:nvPr>
            <p:ph sz="half" idx="2"/>
          </p:nvPr>
        </p:nvSpPr>
        <p:spPr>
          <a:xfrm>
            <a:off x="6172200" y="1825625"/>
            <a:ext cx="5181600" cy="4351338"/>
          </a:xfrm>
          <a:solidFill>
            <a:schemeClr val="tx1">
              <a:lumMod val="85000"/>
              <a:lumOff val="15000"/>
            </a:schemeClr>
          </a:solidFill>
        </p:spPr>
        <p:txBody>
          <a:bodyPr/>
          <a:lstStyle/>
          <a:p>
            <a:r>
              <a:rPr lang="bn-IN" sz="3200" dirty="0" smtClean="0">
                <a:solidFill>
                  <a:srgbClr val="FF0000"/>
                </a:solidFill>
                <a:latin typeface="Nikosh" panose="02000000000000000000" pitchFamily="2" charset="0"/>
                <a:cs typeface="Nikosh" panose="02000000000000000000" pitchFamily="2" charset="0"/>
              </a:rPr>
              <a:t>পাঠ পরিচিতি</a:t>
            </a:r>
          </a:p>
          <a:p>
            <a:r>
              <a:rPr lang="bn-IN" dirty="0" smtClean="0">
                <a:solidFill>
                  <a:srgbClr val="FF0000"/>
                </a:solidFill>
                <a:latin typeface="Nikosh" panose="02000000000000000000" pitchFamily="2" charset="0"/>
                <a:cs typeface="Nikosh" panose="02000000000000000000" pitchFamily="2" charset="0"/>
              </a:rPr>
              <a:t>শ্রেণিঃ </a:t>
            </a:r>
            <a:r>
              <a:rPr lang="bn-BD" dirty="0" smtClean="0">
                <a:solidFill>
                  <a:srgbClr val="FF0000"/>
                </a:solidFill>
                <a:latin typeface="Nikosh" panose="02000000000000000000" pitchFamily="2" charset="0"/>
                <a:cs typeface="Nikosh" panose="02000000000000000000" pitchFamily="2" charset="0"/>
              </a:rPr>
              <a:t>৯</a:t>
            </a:r>
            <a:r>
              <a:rPr lang="bn-IN" dirty="0" smtClean="0">
                <a:solidFill>
                  <a:srgbClr val="FF0000"/>
                </a:solidFill>
                <a:latin typeface="Nikosh" panose="02000000000000000000" pitchFamily="2" charset="0"/>
                <a:cs typeface="Nikosh" panose="02000000000000000000" pitchFamily="2" charset="0"/>
              </a:rPr>
              <a:t>ম</a:t>
            </a:r>
            <a:r>
              <a:rPr lang="bn-BD" dirty="0" smtClean="0">
                <a:solidFill>
                  <a:srgbClr val="FF0000"/>
                </a:solidFill>
                <a:latin typeface="Nikosh" panose="02000000000000000000" pitchFamily="2" charset="0"/>
                <a:cs typeface="Nikosh" panose="02000000000000000000" pitchFamily="2" charset="0"/>
              </a:rPr>
              <a:t>-১০ম</a:t>
            </a:r>
            <a:endParaRPr lang="bn-IN" dirty="0" smtClean="0">
              <a:solidFill>
                <a:srgbClr val="FF0000"/>
              </a:solidFill>
              <a:latin typeface="Nikosh" panose="02000000000000000000" pitchFamily="2" charset="0"/>
              <a:cs typeface="Nikosh" panose="02000000000000000000" pitchFamily="2" charset="0"/>
            </a:endParaRPr>
          </a:p>
          <a:p>
            <a:r>
              <a:rPr lang="bn-IN" dirty="0" smtClean="0">
                <a:solidFill>
                  <a:srgbClr val="FF0000"/>
                </a:solidFill>
                <a:latin typeface="Nikosh" panose="02000000000000000000" pitchFamily="2" charset="0"/>
                <a:cs typeface="Nikosh" panose="02000000000000000000" pitchFamily="2" charset="0"/>
              </a:rPr>
              <a:t>বিষয়ঃ </a:t>
            </a:r>
            <a:r>
              <a:rPr lang="bn-BD" dirty="0" smtClean="0">
                <a:solidFill>
                  <a:srgbClr val="FF0000"/>
                </a:solidFill>
                <a:latin typeface="Nikosh" panose="02000000000000000000" pitchFamily="2" charset="0"/>
                <a:cs typeface="Nikosh" panose="02000000000000000000" pitchFamily="2" charset="0"/>
              </a:rPr>
              <a:t>হিসাব</a:t>
            </a:r>
            <a:r>
              <a:rPr lang="bn-IN" dirty="0" smtClean="0">
                <a:solidFill>
                  <a:srgbClr val="FF0000"/>
                </a:solidFill>
                <a:latin typeface="Nikosh" panose="02000000000000000000" pitchFamily="2" charset="0"/>
                <a:cs typeface="Nikosh" panose="02000000000000000000" pitchFamily="2" charset="0"/>
              </a:rPr>
              <a:t>বিজ্ঞান</a:t>
            </a:r>
          </a:p>
          <a:p>
            <a:r>
              <a:rPr lang="en-US" dirty="0" smtClean="0">
                <a:solidFill>
                  <a:srgbClr val="FF0000"/>
                </a:solidFill>
                <a:latin typeface="Nikosh" panose="02000000000000000000" pitchFamily="2" charset="0"/>
                <a:cs typeface="Nikosh" panose="02000000000000000000" pitchFamily="2" charset="0"/>
              </a:rPr>
              <a:t> </a:t>
            </a:r>
            <a:r>
              <a:rPr lang="bn-BD" dirty="0" smtClean="0">
                <a:solidFill>
                  <a:srgbClr val="FF0000"/>
                </a:solidFill>
                <a:latin typeface="Nikosh" panose="02000000000000000000" pitchFamily="2" charset="0"/>
                <a:cs typeface="Nikosh" panose="02000000000000000000" pitchFamily="2" charset="0"/>
              </a:rPr>
              <a:t>অধ্যায়ঃ    </a:t>
            </a:r>
            <a:r>
              <a:rPr lang="bn-BD" dirty="0" smtClean="0">
                <a:solidFill>
                  <a:srgbClr val="FF0000"/>
                </a:solidFill>
                <a:latin typeface="Nikosh" panose="02000000000000000000" pitchFamily="2" charset="0"/>
                <a:cs typeface="Nikosh" panose="02000000000000000000" pitchFamily="2" charset="0"/>
              </a:rPr>
              <a:t>২য়</a:t>
            </a:r>
            <a:endParaRPr lang="bn-IN" dirty="0" smtClean="0">
              <a:solidFill>
                <a:srgbClr val="FF0000"/>
              </a:solidFill>
              <a:latin typeface="Nikosh" panose="02000000000000000000" pitchFamily="2" charset="0"/>
              <a:cs typeface="Nikosh" panose="02000000000000000000" pitchFamily="2" charset="0"/>
            </a:endParaRPr>
          </a:p>
          <a:p>
            <a:r>
              <a:rPr lang="bn-IN" dirty="0" smtClean="0">
                <a:solidFill>
                  <a:srgbClr val="FF0000"/>
                </a:solidFill>
                <a:latin typeface="Nikosh" panose="02000000000000000000" pitchFamily="2" charset="0"/>
                <a:cs typeface="Nikosh" panose="02000000000000000000" pitchFamily="2" charset="0"/>
              </a:rPr>
              <a:t>শিক্ষার্থীর সংখ্যাঃ</a:t>
            </a:r>
            <a:r>
              <a:rPr lang="bn-BD" dirty="0" smtClean="0">
                <a:solidFill>
                  <a:srgbClr val="FF0000"/>
                </a:solidFill>
                <a:latin typeface="Nikosh" panose="02000000000000000000" pitchFamily="2" charset="0"/>
                <a:cs typeface="Nikosh" panose="02000000000000000000" pitchFamily="2" charset="0"/>
              </a:rPr>
              <a:t>  </a:t>
            </a:r>
            <a:r>
              <a:rPr lang="bn-IN" dirty="0" smtClean="0">
                <a:solidFill>
                  <a:srgbClr val="FF0000"/>
                </a:solidFill>
                <a:latin typeface="Nikosh" panose="02000000000000000000" pitchFamily="2" charset="0"/>
                <a:cs typeface="Nikosh" panose="02000000000000000000" pitchFamily="2" charset="0"/>
              </a:rPr>
              <a:t>৪০</a:t>
            </a:r>
            <a:r>
              <a:rPr lang="en-US" dirty="0" smtClean="0">
                <a:solidFill>
                  <a:srgbClr val="FF0000"/>
                </a:solidFill>
                <a:latin typeface="Nikosh" panose="02000000000000000000" pitchFamily="2" charset="0"/>
                <a:cs typeface="Nikosh" panose="02000000000000000000" pitchFamily="2" charset="0"/>
              </a:rPr>
              <a:t> </a:t>
            </a:r>
            <a:r>
              <a:rPr lang="bn-IN" dirty="0" smtClean="0">
                <a:solidFill>
                  <a:srgbClr val="FF0000"/>
                </a:solidFill>
                <a:latin typeface="Nikosh" panose="02000000000000000000" pitchFamily="2" charset="0"/>
                <a:cs typeface="Nikosh" panose="02000000000000000000" pitchFamily="2" charset="0"/>
              </a:rPr>
              <a:t>জন</a:t>
            </a:r>
            <a:endParaRPr lang="bn-IN" dirty="0" smtClean="0">
              <a:solidFill>
                <a:srgbClr val="FF0000"/>
              </a:solidFill>
              <a:latin typeface="Nikosh" panose="02000000000000000000" pitchFamily="2" charset="0"/>
              <a:cs typeface="Nikosh" panose="02000000000000000000" pitchFamily="2" charset="0"/>
            </a:endParaRPr>
          </a:p>
          <a:p>
            <a:r>
              <a:rPr lang="bn-IN" dirty="0" smtClean="0">
                <a:solidFill>
                  <a:srgbClr val="FF0000"/>
                </a:solidFill>
                <a:latin typeface="Nikosh" panose="02000000000000000000" pitchFamily="2" charset="0"/>
                <a:cs typeface="Nikosh" panose="02000000000000000000" pitchFamily="2" charset="0"/>
              </a:rPr>
              <a:t>সময়ঃ</a:t>
            </a:r>
            <a:r>
              <a:rPr lang="bn-BD" dirty="0" smtClean="0">
                <a:solidFill>
                  <a:srgbClr val="FF0000"/>
                </a:solidFill>
                <a:latin typeface="Nikosh" panose="02000000000000000000" pitchFamily="2" charset="0"/>
                <a:cs typeface="Nikosh" panose="02000000000000000000" pitchFamily="2" charset="0"/>
              </a:rPr>
              <a:t>  </a:t>
            </a:r>
            <a:r>
              <a:rPr lang="bn-IN" dirty="0" smtClean="0">
                <a:solidFill>
                  <a:srgbClr val="FF0000"/>
                </a:solidFill>
                <a:latin typeface="Nikosh" panose="02000000000000000000" pitchFamily="2" charset="0"/>
                <a:cs typeface="Nikosh" panose="02000000000000000000" pitchFamily="2" charset="0"/>
              </a:rPr>
              <a:t>৫০ মিনিট</a:t>
            </a:r>
          </a:p>
          <a:p>
            <a:endParaRPr lang="en-US" dirty="0"/>
          </a:p>
        </p:txBody>
      </p:sp>
      <p:sp>
        <p:nvSpPr>
          <p:cNvPr id="7" name="Content Placeholder 6"/>
          <p:cNvSpPr>
            <a:spLocks noGrp="1"/>
          </p:cNvSpPr>
          <p:nvPr>
            <p:ph sz="half" idx="1"/>
          </p:nvPr>
        </p:nvSpPr>
        <p:spPr>
          <a:solidFill>
            <a:schemeClr val="accent6"/>
          </a:solidFill>
        </p:spPr>
        <p:txBody>
          <a:bodyPr/>
          <a:lstStyle/>
          <a:p>
            <a:r>
              <a:rPr lang="bn-IN" sz="3200" dirty="0" smtClean="0">
                <a:solidFill>
                  <a:srgbClr val="FFFF00"/>
                </a:solidFill>
                <a:latin typeface="Nikosh" panose="02000000000000000000" pitchFamily="2" charset="0"/>
                <a:cs typeface="Nikosh" panose="02000000000000000000" pitchFamily="2" charset="0"/>
              </a:rPr>
              <a:t>শিক্ষক পরিচিতি</a:t>
            </a:r>
          </a:p>
          <a:p>
            <a:r>
              <a:rPr lang="en-US" sz="3200" dirty="0" err="1" smtClean="0">
                <a:latin typeface="Nikosh" panose="02000000000000000000" pitchFamily="2" charset="0"/>
                <a:cs typeface="Nikosh" panose="02000000000000000000" pitchFamily="2" charset="0"/>
              </a:rPr>
              <a:t>মোহাম্মদ</a:t>
            </a:r>
            <a:r>
              <a:rPr lang="en-US" sz="3200" dirty="0" smtClean="0">
                <a:latin typeface="Nikosh" panose="02000000000000000000" pitchFamily="2" charset="0"/>
                <a:cs typeface="Nikosh" panose="02000000000000000000" pitchFamily="2" charset="0"/>
              </a:rPr>
              <a:t> </a:t>
            </a:r>
            <a:r>
              <a:rPr lang="en-US" sz="3200" dirty="0" err="1" smtClean="0">
                <a:latin typeface="Nikosh" panose="02000000000000000000" pitchFamily="2" charset="0"/>
                <a:cs typeface="Nikosh" panose="02000000000000000000" pitchFamily="2" charset="0"/>
              </a:rPr>
              <a:t>মোরশেদ</a:t>
            </a:r>
            <a:endParaRPr lang="bn-IN" sz="3200" dirty="0" smtClean="0">
              <a:latin typeface="Nikosh" panose="02000000000000000000" pitchFamily="2" charset="0"/>
              <a:cs typeface="Nikosh" panose="02000000000000000000" pitchFamily="2" charset="0"/>
            </a:endParaRPr>
          </a:p>
          <a:p>
            <a:r>
              <a:rPr lang="en-US" dirty="0" err="1" smtClean="0">
                <a:latin typeface="Nikosh" panose="02000000000000000000" pitchFamily="2" charset="0"/>
                <a:cs typeface="Nikosh" panose="02000000000000000000" pitchFamily="2" charset="0"/>
              </a:rPr>
              <a:t>সহকারী</a:t>
            </a:r>
            <a:r>
              <a:rPr lang="en-US" dirty="0" smtClean="0">
                <a:latin typeface="Nikosh" panose="02000000000000000000" pitchFamily="2" charset="0"/>
                <a:cs typeface="Nikosh" panose="02000000000000000000" pitchFamily="2" charset="0"/>
              </a:rPr>
              <a:t> </a:t>
            </a:r>
            <a:r>
              <a:rPr lang="en-US" dirty="0" err="1" smtClean="0">
                <a:latin typeface="Nikosh" panose="02000000000000000000" pitchFamily="2" charset="0"/>
                <a:cs typeface="Nikosh" panose="02000000000000000000" pitchFamily="2" charset="0"/>
              </a:rPr>
              <a:t>শিক্ষক</a:t>
            </a:r>
            <a:r>
              <a:rPr lang="en-US" dirty="0" smtClean="0">
                <a:latin typeface="Nikosh" panose="02000000000000000000" pitchFamily="2" charset="0"/>
                <a:cs typeface="Nikosh" panose="02000000000000000000" pitchFamily="2" charset="0"/>
              </a:rPr>
              <a:t>(</a:t>
            </a:r>
            <a:r>
              <a:rPr lang="en-US" dirty="0" err="1" smtClean="0">
                <a:latin typeface="Nikosh" panose="02000000000000000000" pitchFamily="2" charset="0"/>
                <a:cs typeface="Nikosh" panose="02000000000000000000" pitchFamily="2" charset="0"/>
              </a:rPr>
              <a:t>ব্যবসায়</a:t>
            </a:r>
            <a:r>
              <a:rPr lang="en-US" dirty="0" smtClean="0">
                <a:latin typeface="Nikosh" panose="02000000000000000000" pitchFamily="2" charset="0"/>
                <a:cs typeface="Nikosh" panose="02000000000000000000" pitchFamily="2" charset="0"/>
              </a:rPr>
              <a:t> </a:t>
            </a:r>
            <a:r>
              <a:rPr lang="en-US" dirty="0" err="1" smtClean="0">
                <a:latin typeface="Nikosh" panose="02000000000000000000" pitchFamily="2" charset="0"/>
                <a:cs typeface="Nikosh" panose="02000000000000000000" pitchFamily="2" charset="0"/>
              </a:rPr>
              <a:t>শিক্ষা</a:t>
            </a:r>
            <a:r>
              <a:rPr lang="en-US" dirty="0" smtClean="0">
                <a:latin typeface="Nikosh" panose="02000000000000000000" pitchFamily="2" charset="0"/>
                <a:cs typeface="Nikosh" panose="02000000000000000000" pitchFamily="2" charset="0"/>
              </a:rPr>
              <a:t>)</a:t>
            </a:r>
            <a:endParaRPr lang="bn-IN" dirty="0" smtClean="0">
              <a:latin typeface="Nikosh" panose="02000000000000000000" pitchFamily="2" charset="0"/>
              <a:cs typeface="Nikosh" panose="02000000000000000000" pitchFamily="2" charset="0"/>
            </a:endParaRPr>
          </a:p>
          <a:p>
            <a:r>
              <a:rPr lang="en-US" sz="3600" dirty="0" err="1" smtClean="0">
                <a:latin typeface="Nikosh" panose="02000000000000000000" pitchFamily="2" charset="0"/>
                <a:cs typeface="Nikosh" panose="02000000000000000000" pitchFamily="2" charset="0"/>
              </a:rPr>
              <a:t>কোকদন্ডী</a:t>
            </a:r>
            <a:r>
              <a:rPr lang="en-US" sz="3600" dirty="0" smtClean="0">
                <a:latin typeface="Nikosh" panose="02000000000000000000" pitchFamily="2" charset="0"/>
                <a:cs typeface="Nikosh" panose="02000000000000000000" pitchFamily="2" charset="0"/>
              </a:rPr>
              <a:t> </a:t>
            </a:r>
            <a:r>
              <a:rPr lang="en-US" sz="3600" dirty="0" err="1" smtClean="0">
                <a:latin typeface="Nikosh" panose="02000000000000000000" pitchFamily="2" charset="0"/>
                <a:cs typeface="Nikosh" panose="02000000000000000000" pitchFamily="2" charset="0"/>
              </a:rPr>
              <a:t>গুনাগরী</a:t>
            </a:r>
            <a:r>
              <a:rPr lang="en-US" sz="3600" dirty="0" smtClean="0">
                <a:latin typeface="Nikosh" panose="02000000000000000000" pitchFamily="2" charset="0"/>
                <a:cs typeface="Nikosh" panose="02000000000000000000" pitchFamily="2" charset="0"/>
              </a:rPr>
              <a:t> </a:t>
            </a:r>
            <a:r>
              <a:rPr lang="en-US" sz="3600" dirty="0" err="1" smtClean="0">
                <a:latin typeface="Nikosh" panose="02000000000000000000" pitchFamily="2" charset="0"/>
                <a:cs typeface="Nikosh" panose="02000000000000000000" pitchFamily="2" charset="0"/>
              </a:rPr>
              <a:t>উচ্চ</a:t>
            </a:r>
            <a:r>
              <a:rPr lang="en-US" sz="3600" dirty="0" smtClean="0">
                <a:latin typeface="Nikosh" panose="02000000000000000000" pitchFamily="2" charset="0"/>
                <a:cs typeface="Nikosh" panose="02000000000000000000" pitchFamily="2" charset="0"/>
              </a:rPr>
              <a:t> </a:t>
            </a:r>
            <a:r>
              <a:rPr lang="en-US" sz="3600" dirty="0" err="1" smtClean="0">
                <a:latin typeface="Nikosh" panose="02000000000000000000" pitchFamily="2" charset="0"/>
                <a:cs typeface="Nikosh" panose="02000000000000000000" pitchFamily="2" charset="0"/>
              </a:rPr>
              <a:t>বিদ্যালয়,বাঁশখালী,চট্টগ্রাম</a:t>
            </a:r>
            <a:r>
              <a:rPr lang="en-US" sz="3600" dirty="0" smtClean="0">
                <a:latin typeface="Nikosh" panose="02000000000000000000" pitchFamily="2" charset="0"/>
                <a:cs typeface="Nikosh" panose="02000000000000000000" pitchFamily="2" charset="0"/>
              </a:rPr>
              <a:t>।</a:t>
            </a:r>
            <a:endParaRPr lang="bn-IN" sz="3600" dirty="0" smtClean="0">
              <a:latin typeface="Nikosh" panose="02000000000000000000" pitchFamily="2" charset="0"/>
              <a:cs typeface="Nikosh" panose="02000000000000000000" pitchFamily="2" charset="0"/>
            </a:endParaRPr>
          </a:p>
          <a:p>
            <a:endParaRPr lang="en-US" dirty="0"/>
          </a:p>
        </p:txBody>
      </p:sp>
    </p:spTree>
    <p:extLst>
      <p:ext uri="{BB962C8B-B14F-4D97-AF65-F5344CB8AC3E}">
        <p14:creationId xmlns:p14="http://schemas.microsoft.com/office/powerpoint/2010/main" xmlns="" val="143833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heel(1)">
                                      <p:cBhvr>
                                        <p:cTn id="49" dur="20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7">
                                            <p:bg/>
                                          </p:spTgt>
                                        </p:tgtEl>
                                        <p:attrNameLst>
                                          <p:attrName>style.visibility</p:attrName>
                                        </p:attrNameLst>
                                      </p:cBhvr>
                                      <p:to>
                                        <p:strVal val="visible"/>
                                      </p:to>
                                    </p:set>
                                    <p:animEffect transition="in" filter="fade">
                                      <p:cBhvr>
                                        <p:cTn id="54" dur="1000"/>
                                        <p:tgtEl>
                                          <p:spTgt spid="7">
                                            <p:bg/>
                                          </p:spTgt>
                                        </p:tgtEl>
                                      </p:cBhvr>
                                    </p:animEffect>
                                    <p:anim calcmode="lin" valueType="num">
                                      <p:cBhvr>
                                        <p:cTn id="55" dur="1000" fill="hold"/>
                                        <p:tgtEl>
                                          <p:spTgt spid="7">
                                            <p:bg/>
                                          </p:spTgt>
                                        </p:tgtEl>
                                        <p:attrNameLst>
                                          <p:attrName>ppt_x</p:attrName>
                                        </p:attrNameLst>
                                      </p:cBhvr>
                                      <p:tavLst>
                                        <p:tav tm="0">
                                          <p:val>
                                            <p:strVal val="#ppt_x"/>
                                          </p:val>
                                        </p:tav>
                                        <p:tav tm="100000">
                                          <p:val>
                                            <p:strVal val="#ppt_x"/>
                                          </p:val>
                                        </p:tav>
                                      </p:tavLst>
                                    </p:anim>
                                    <p:anim calcmode="lin" valueType="num">
                                      <p:cBhvr>
                                        <p:cTn id="56"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animEffect transition="in" filter="fade">
                                      <p:cBhvr>
                                        <p:cTn id="61" dur="1000"/>
                                        <p:tgtEl>
                                          <p:spTgt spid="7">
                                            <p:txEl>
                                              <p:pRg st="0" end="0"/>
                                            </p:txEl>
                                          </p:spTgt>
                                        </p:tgtEl>
                                      </p:cBhvr>
                                    </p:animEffect>
                                    <p:anim calcmode="lin" valueType="num">
                                      <p:cBhvr>
                                        <p:cTn id="6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7">
                                            <p:txEl>
                                              <p:pRg st="1" end="1"/>
                                            </p:txEl>
                                          </p:spTgt>
                                        </p:tgtEl>
                                        <p:attrNameLst>
                                          <p:attrName>style.visibility</p:attrName>
                                        </p:attrNameLst>
                                      </p:cBhvr>
                                      <p:to>
                                        <p:strVal val="visible"/>
                                      </p:to>
                                    </p:set>
                                    <p:animEffect transition="in" filter="fade">
                                      <p:cBhvr>
                                        <p:cTn id="68" dur="1000"/>
                                        <p:tgtEl>
                                          <p:spTgt spid="7">
                                            <p:txEl>
                                              <p:pRg st="1" end="1"/>
                                            </p:txEl>
                                          </p:spTgt>
                                        </p:tgtEl>
                                      </p:cBhvr>
                                    </p:animEffect>
                                    <p:anim calcmode="lin" valueType="num">
                                      <p:cBhvr>
                                        <p:cTn id="6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7">
                                            <p:txEl>
                                              <p:pRg st="2" end="2"/>
                                            </p:txEl>
                                          </p:spTgt>
                                        </p:tgtEl>
                                        <p:attrNameLst>
                                          <p:attrName>style.visibility</p:attrName>
                                        </p:attrNameLst>
                                      </p:cBhvr>
                                      <p:to>
                                        <p:strVal val="visible"/>
                                      </p:to>
                                    </p:set>
                                    <p:animEffect transition="in" filter="fade">
                                      <p:cBhvr>
                                        <p:cTn id="75" dur="1000"/>
                                        <p:tgtEl>
                                          <p:spTgt spid="7">
                                            <p:txEl>
                                              <p:pRg st="2" end="2"/>
                                            </p:txEl>
                                          </p:spTgt>
                                        </p:tgtEl>
                                      </p:cBhvr>
                                    </p:animEffect>
                                    <p:anim calcmode="lin" valueType="num">
                                      <p:cBhvr>
                                        <p:cTn id="7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7">
                                            <p:txEl>
                                              <p:pRg st="3" end="3"/>
                                            </p:txEl>
                                          </p:spTgt>
                                        </p:tgtEl>
                                        <p:attrNameLst>
                                          <p:attrName>style.visibility</p:attrName>
                                        </p:attrNameLst>
                                      </p:cBhvr>
                                      <p:to>
                                        <p:strVal val="visible"/>
                                      </p:to>
                                    </p:set>
                                    <p:animEffect transition="in" filter="fade">
                                      <p:cBhvr>
                                        <p:cTn id="82" dur="1000"/>
                                        <p:tgtEl>
                                          <p:spTgt spid="7">
                                            <p:txEl>
                                              <p:pRg st="3" end="3"/>
                                            </p:txEl>
                                          </p:spTgt>
                                        </p:tgtEl>
                                      </p:cBhvr>
                                    </p:animEffect>
                                    <p:anim calcmode="lin" valueType="num">
                                      <p:cBhvr>
                                        <p:cTn id="8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P spid="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latin typeface="NikoshBAN" pitchFamily="2" charset="0"/>
                <a:cs typeface="NikoshBAN" pitchFamily="2" charset="0"/>
              </a:rPr>
              <a:t>                                 </a:t>
            </a:r>
            <a:endParaRPr lang="en-US" dirty="0"/>
          </a:p>
        </p:txBody>
      </p:sp>
      <p:pic>
        <p:nvPicPr>
          <p:cNvPr id="6" name="Content Placeholder 5" descr="transaction-4.jpg"/>
          <p:cNvPicPr>
            <a:picLocks noGrp="1" noChangeAspect="1"/>
          </p:cNvPicPr>
          <p:nvPr>
            <p:ph sz="half" idx="2"/>
          </p:nvPr>
        </p:nvPicPr>
        <p:blipFill>
          <a:blip r:embed="rId2"/>
          <a:stretch>
            <a:fillRect/>
          </a:stretch>
        </p:blipFill>
        <p:spPr>
          <a:xfrm>
            <a:off x="6568985" y="1757292"/>
            <a:ext cx="5623015" cy="4296977"/>
          </a:xfrm>
          <a:prstGeom prst="rect">
            <a:avLst/>
          </a:prstGeo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0" y="1690688"/>
            <a:ext cx="6379736" cy="4339158"/>
          </a:xfrm>
        </p:spPr>
      </p:pic>
    </p:spTree>
    <p:extLst>
      <p:ext uri="{BB962C8B-B14F-4D97-AF65-F5344CB8AC3E}">
        <p14:creationId xmlns:p14="http://schemas.microsoft.com/office/powerpoint/2010/main" xmlns="" val="396964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9885"/>
            <a:ext cx="10515600" cy="1325563"/>
          </a:xfrm>
          <a:solidFill>
            <a:srgbClr val="FF0000"/>
          </a:solidFill>
        </p:spPr>
        <p:txBody>
          <a:bodyPr/>
          <a:lstStyle/>
          <a:p>
            <a:r>
              <a:rPr lang="bn-BD" smtClean="0">
                <a:latin typeface="NikoshBAN" pitchFamily="2" charset="0"/>
                <a:cs typeface="NikoshBAN" pitchFamily="2" charset="0"/>
              </a:rPr>
              <a:t>                               শিখনফল</a:t>
            </a:r>
            <a:r>
              <a:rPr lang="en-US" dirty="0" smtClean="0">
                <a:latin typeface="NikoshBAN" pitchFamily="2" charset="0"/>
                <a:cs typeface="NikoshBAN" pitchFamily="2" charset="0"/>
              </a:rPr>
              <a:t/>
            </a:r>
            <a:br>
              <a:rPr lang="en-US" dirty="0" smtClean="0">
                <a:latin typeface="NikoshBAN" pitchFamily="2" charset="0"/>
                <a:cs typeface="NikoshBAN" pitchFamily="2" charset="0"/>
              </a:rPr>
            </a:br>
            <a:endParaRPr lang="en-US" dirty="0"/>
          </a:p>
        </p:txBody>
      </p:sp>
      <p:sp>
        <p:nvSpPr>
          <p:cNvPr id="3" name="Content Placeholder 2"/>
          <p:cNvSpPr>
            <a:spLocks noGrp="1"/>
          </p:cNvSpPr>
          <p:nvPr>
            <p:ph idx="1"/>
          </p:nvPr>
        </p:nvSpPr>
        <p:spPr>
          <a:solidFill>
            <a:srgbClr val="00B0F0"/>
          </a:solidFill>
        </p:spPr>
        <p:txBody>
          <a:bodyPr/>
          <a:lstStyle/>
          <a:p>
            <a:pPr marL="514350" indent="-514350">
              <a:buAutoNum type="arabicPeriod"/>
            </a:pPr>
            <a:r>
              <a:rPr lang="bn-BD" dirty="0">
                <a:latin typeface="NikoshBAN" pitchFamily="2" charset="0"/>
                <a:cs typeface="NikoshBAN" pitchFamily="2" charset="0"/>
              </a:rPr>
              <a:t>হিসাব সমীকরণের উপাদানগুলোর ওপর লেনদেনের প্রভাব ব্যাখ্যা করতে পারবে।</a:t>
            </a:r>
          </a:p>
          <a:p>
            <a:pPr marL="514350" indent="-514350">
              <a:buAutoNum type="arabicPeriod"/>
            </a:pPr>
            <a:r>
              <a:rPr lang="bn-BD" dirty="0">
                <a:latin typeface="NikoshBAN" pitchFamily="2" charset="0"/>
                <a:cs typeface="NikoshBAN" pitchFamily="2" charset="0"/>
              </a:rPr>
              <a:t>হিসাব সমীকরণের ওপর লেনদেনের প্রভাব ব্যাখ্যা করতে পারবে।</a:t>
            </a:r>
          </a:p>
          <a:p>
            <a:pPr marL="0" indent="0">
              <a:buNone/>
            </a:pPr>
            <a:endParaRPr lang="en-US" dirty="0"/>
          </a:p>
        </p:txBody>
      </p:sp>
    </p:spTree>
    <p:extLst>
      <p:ext uri="{BB962C8B-B14F-4D97-AF65-F5344CB8AC3E}">
        <p14:creationId xmlns:p14="http://schemas.microsoft.com/office/powerpoint/2010/main" xmlns="" val="375307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22385"/>
            <a:ext cx="12192000" cy="7443980"/>
          </a:xfrm>
          <a:prstGeom prst="rect">
            <a:avLst/>
          </a:prstGeom>
        </p:spPr>
      </p:pic>
    </p:spTree>
    <p:extLst>
      <p:ext uri="{BB962C8B-B14F-4D97-AF65-F5344CB8AC3E}">
        <p14:creationId xmlns:p14="http://schemas.microsoft.com/office/powerpoint/2010/main" xmlns="" val="397790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91" y="1"/>
            <a:ext cx="12137409" cy="4401205"/>
          </a:xfrm>
          <a:prstGeom prst="rect">
            <a:avLst/>
          </a:prstGeom>
          <a:solidFill>
            <a:srgbClr val="00B0F0"/>
          </a:solidFill>
        </p:spPr>
        <p:txBody>
          <a:bodyPr wrap="square">
            <a:spAutoFit/>
          </a:bodyPr>
          <a:lstStyle/>
          <a:p>
            <a:r>
              <a:rPr lang="bn-BD" sz="4000" dirty="0" smtClean="0">
                <a:latin typeface="NikoshBAN" pitchFamily="2" charset="0"/>
                <a:cs typeface="NikoshBAN" pitchFamily="2" charset="0"/>
              </a:rPr>
              <a:t>কোন ঘটনা লেনদেন হতে হলে তা হিসাব সমীকরণের উপাদানগুলোকে নিম্নলিখিত পাঁচটি পরিবর্তনের যে কোন একটি পরিবর্তন সাধন করবে। যথাঃ</a:t>
            </a:r>
          </a:p>
          <a:p>
            <a:pPr marL="457200" indent="-457200">
              <a:buAutoNum type="arabicPeriod"/>
            </a:pPr>
            <a:r>
              <a:rPr lang="bn-BD" sz="4000" dirty="0" smtClean="0">
                <a:latin typeface="NikoshBAN" pitchFamily="2" charset="0"/>
                <a:cs typeface="NikoshBAN" pitchFamily="2" charset="0"/>
              </a:rPr>
              <a:t>মোট সম্পদ বাড়লে মোট দায় অথবা মালিকানা স্বত্ব বাড়বে।</a:t>
            </a:r>
          </a:p>
          <a:p>
            <a:pPr marL="457200" indent="-457200">
              <a:buAutoNum type="arabicPeriod"/>
            </a:pPr>
            <a:r>
              <a:rPr lang="bn-BD" sz="4000" dirty="0" smtClean="0">
                <a:latin typeface="NikoshBAN" pitchFamily="2" charset="0"/>
                <a:cs typeface="NikoshBAN" pitchFamily="2" charset="0"/>
              </a:rPr>
              <a:t>মোট সম্পদ কমলে মোট দায় অথবা মালিকানা স্বত্ব কমবে।</a:t>
            </a:r>
          </a:p>
          <a:p>
            <a:pPr marL="457200" indent="-457200">
              <a:buAutoNum type="arabicPeriod"/>
            </a:pPr>
            <a:r>
              <a:rPr lang="bn-BD" sz="4000" dirty="0" smtClean="0">
                <a:latin typeface="NikoshBAN" pitchFamily="2" charset="0"/>
                <a:cs typeface="NikoshBAN" pitchFamily="2" charset="0"/>
              </a:rPr>
              <a:t>একটি সম্পদ বাড়লে অপর একটি সম্পদ কমবে।</a:t>
            </a:r>
          </a:p>
          <a:p>
            <a:pPr marL="457200" indent="-457200">
              <a:buAutoNum type="arabicPeriod"/>
            </a:pPr>
            <a:r>
              <a:rPr lang="bn-BD" sz="4000" dirty="0" smtClean="0">
                <a:latin typeface="NikoshBAN" pitchFamily="2" charset="0"/>
                <a:cs typeface="NikoshBAN" pitchFamily="2" charset="0"/>
              </a:rPr>
              <a:t>মালিকানা স্বত্ব বাড়লে মোট দায় কমবে।</a:t>
            </a:r>
          </a:p>
          <a:p>
            <a:pPr marL="457200" indent="-457200">
              <a:buAutoNum type="arabicPeriod"/>
            </a:pPr>
            <a:r>
              <a:rPr lang="bn-BD" sz="4000" dirty="0" smtClean="0">
                <a:latin typeface="NikoshBAN" pitchFamily="2" charset="0"/>
                <a:cs typeface="NikoshBAN" pitchFamily="2" charset="0"/>
              </a:rPr>
              <a:t>মালিকানা স্বত্ব কমলে মোট দায় বাড়বে।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xmlns="" val="202983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850612"/>
            <a:ext cx="7696200" cy="707886"/>
          </a:xfrm>
          <a:prstGeom prst="rect">
            <a:avLst/>
          </a:prstGeom>
          <a:solidFill>
            <a:srgbClr val="FF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4000" dirty="0" smtClean="0">
                <a:latin typeface="NikoshBAN" pitchFamily="2" charset="0"/>
                <a:cs typeface="NikoshBAN" pitchFamily="2" charset="0"/>
              </a:rPr>
              <a:t>১. নগদ ৫০০০০ টাকা নিয়ে ব্যবসায় শুরু করেন।</a:t>
            </a:r>
            <a:endParaRPr lang="en-US" sz="4000" dirty="0">
              <a:latin typeface="NikoshBAN" pitchFamily="2" charset="0"/>
              <a:cs typeface="NikoshBAN" pitchFamily="2" charset="0"/>
            </a:endParaRPr>
          </a:p>
        </p:txBody>
      </p:sp>
      <p:pic>
        <p:nvPicPr>
          <p:cNvPr id="3" name="table"/>
          <p:cNvPicPr>
            <a:picLocks noChangeAspect="1"/>
          </p:cNvPicPr>
          <p:nvPr/>
        </p:nvPicPr>
        <p:blipFill>
          <a:blip r:embed="rId2"/>
          <a:stretch>
            <a:fillRect/>
          </a:stretch>
        </p:blipFill>
        <p:spPr>
          <a:xfrm>
            <a:off x="341194" y="1558498"/>
            <a:ext cx="11518710" cy="3789899"/>
          </a:xfrm>
          <a:prstGeom prst="rect">
            <a:avLst/>
          </a:prstGeom>
          <a:solidFill>
            <a:srgbClr val="FFFF00"/>
          </a:solidFill>
        </p:spPr>
      </p:pic>
      <p:sp>
        <p:nvSpPr>
          <p:cNvPr id="4" name="TextBox 3"/>
          <p:cNvSpPr txBox="1"/>
          <p:nvPr/>
        </p:nvSpPr>
        <p:spPr>
          <a:xfrm>
            <a:off x="2057400" y="5422612"/>
            <a:ext cx="8077200"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3200" dirty="0" smtClean="0">
                <a:latin typeface="NikoshBAN" pitchFamily="2" charset="0"/>
                <a:cs typeface="NikoshBAN" pitchFamily="2" charset="0"/>
              </a:rPr>
              <a:t>সম্পদ (নগদ টাকা) বৃদ্ধি ও মালিকানা স্বত্ব বৃধি পেয়েছে।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357601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183"/>
            <a:ext cx="11273052" cy="1951629"/>
          </a:xfrm>
          <a:solidFill>
            <a:schemeClr val="accent6"/>
          </a:solidFill>
        </p:spPr>
        <p:txBody>
          <a:bodyPr>
            <a:normAutofit/>
          </a:bodyPr>
          <a:lstStyle/>
          <a:p>
            <a:pPr algn="ctr"/>
            <a:r>
              <a:rPr lang="bn-BD" dirty="0">
                <a:solidFill>
                  <a:srgbClr val="FF0000"/>
                </a:solidFill>
                <a:latin typeface="NikoshBAN" pitchFamily="2" charset="0"/>
                <a:cs typeface="NikoshBAN" pitchFamily="2" charset="0"/>
              </a:rPr>
              <a:t>জোড়ায় কাজ</a:t>
            </a:r>
            <a:r>
              <a:rPr lang="en-US" dirty="0">
                <a:latin typeface="NikoshBAN" pitchFamily="2" charset="0"/>
                <a:cs typeface="NikoshBAN" pitchFamily="2" charset="0"/>
              </a:rPr>
              <a:t/>
            </a:r>
            <a:br>
              <a:rPr lang="en-US" dirty="0">
                <a:latin typeface="NikoshBAN" pitchFamily="2" charset="0"/>
                <a:cs typeface="NikoshBAN" pitchFamily="2" charset="0"/>
              </a:rPr>
            </a:br>
            <a:endParaRPr lang="en-US" dirty="0"/>
          </a:p>
        </p:txBody>
      </p:sp>
      <p:sp>
        <p:nvSpPr>
          <p:cNvPr id="3" name="Rectangle 2"/>
          <p:cNvSpPr/>
          <p:nvPr/>
        </p:nvSpPr>
        <p:spPr>
          <a:xfrm>
            <a:off x="0" y="2442948"/>
            <a:ext cx="12096465" cy="2062103"/>
          </a:xfrm>
          <a:prstGeom prst="rect">
            <a:avLst/>
          </a:prstGeom>
          <a:solidFill>
            <a:schemeClr val="accent4">
              <a:lumMod val="40000"/>
              <a:lumOff val="60000"/>
            </a:schemeClr>
          </a:solidFill>
        </p:spPr>
        <p:txBody>
          <a:bodyPr wrap="square">
            <a:spAutoFit/>
          </a:bodyPr>
          <a:lstStyle/>
          <a:p>
            <a:r>
              <a:rPr lang="bn-BD" sz="3200" dirty="0">
                <a:latin typeface="NikoshBAN" pitchFamily="2" charset="0"/>
                <a:cs typeface="NikoshBAN" pitchFamily="2" charset="0"/>
              </a:rPr>
              <a:t>১. নগদ ৭০০০০ টাকা নিয়ে ব্যবসায় শুরু করেন, ২ . ধারে আসবাবপত্র ক্রয় ৩০০০০ টাকা, ৩. পাওনাদারকে পরিশোধ করা হল ৭০০০ টাকা, ৪. নগদে বেতন পরিশোধ ৯০০০ টাকা, ৫. নগদে আসবাবপত্র ক্রয় ৪০০০০ টাকা,৬. মালিক নিজের অর্থ দিয়ে ব্যবসায়ের ঋণ পরিশোধ ৩৫০০০ টাকা, ৭. বাকিতে পণ্য ক্রয় ৫৫০০০ টাকা। </a:t>
            </a:r>
            <a:endParaRPr lang="en-US" sz="3200" dirty="0">
              <a:latin typeface="NikoshBAN" pitchFamily="2" charset="0"/>
              <a:cs typeface="NikoshBAN" pitchFamily="2" charset="0"/>
            </a:endParaRPr>
          </a:p>
        </p:txBody>
      </p:sp>
      <p:sp>
        <p:nvSpPr>
          <p:cNvPr id="4" name="TextBox 3"/>
          <p:cNvSpPr txBox="1"/>
          <p:nvPr/>
        </p:nvSpPr>
        <p:spPr>
          <a:xfrm>
            <a:off x="137160" y="5975184"/>
            <a:ext cx="11475720" cy="584775"/>
          </a:xfrm>
          <a:prstGeom prst="rect">
            <a:avLst/>
          </a:prstGeom>
          <a:solidFill>
            <a:srgbClr val="FF0000"/>
          </a:solidFill>
        </p:spPr>
        <p:txBody>
          <a:bodyPr wrap="square" rtlCol="0">
            <a:spAutoFit/>
          </a:bodyPr>
          <a:lstStyle/>
          <a:p>
            <a:pPr algn="ctr"/>
            <a:r>
              <a:rPr lang="bn-BD" sz="3200" dirty="0">
                <a:latin typeface="NikoshBAN" pitchFamily="2" charset="0"/>
                <a:cs typeface="NikoshBAN" pitchFamily="2" charset="0"/>
              </a:rPr>
              <a:t>উপরোক্ত লেনদেন দ্বারা উপযুক্ত ছকে হিসাব সমীকরণের উপাদানগুলোর পরিবর্তন দেখাও</a:t>
            </a:r>
            <a:r>
              <a:rPr lang="bn-BD" dirty="0">
                <a:latin typeface="NikoshBAN" pitchFamily="2" charset="0"/>
                <a:cs typeface="NikoshBAN" pitchFamily="2" charset="0"/>
              </a:rPr>
              <a:t>।   </a:t>
            </a:r>
            <a:endParaRPr lang="en-US" dirty="0">
              <a:latin typeface="NikoshBAN" pitchFamily="2" charset="0"/>
              <a:cs typeface="NikoshBAN" pitchFamily="2" charset="0"/>
            </a:endParaRPr>
          </a:p>
        </p:txBody>
      </p:sp>
    </p:spTree>
    <p:extLst>
      <p:ext uri="{BB962C8B-B14F-4D97-AF65-F5344CB8AC3E}">
        <p14:creationId xmlns:p14="http://schemas.microsoft.com/office/powerpoint/2010/main" xmlns="" val="59541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0"/>
            <a:ext cx="9723120" cy="1249679"/>
          </a:xfrm>
          <a:solidFill>
            <a:srgbClr val="FF0000"/>
          </a:solidFill>
        </p:spPr>
        <p:txBody>
          <a:bodyPr>
            <a:normAutofit fontScale="90000"/>
          </a:bodyPr>
          <a:lstStyle/>
          <a:p>
            <a:r>
              <a:rPr lang="bn-BD" dirty="0">
                <a:latin typeface="NikoshBAN" pitchFamily="2" charset="0"/>
                <a:cs typeface="NikoshBAN" pitchFamily="2" charset="0"/>
              </a:rPr>
              <a:t>হিসাব সমীকরণের উপাদানগুলোর ওপর লেনদেনের প্রভাবঃ</a:t>
            </a:r>
            <a:r>
              <a:rPr lang="en-US" dirty="0">
                <a:latin typeface="NikoshBAN" pitchFamily="2" charset="0"/>
                <a:cs typeface="NikoshBAN" pitchFamily="2" charset="0"/>
              </a:rPr>
              <a:t/>
            </a:r>
            <a:br>
              <a:rPr lang="en-US" dirty="0">
                <a:latin typeface="NikoshBAN" pitchFamily="2" charset="0"/>
                <a:cs typeface="NikoshBAN" pitchFamily="2" charset="0"/>
              </a:rPr>
            </a:br>
            <a:endParaRPr lang="en-US" dirty="0"/>
          </a:p>
        </p:txBody>
      </p:sp>
      <p:sp>
        <p:nvSpPr>
          <p:cNvPr id="3" name="Rectangle 2"/>
          <p:cNvSpPr/>
          <p:nvPr/>
        </p:nvSpPr>
        <p:spPr>
          <a:xfrm>
            <a:off x="152400" y="1249680"/>
            <a:ext cx="12039600" cy="2062103"/>
          </a:xfrm>
          <a:prstGeom prst="rect">
            <a:avLst/>
          </a:prstGeom>
        </p:spPr>
        <p:txBody>
          <a:bodyPr wrap="square">
            <a:spAutoFit/>
          </a:bodyPr>
          <a:lstStyle/>
          <a:p>
            <a:pPr algn="ctr"/>
            <a:r>
              <a:rPr lang="bn-BD" sz="3200" dirty="0">
                <a:latin typeface="NikoshBAN" pitchFamily="2" charset="0"/>
                <a:cs typeface="NikoshBAN" pitchFamily="2" charset="0"/>
              </a:rPr>
              <a:t>মি. </a:t>
            </a:r>
            <a:r>
              <a:rPr lang="en-US" sz="3200" dirty="0" err="1" smtClean="0">
                <a:latin typeface="NikoshBAN" pitchFamily="2" charset="0"/>
                <a:cs typeface="NikoshBAN" pitchFamily="2" charset="0"/>
              </a:rPr>
              <a:t>করিম</a:t>
            </a:r>
            <a:r>
              <a:rPr lang="bn-BD" sz="3200" dirty="0" smtClean="0">
                <a:latin typeface="NikoshBAN" pitchFamily="2" charset="0"/>
                <a:cs typeface="NikoshBAN" pitchFamily="2" charset="0"/>
              </a:rPr>
              <a:t> </a:t>
            </a:r>
            <a:r>
              <a:rPr lang="bn-BD" sz="3200" dirty="0">
                <a:latin typeface="NikoshBAN" pitchFamily="2" charset="0"/>
                <a:cs typeface="NikoshBAN" pitchFamily="2" charset="0"/>
              </a:rPr>
              <a:t>২০১৫ সালের জানুয়ারি মাসের লেনদেনগুলো নিম্নরূপঃ</a:t>
            </a:r>
          </a:p>
          <a:p>
            <a:pPr algn="ctr"/>
            <a:r>
              <a:rPr lang="bn-BD" sz="3200" dirty="0">
                <a:latin typeface="NikoshBAN" pitchFamily="2" charset="0"/>
                <a:cs typeface="NikoshBAN" pitchFamily="2" charset="0"/>
              </a:rPr>
              <a:t>জানুয়ারি- ১. আইনি পেশায় ৭৫০০০ টাকা বিনিয়োগ করা হল।</a:t>
            </a:r>
          </a:p>
          <a:p>
            <a:pPr algn="ctr"/>
            <a:r>
              <a:rPr lang="bn-BD" sz="3200" dirty="0">
                <a:latin typeface="NikoshBAN" pitchFamily="2" charset="0"/>
                <a:cs typeface="NikoshBAN" pitchFamily="2" charset="0"/>
              </a:rPr>
              <a:t>জানুয়ারি- ২. ধারে অফিস যন্ত্রপাতি ক্রয় করা হল ১৫০০০০ টাকা।</a:t>
            </a:r>
          </a:p>
          <a:p>
            <a:pPr algn="ctr"/>
            <a:r>
              <a:rPr lang="bn-BD" sz="3200" dirty="0">
                <a:latin typeface="NikoshBAN" pitchFamily="2" charset="0"/>
                <a:cs typeface="NikoshBAN" pitchFamily="2" charset="0"/>
              </a:rPr>
              <a:t>জানুয়ারি- ৩. কর্মচারীর বেতন প্রদান ৭০০০ টাকা।    </a:t>
            </a:r>
            <a:endParaRPr lang="en-US" sz="3200" dirty="0">
              <a:latin typeface="NikoshBAN" pitchFamily="2" charset="0"/>
              <a:cs typeface="NikoshBAN" pitchFamily="2" charset="0"/>
            </a:endParaRPr>
          </a:p>
        </p:txBody>
      </p:sp>
      <p:pic>
        <p:nvPicPr>
          <p:cNvPr id="5" name="table"/>
          <p:cNvPicPr>
            <a:picLocks noChangeAspect="1"/>
          </p:cNvPicPr>
          <p:nvPr/>
        </p:nvPicPr>
        <p:blipFill>
          <a:blip r:embed="rId2"/>
          <a:stretch>
            <a:fillRect/>
          </a:stretch>
        </p:blipFill>
        <p:spPr>
          <a:xfrm>
            <a:off x="152400" y="3311783"/>
            <a:ext cx="11658600" cy="3546217"/>
          </a:xfrm>
          <a:prstGeom prst="rect">
            <a:avLst/>
          </a:prstGeom>
          <a:solidFill>
            <a:schemeClr val="accent4">
              <a:lumMod val="60000"/>
              <a:lumOff val="40000"/>
            </a:schemeClr>
          </a:solidFill>
        </p:spPr>
      </p:pic>
    </p:spTree>
    <p:extLst>
      <p:ext uri="{BB962C8B-B14F-4D97-AF65-F5344CB8AC3E}">
        <p14:creationId xmlns:p14="http://schemas.microsoft.com/office/powerpoint/2010/main" xmlns="" val="4125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483</Words>
  <Application>Microsoft Office PowerPoint</Application>
  <PresentationFormat>Custom</PresentationFormat>
  <Paragraphs>60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স্বাগতম</vt:lpstr>
      <vt:lpstr>                                 পরিচিতি  </vt:lpstr>
      <vt:lpstr>                                 </vt:lpstr>
      <vt:lpstr>                               শিখনফল </vt:lpstr>
      <vt:lpstr>Slide 5</vt:lpstr>
      <vt:lpstr>Slide 6</vt:lpstr>
      <vt:lpstr>Slide 7</vt:lpstr>
      <vt:lpstr>জোড়ায় কাজ </vt:lpstr>
      <vt:lpstr>হিসাব সমীকরণের উপাদানগুলোর ওপর লেনদেনের প্রভাবঃ </vt:lpstr>
      <vt:lpstr>                              দলগত কাজ </vt:lpstr>
      <vt:lpstr>Slide 11</vt:lpstr>
      <vt:lpstr>Slide 12</vt:lpstr>
      <vt:lpstr> ধন্যবাদ</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MORSHED</cp:lastModifiedBy>
  <cp:revision>28</cp:revision>
  <dcterms:created xsi:type="dcterms:W3CDTF">2016-02-28T08:38:13Z</dcterms:created>
  <dcterms:modified xsi:type="dcterms:W3CDTF">2020-12-09T06:59:41Z</dcterms:modified>
</cp:coreProperties>
</file>