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87" r:id="rId3"/>
    <p:sldId id="258" r:id="rId4"/>
    <p:sldId id="259" r:id="rId5"/>
    <p:sldId id="260" r:id="rId6"/>
    <p:sldId id="285" r:id="rId7"/>
    <p:sldId id="269" r:id="rId8"/>
    <p:sldId id="262" r:id="rId9"/>
    <p:sldId id="276" r:id="rId10"/>
    <p:sldId id="261" r:id="rId11"/>
    <p:sldId id="277" r:id="rId12"/>
    <p:sldId id="263" r:id="rId13"/>
    <p:sldId id="278" r:id="rId14"/>
    <p:sldId id="264" r:id="rId15"/>
    <p:sldId id="265" r:id="rId16"/>
    <p:sldId id="280" r:id="rId17"/>
    <p:sldId id="266" r:id="rId18"/>
    <p:sldId id="268" r:id="rId19"/>
    <p:sldId id="271" r:id="rId20"/>
    <p:sldId id="272" r:id="rId21"/>
    <p:sldId id="273" r:id="rId22"/>
    <p:sldId id="281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87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D8CB-40E0-4B75-872B-0FA0A51F0F3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8272A-5AAC-4B36-8077-BBD5D031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3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18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2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27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42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6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9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78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91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6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4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9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64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39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56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8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28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5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272A-5AAC-4B36-8077-BBD5D0318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1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5395-B436-4CAC-8EF2-E56121633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177B0-94BE-4893-B0F7-0ACEF6D82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0B7C3-2DD1-4777-8192-39EE11F5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9493C-EACD-405B-B6E6-A6CDF87D3A9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15775-8B64-4989-A537-38EE45C9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EC5E9-A28F-4C5D-A656-75BAD4D4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7B708-A396-4E17-ACB4-0B5B0F1D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9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8141-45A8-404B-8FEC-5B47718F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83CFA-C2F8-4CFC-9A98-89F451BF3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E84C8-F41F-4AF3-A99C-66C3A7B4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9493C-EACD-405B-B6E6-A6CDF87D3A9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F7DD7-F43B-4361-AEEB-FAB1C86F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A1DD-64F9-4049-B213-D515F5CC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7B708-A396-4E17-ACB4-0B5B0F1D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2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301EE-3A0A-44E9-ADF9-9A4228740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68701-A008-4851-81E6-F9232AC4E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6CC41-6289-473D-85B4-DB302689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9493C-EACD-405B-B6E6-A6CDF87D3A9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47CA6-35DA-41B7-8181-DA2DEA98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CBEA0-38B9-4B4B-AB01-CB621919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7B708-A396-4E17-ACB4-0B5B0F1D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F92C-A39C-46A1-A03F-D0E72964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1468B-5073-4EFC-B13A-B05E17925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64B71-D856-4750-A866-461CDA51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9493C-EACD-405B-B6E6-A6CDF87D3A9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0016D-460F-41D6-A1E1-EF2AF6EC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2B3B7-9754-4930-AF33-61AA34C0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7B708-A396-4E17-ACB4-0B5B0F1D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7EEA-071C-4098-909B-17359616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9CBFB-C374-41BA-A31A-F3A6FE59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23FC-79DA-423E-8879-04949FA7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9493C-EACD-405B-B6E6-A6CDF87D3A9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C3DF-EFCE-47CB-A6BC-3E176465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20331-A389-4DFA-A462-9E8C61CA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7B708-A396-4E17-ACB4-0B5B0F1D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C40A-0410-46B3-97EF-579E9522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759BC-4E0B-450A-BB74-3F37D0B14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43FFC-70D4-4083-91FE-E62D4F0DD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C93C4-B0CB-459E-AB49-E1730C2A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9493C-EACD-405B-B6E6-A6CDF87D3A9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D9B0F-7C5D-456F-BD9E-DC3ED05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A54F0-AC35-42F9-BE6D-FE0C630C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7B708-A396-4E17-ACB4-0B5B0F1D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E334-C386-48D2-980B-9C2B98CD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B0F80-9EB4-4F45-B341-90E4808DA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4D636-8058-410B-8707-5E9D44AF7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76F8D-3BB8-4648-AE74-863ED9405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8A4AE-157D-405C-8A27-308869189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69E59-8465-495D-A2B2-A94CC8E8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9493C-EACD-405B-B6E6-A6CDF87D3A9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70275-F8CE-4DE9-AB79-FC1D3323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C5628-136C-4754-A01D-CDE26966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7B708-A396-4E17-ACB4-0B5B0F1D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3B2A-2C8A-4E86-B123-7FF40B81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27056-5676-4127-B93D-F6E0F991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9493C-EACD-405B-B6E6-A6CDF87D3A9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E3435-B044-4D23-BF52-C5278DE2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154C3-BE7D-4C53-AA42-4EDE235F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7B708-A396-4E17-ACB4-0B5B0F1D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1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9F28A-C20A-462D-B443-3F48CDA0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9493C-EACD-405B-B6E6-A6CDF87D3A9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1D68D-A6BA-453A-955F-1C60E163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74F23-03CA-4319-9D88-2D6E5AC8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7B708-A396-4E17-ACB4-0B5B0F1D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94CE-B900-4219-9B13-2A18839F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BADA1-1FFC-489F-82A3-C75E39873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F00D6-2C67-4ADD-A542-82EBDA560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1CCA9-6F35-45AA-A2B0-BC14C12A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9493C-EACD-405B-B6E6-A6CDF87D3A9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281D9-2CB2-4D31-92F5-1D3A42ED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0291B-F477-4818-A055-ACFA6874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7B708-A396-4E17-ACB4-0B5B0F1D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0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FCBA-47E4-408F-93AC-49CD04CE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5A5F5-5A34-4853-97AA-AB275B80E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D8637-A02F-4FCB-A538-F32F97F9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7B237-AB78-4F6E-9266-34CF135F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9493C-EACD-405B-B6E6-A6CDF87D3A9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CE9EE-53BE-45A0-B2AC-13432D09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ED398-4600-4BED-912D-7FC987C3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7B708-A396-4E17-ACB4-0B5B0F1D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3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FFF0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9CFDACE-8DFF-4B02-BD0C-E8DC3B8352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56"/>
            </a:avLst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42579007-92E3-4163-8650-3E7611291C95}"/>
              </a:ext>
            </a:extLst>
          </p:cNvPr>
          <p:cNvSpPr/>
          <p:nvPr userDrawn="1"/>
        </p:nvSpPr>
        <p:spPr>
          <a:xfrm>
            <a:off x="12700" y="0"/>
            <a:ext cx="1600200" cy="1409700"/>
          </a:xfrm>
          <a:prstGeom prst="halfFrame">
            <a:avLst>
              <a:gd name="adj1" fmla="val 14414"/>
              <a:gd name="adj2" fmla="val 14414"/>
            </a:avLst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9F0C36D9-46E1-4F6F-B0D0-B06866778264}"/>
              </a:ext>
            </a:extLst>
          </p:cNvPr>
          <p:cNvSpPr/>
          <p:nvPr userDrawn="1"/>
        </p:nvSpPr>
        <p:spPr>
          <a:xfrm rot="16200000">
            <a:off x="-82550" y="5353050"/>
            <a:ext cx="1600200" cy="1409700"/>
          </a:xfrm>
          <a:prstGeom prst="halfFrame">
            <a:avLst>
              <a:gd name="adj1" fmla="val 14414"/>
              <a:gd name="adj2" fmla="val 14414"/>
            </a:avLst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4C573245-2E87-47EE-B7EE-845959D8AA01}"/>
              </a:ext>
            </a:extLst>
          </p:cNvPr>
          <p:cNvSpPr/>
          <p:nvPr userDrawn="1"/>
        </p:nvSpPr>
        <p:spPr>
          <a:xfrm rot="10800000">
            <a:off x="10591800" y="5448300"/>
            <a:ext cx="1600200" cy="1409700"/>
          </a:xfrm>
          <a:prstGeom prst="halfFrame">
            <a:avLst>
              <a:gd name="adj1" fmla="val 14414"/>
              <a:gd name="adj2" fmla="val 14414"/>
            </a:avLst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3298E109-A43D-4B24-A95D-46078DB5F274}"/>
              </a:ext>
            </a:extLst>
          </p:cNvPr>
          <p:cNvSpPr/>
          <p:nvPr userDrawn="1"/>
        </p:nvSpPr>
        <p:spPr>
          <a:xfrm rot="5400000">
            <a:off x="10687050" y="95250"/>
            <a:ext cx="1600200" cy="1409700"/>
          </a:xfrm>
          <a:prstGeom prst="halfFrame">
            <a:avLst>
              <a:gd name="adj1" fmla="val 14414"/>
              <a:gd name="adj2" fmla="val 14414"/>
            </a:avLst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357083-3D90-47A9-97D0-E147BF860A9A}"/>
              </a:ext>
            </a:extLst>
          </p:cNvPr>
          <p:cNvSpPr txBox="1"/>
          <p:nvPr userDrawn="1"/>
        </p:nvSpPr>
        <p:spPr>
          <a:xfrm>
            <a:off x="4079631" y="6586612"/>
            <a:ext cx="414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তারিকুল ইসলাম খান, নাসিরনগর, ব্রাহ্মণবাড়িয়া।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2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21815" y="800624"/>
            <a:ext cx="10333908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spc="136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</a:t>
            </a:r>
          </a:p>
          <a:p>
            <a:pPr algn="ctr"/>
            <a:endParaRPr lang="bn-IN" sz="5400" b="1" spc="136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b="1" spc="136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spc="136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5400" b="1" spc="136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5400" b="1" spc="136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6AE95-523B-4722-A06D-596DEBE1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" y="600075"/>
            <a:ext cx="11518711" cy="5014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E73CE-1966-4CFD-82BB-1E3A332E6D9D}"/>
              </a:ext>
            </a:extLst>
          </p:cNvPr>
          <p:cNvSpPr txBox="1"/>
          <p:nvPr/>
        </p:nvSpPr>
        <p:spPr>
          <a:xfrm>
            <a:off x="436730" y="5923135"/>
            <a:ext cx="11436822" cy="954107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ইউনেস্কো,এটি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ও শিক্ষা বিষয়ক সংস্থা। এর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দপ্তর ফ্রান্সের প্যারিসে অবস্থিত।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65C2BB-0585-468D-8FCB-F5D21F9FAC1F}"/>
              </a:ext>
            </a:extLst>
          </p:cNvPr>
          <p:cNvSpPr txBox="1"/>
          <p:nvPr/>
        </p:nvSpPr>
        <p:spPr>
          <a:xfrm>
            <a:off x="885214" y="366810"/>
            <a:ext cx="1020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ইউনেস্কো কী  কাজ করে থাকে?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mage result for পাহাড়পুর">
            <a:extLst>
              <a:ext uri="{FF2B5EF4-FFF2-40B4-BE49-F238E27FC236}">
                <a16:creationId xmlns:a16="http://schemas.microsoft.com/office/drawing/2014/main" id="{6CFC5DCA-2F40-4EBB-AAC0-BCA23DD6A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/>
          <a:stretch/>
        </p:blipFill>
        <p:spPr bwMode="auto">
          <a:xfrm>
            <a:off x="321006" y="1364770"/>
            <a:ext cx="5807976" cy="324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72CA32A9-3B10-430C-8E7E-51B04D21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76" y="1364770"/>
            <a:ext cx="5491233" cy="324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A92C78-D36C-4D05-97E4-20D4114EA9ED}"/>
              </a:ext>
            </a:extLst>
          </p:cNvPr>
          <p:cNvSpPr txBox="1"/>
          <p:nvPr/>
        </p:nvSpPr>
        <p:spPr>
          <a:xfrm>
            <a:off x="996287" y="5336275"/>
            <a:ext cx="9648967" cy="736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76ECE-6AD5-4FAB-83AA-103B219E6069}"/>
              </a:ext>
            </a:extLst>
          </p:cNvPr>
          <p:cNvSpPr txBox="1"/>
          <p:nvPr/>
        </p:nvSpPr>
        <p:spPr>
          <a:xfrm>
            <a:off x="455309" y="4859221"/>
            <a:ext cx="1137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ইউনেস্কোর উদ্যোগে একুশে ফেব্রুয়ারী আন্তর্জাতিক মাতৃভাষা দিবসের মর্যাদা লাভ করেছে। এছাড়া পাহাড়পুড়সহ আন্যান্য প্রত্নতাত্ত্বিক নিদর্শন ও সুন্দরবন  রক্ষায় ইউনেস্কো সহযোগিতা করেছে।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2754-6BC2-4970-B780-920C2C8D6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95042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E0088-5EC6-4D08-875E-3F1F10BBCAAE}"/>
              </a:ext>
            </a:extLst>
          </p:cNvPr>
          <p:cNvSpPr txBox="1"/>
          <p:nvPr/>
        </p:nvSpPr>
        <p:spPr>
          <a:xfrm>
            <a:off x="278900" y="5950428"/>
            <a:ext cx="1154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কৃষি সংস্থা। এর সদর দপ্তর ইতালির রোমে অবস্থিত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চাল গম">
            <a:extLst>
              <a:ext uri="{FF2B5EF4-FFF2-40B4-BE49-F238E27FC236}">
                <a16:creationId xmlns:a16="http://schemas.microsoft.com/office/drawing/2014/main" id="{E09FBB52-B61B-4800-BA8E-2B045F54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7" y="1078173"/>
            <a:ext cx="5513838" cy="3657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78982F08-10B2-4FD3-9214-FE2E6921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52" y="1078173"/>
            <a:ext cx="5734168" cy="3657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D4C9C-3802-4E89-BA2C-61DEBCB84C05}"/>
              </a:ext>
            </a:extLst>
          </p:cNvPr>
          <p:cNvSpPr txBox="1"/>
          <p:nvPr/>
        </p:nvSpPr>
        <p:spPr>
          <a:xfrm>
            <a:off x="0" y="313897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খাদ্য ও কৃষি সংস্থা কী  কাজ করে থাকে?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B147F-FAEF-4D5A-88D9-E0B9D75C3DA9}"/>
              </a:ext>
            </a:extLst>
          </p:cNvPr>
          <p:cNvSpPr txBox="1"/>
          <p:nvPr/>
        </p:nvSpPr>
        <p:spPr>
          <a:xfrm>
            <a:off x="586854" y="4995081"/>
            <a:ext cx="11191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খাদ্যও কৃষি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সংস্থা,সারা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খাদ্য সমস্যা মোকাবেলা ও জনগণের স্বাস্হ্য ও পুষ্টির উন্নয়নে কাজ করে। বিভিন্ন প্রাকৃতিক দুর্যোগ খাদ্য ঘাটতি হলে এই সংস্থা আমাদের খাদ্য সরবরাহ করে থাকে?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EB2A3B-EF2B-49A6-9911-2DFF3C756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9"/>
            <a:ext cx="12130797" cy="542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90CAE-157A-488A-AB81-F945E5027795}"/>
              </a:ext>
            </a:extLst>
          </p:cNvPr>
          <p:cNvSpPr txBox="1"/>
          <p:nvPr/>
        </p:nvSpPr>
        <p:spPr>
          <a:xfrm>
            <a:off x="244659" y="5944612"/>
            <a:ext cx="11886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ইউএন ডি পি এর মূল কাজ বিভিন্ন দেশের উন্নয়নে কাজ করা। 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4EFDE3-70B8-4B95-802A-DF419FDF2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3" y="313899"/>
            <a:ext cx="11518709" cy="4843889"/>
          </a:xfrm>
          <a:prstGeom prst="rect">
            <a:avLst/>
          </a:prstGeom>
          <a:ln w="1270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98D46-5EA5-4F9E-88CF-B534A6E4CA95}"/>
              </a:ext>
            </a:extLst>
          </p:cNvPr>
          <p:cNvSpPr txBox="1"/>
          <p:nvPr/>
        </p:nvSpPr>
        <p:spPr>
          <a:xfrm>
            <a:off x="429904" y="5636988"/>
            <a:ext cx="11368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 স্বাস্থ্য সংস্থা। বিশ্বের ছয়টি অঞ্চলে কার্যক্রম পরিচালনা করে। বাংলাদেশ সংস্থাটির দক্ষিণ-পূর্ব অঞ্চলের অন্তর্ভুক্ত।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মা ও শিশুর স্বাস্থ্য">
            <a:extLst>
              <a:ext uri="{FF2B5EF4-FFF2-40B4-BE49-F238E27FC236}">
                <a16:creationId xmlns:a16="http://schemas.microsoft.com/office/drawing/2014/main" id="{E5005CBA-1B95-442F-9F41-12903545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4" y="1173706"/>
            <a:ext cx="5691826" cy="331640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AF52F647-A298-4262-BEB6-73691E0C6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4"/>
          <a:stretch/>
        </p:blipFill>
        <p:spPr bwMode="auto">
          <a:xfrm>
            <a:off x="6223379" y="1173706"/>
            <a:ext cx="5500048" cy="331640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8D346-D5D9-4560-A51C-9E55057F972F}"/>
              </a:ext>
            </a:extLst>
          </p:cNvPr>
          <p:cNvSpPr txBox="1"/>
          <p:nvPr/>
        </p:nvSpPr>
        <p:spPr>
          <a:xfrm>
            <a:off x="541091" y="4872251"/>
            <a:ext cx="11182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ও শিশুর স্বাস্থ্য, পুষ্টি,পরিবার পরিকল্পনা ইত্যাদি ক্ষেত্রে বিশ্ব স্বাস্থ্য সংস্থা কাজ করে যাচ্ছে। প্রতিবছর ৭ ই এপ্রিল এই সংস্থাটি বিশ্ব স্বাস্থ্যদিবস পালন করে থাকে।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98849-ACF7-42C0-B4F6-5A6AC12CED98}"/>
              </a:ext>
            </a:extLst>
          </p:cNvPr>
          <p:cNvSpPr txBox="1"/>
          <p:nvPr/>
        </p:nvSpPr>
        <p:spPr>
          <a:xfrm>
            <a:off x="541092" y="206793"/>
            <a:ext cx="10982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বিশ্ব স্বাস্থ্য সংস্থা কী  কাজ করে থাকে?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52BDA-6EA8-4F32-852E-9BD41E673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5" y="0"/>
            <a:ext cx="12058650" cy="5129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FB238C-CB40-4C71-B695-DAEE1FAC0140}"/>
              </a:ext>
            </a:extLst>
          </p:cNvPr>
          <p:cNvSpPr txBox="1"/>
          <p:nvPr/>
        </p:nvSpPr>
        <p:spPr>
          <a:xfrm>
            <a:off x="313899" y="5317853"/>
            <a:ext cx="1145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পুরো নাম জাতিসংঘ আন্তর্জাতিক শিশু তহবিল। যুক্তরাষ্ট্রের নিউইয়র্ক শহরে এর সদর দপ্তর অবস্থিত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C5ACC8C0-7BEB-4320-9A3E-BB7023CCB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7514"/>
          <a:stretch/>
        </p:blipFill>
        <p:spPr bwMode="auto">
          <a:xfrm>
            <a:off x="232013" y="210687"/>
            <a:ext cx="5909479" cy="3201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>
            <a:extLst>
              <a:ext uri="{FF2B5EF4-FFF2-40B4-BE49-F238E27FC236}">
                <a16:creationId xmlns:a16="http://schemas.microsoft.com/office/drawing/2014/main" id="{6E1719C9-5A6A-48FB-9AC6-EB16FD04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2" y="210687"/>
            <a:ext cx="5745709" cy="3201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>
            <a:extLst>
              <a:ext uri="{FF2B5EF4-FFF2-40B4-BE49-F238E27FC236}">
                <a16:creationId xmlns:a16="http://schemas.microsoft.com/office/drawing/2014/main" id="{756AE7E7-046F-4EC4-A8F4-6FE22323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4" y="3507475"/>
            <a:ext cx="5800298" cy="3125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2361F5-4F3B-4919-A395-5D1CE90D8588}"/>
              </a:ext>
            </a:extLst>
          </p:cNvPr>
          <p:cNvSpPr txBox="1"/>
          <p:nvPr/>
        </p:nvSpPr>
        <p:spPr>
          <a:xfrm>
            <a:off x="6649492" y="3812516"/>
            <a:ext cx="4686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ইউনিসেফ কী  কাজ করে থাকে?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E31A9C-7A3D-4667-AC1D-996205C854FE}"/>
              </a:ext>
            </a:extLst>
          </p:cNvPr>
          <p:cNvSpPr txBox="1"/>
          <p:nvPr/>
        </p:nvSpPr>
        <p:spPr>
          <a:xfrm>
            <a:off x="6305390" y="3507475"/>
            <a:ext cx="5581811" cy="309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 শিশুদের প্রাথমিক শিক্ষা, গ্রামে বিশুদ্ধ পানি সরবরাহ, স্বাস্থ্যসম্মত পায়খানা তৈরি,মা ও শিশুর স্বাস্থ্য রক্ষা,শিশুদের বিভিন্ন প্রতিষেধক টিকাদান  ইত্যাদি কাজ করে।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39E34C-0015-4163-B08A-54B43BD4A4F6}"/>
              </a:ext>
            </a:extLst>
          </p:cNvPr>
          <p:cNvSpPr txBox="1"/>
          <p:nvPr/>
        </p:nvSpPr>
        <p:spPr>
          <a:xfrm>
            <a:off x="3989766" y="422660"/>
            <a:ext cx="335734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123BE-4C82-4D97-91DF-4D23F88C4261}"/>
              </a:ext>
            </a:extLst>
          </p:cNvPr>
          <p:cNvSpPr txBox="1"/>
          <p:nvPr/>
        </p:nvSpPr>
        <p:spPr>
          <a:xfrm>
            <a:off x="157164" y="4325304"/>
            <a:ext cx="12334874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ইউনিসেফ বাংলাদেশে কী কী উন্নয়নমূলক কাজ করে?</a:t>
            </a:r>
          </a:p>
          <a:p>
            <a:pPr algn="l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বিশ্ব স্বাস্থ্যসংস্থা প্রতিবছর কত তারিখে বিশ্ব স্বাস্থ্য দিবস পালন করে? 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2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83920" y="2460328"/>
            <a:ext cx="4040956" cy="671028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8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8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Horizontal Scroll 24"/>
          <p:cNvSpPr/>
          <p:nvPr/>
        </p:nvSpPr>
        <p:spPr>
          <a:xfrm>
            <a:off x="6731913" y="2397988"/>
            <a:ext cx="4040956" cy="671028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8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8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9680" y="3722419"/>
            <a:ext cx="3996672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8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হাবিবুর রহমান</a:t>
            </a:r>
            <a:endParaRPr lang="bn-IN" sz="288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16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bn-IN" sz="192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হাদিপুর সরকারি প্রাথমিক বিদ্যালয়,</a:t>
            </a:r>
          </a:p>
          <a:p>
            <a:r>
              <a:rPr lang="bn-IN" sz="192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দেবিদ্বার, কুমিল্লা।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9" t="4653" r="38016" b="27763"/>
          <a:stretch/>
        </p:blipFill>
        <p:spPr>
          <a:xfrm>
            <a:off x="2324640" y="655065"/>
            <a:ext cx="1170912" cy="15411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" descr="C:\Users\Ataur\Desktop\samajik\IMG20170402115101.jpg"/>
          <p:cNvPicPr>
            <a:picLocks noChangeAspect="1" noChangeArrowheads="1"/>
          </p:cNvPicPr>
          <p:nvPr/>
        </p:nvPicPr>
        <p:blipFill>
          <a:blip r:embed="rId4" cstate="print"/>
          <a:srcRect l="8511" t="25532" r="20567" b="4255"/>
          <a:stretch>
            <a:fillRect/>
          </a:stretch>
        </p:blipFill>
        <p:spPr bwMode="auto">
          <a:xfrm>
            <a:off x="7957279" y="594360"/>
            <a:ext cx="1430561" cy="16018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31913" y="3722419"/>
            <a:ext cx="5030596" cy="1806140"/>
          </a:xfrm>
          <a:prstGeom prst="rect">
            <a:avLst/>
          </a:prstGeom>
          <a:noFill/>
        </p:spPr>
        <p:txBody>
          <a:bodyPr wrap="square" lIns="81791" tIns="40896" rIns="81791" bIns="40896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বাংলাদেশওবিশ্বপরিচয়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C755D-95E1-45DA-B2A5-CDCC99ABD102}"/>
              </a:ext>
            </a:extLst>
          </p:cNvPr>
          <p:cNvSpPr txBox="1"/>
          <p:nvPr/>
        </p:nvSpPr>
        <p:spPr>
          <a:xfrm>
            <a:off x="4380932" y="450377"/>
            <a:ext cx="2647666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5771AE-024C-45CC-8343-A7DE90142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87718"/>
              </p:ext>
            </p:extLst>
          </p:nvPr>
        </p:nvGraphicFramePr>
        <p:xfrm>
          <a:off x="723330" y="3476514"/>
          <a:ext cx="1059066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748">
                  <a:extLst>
                    <a:ext uri="{9D8B030D-6E8A-4147-A177-3AD203B41FA5}">
                      <a16:colId xmlns:a16="http://schemas.microsoft.com/office/drawing/2014/main" val="1224204369"/>
                    </a:ext>
                  </a:extLst>
                </a:gridCol>
                <a:gridCol w="7519916">
                  <a:extLst>
                    <a:ext uri="{9D8B030D-6E8A-4147-A177-3AD203B41FA5}">
                      <a16:colId xmlns:a16="http://schemas.microsoft.com/office/drawing/2014/main" val="3939172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বিশ্বব্যাংক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84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ইউএনডিপি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93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ইউনেস্কো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33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বিশ্ব স্বাস্থ্য সংস্থা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45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 ও কৃষি সংস্থা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ইউনিসেফ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748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34BA7F-80FA-4D31-AE47-D82B1A985987}"/>
              </a:ext>
            </a:extLst>
          </p:cNvPr>
          <p:cNvSpPr txBox="1"/>
          <p:nvPr/>
        </p:nvSpPr>
        <p:spPr>
          <a:xfrm>
            <a:off x="228601" y="2176392"/>
            <a:ext cx="12091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৬টি উন্নয়নমূলক সংস্থা বাংলাদেশে কীধরনের সহায়তা প্রদান করে ছক অনুযায়ী লেখ।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0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edefined Process 6">
            <a:extLst>
              <a:ext uri="{FF2B5EF4-FFF2-40B4-BE49-F238E27FC236}">
                <a16:creationId xmlns:a16="http://schemas.microsoft.com/office/drawing/2014/main" id="{681F1C3B-5D51-4FEB-98A3-0130CA06A25D}"/>
              </a:ext>
            </a:extLst>
          </p:cNvPr>
          <p:cNvSpPr/>
          <p:nvPr/>
        </p:nvSpPr>
        <p:spPr>
          <a:xfrm>
            <a:off x="3937556" y="333332"/>
            <a:ext cx="4483113" cy="477669"/>
          </a:xfrm>
          <a:prstGeom prst="flowChartPredefined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defined Process 7">
            <a:extLst>
              <a:ext uri="{FF2B5EF4-FFF2-40B4-BE49-F238E27FC236}">
                <a16:creationId xmlns:a16="http://schemas.microsoft.com/office/drawing/2014/main" id="{35439EA6-424D-49E6-A372-B58FF5A313E3}"/>
              </a:ext>
            </a:extLst>
          </p:cNvPr>
          <p:cNvSpPr/>
          <p:nvPr/>
        </p:nvSpPr>
        <p:spPr>
          <a:xfrm>
            <a:off x="0" y="2485386"/>
            <a:ext cx="11805527" cy="1529402"/>
          </a:xfrm>
          <a:prstGeom prst="flowChartPredefined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বাংলাদেশ ও বিশ্বপরিচয় বইয়ের ৯৪ ও ৯৫ পৃষ্ঠা খুলে নিরবে পড়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CCDB2C-251C-4E17-AEF8-E1D3D16F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36" y="1490662"/>
            <a:ext cx="10536071" cy="4459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782B0-5D08-4218-AE1C-A4C4CE9AE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3233737"/>
            <a:ext cx="1314450" cy="390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8432E7-1353-49E8-A149-6E8F490A3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564" y="4057366"/>
            <a:ext cx="13335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F02A1C-437A-4FF0-BF51-69DF671AE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775" y="4925561"/>
            <a:ext cx="4000500" cy="40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9745" y="339970"/>
            <a:ext cx="2144005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22204" y="1532334"/>
            <a:ext cx="6091316" cy="4081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640" b="1" spc="4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endParaRPr lang="en-US" sz="8640" b="1" spc="4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640" b="1" spc="4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640" b="1" spc="4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ধন্যবাদ।</a:t>
            </a:r>
          </a:p>
        </p:txBody>
      </p:sp>
    </p:spTree>
    <p:extLst>
      <p:ext uri="{BB962C8B-B14F-4D97-AF65-F5344CB8AC3E}">
        <p14:creationId xmlns:p14="http://schemas.microsoft.com/office/powerpoint/2010/main" val="17510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37E37-7C85-42FA-A7DA-5008BC416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53" y="272955"/>
            <a:ext cx="5568284" cy="2834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4D2C89-34FC-422B-A8B3-B27686435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53" y="272955"/>
            <a:ext cx="766475" cy="840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01C6F7-3566-4ABA-B9E8-DC32669A6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026" y="335051"/>
            <a:ext cx="5552231" cy="2776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BFA84-D0B0-4ADC-A3E6-1B03153A3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668" y="335051"/>
            <a:ext cx="1123589" cy="801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B3264-EF1C-4E36-B1D6-D2F9F8702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899" y="3997269"/>
            <a:ext cx="5589637" cy="2594599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B790B-6DFD-4909-9955-176319C78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253" y="3997269"/>
            <a:ext cx="852835" cy="84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C0E6ED-C57A-4403-9F13-6F704AB5E9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6294026" y="3997270"/>
            <a:ext cx="5647765" cy="2532976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E2A291-836D-4E8C-8ED6-469F59F268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H="1" flipV="1">
            <a:off x="10658762" y="4024565"/>
            <a:ext cx="1283031" cy="1241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2A056A-BE35-433F-B936-EB207D800387}"/>
              </a:ext>
            </a:extLst>
          </p:cNvPr>
          <p:cNvSpPr txBox="1"/>
          <p:nvPr/>
        </p:nvSpPr>
        <p:spPr>
          <a:xfrm>
            <a:off x="1294229" y="3147278"/>
            <a:ext cx="8581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8E89B-2139-4DA7-A687-67957DB97316}"/>
              </a:ext>
            </a:extLst>
          </p:cNvPr>
          <p:cNvSpPr txBox="1"/>
          <p:nvPr/>
        </p:nvSpPr>
        <p:spPr>
          <a:xfrm>
            <a:off x="642938" y="3192206"/>
            <a:ext cx="11298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বিভিন্ন উন্নয়নমূলক সংস্থার ছবি।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79D2DD-028A-4491-BAB1-89B70EABF2C9}"/>
              </a:ext>
            </a:extLst>
          </p:cNvPr>
          <p:cNvSpPr txBox="1"/>
          <p:nvPr/>
        </p:nvSpPr>
        <p:spPr>
          <a:xfrm>
            <a:off x="3500439" y="691628"/>
            <a:ext cx="6157912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A6D49-A009-4CB9-8689-C72596085D83}"/>
              </a:ext>
            </a:extLst>
          </p:cNvPr>
          <p:cNvSpPr txBox="1"/>
          <p:nvPr/>
        </p:nvSpPr>
        <p:spPr>
          <a:xfrm>
            <a:off x="1314450" y="4804013"/>
            <a:ext cx="10144125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বিভিন্ন উন্নয়নমূলক সংস্থা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0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9A25E-94FE-4191-B60A-F96DAC63EE4C}"/>
              </a:ext>
            </a:extLst>
          </p:cNvPr>
          <p:cNvSpPr txBox="1"/>
          <p:nvPr/>
        </p:nvSpPr>
        <p:spPr>
          <a:xfrm>
            <a:off x="4576199" y="732150"/>
            <a:ext cx="2893325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193F9-562D-4473-8AC9-0EC44CB42C5A}"/>
              </a:ext>
            </a:extLst>
          </p:cNvPr>
          <p:cNvSpPr txBox="1"/>
          <p:nvPr/>
        </p:nvSpPr>
        <p:spPr>
          <a:xfrm>
            <a:off x="757238" y="2123507"/>
            <a:ext cx="11229975" cy="46166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১৬,৩,৪। জাতিসংঘের কয়েকটি উন্নয়নমুলক সংস্থার নাম ও কাজ বলতে পারবে।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21">
            <a:extLst>
              <a:ext uri="{FF2B5EF4-FFF2-40B4-BE49-F238E27FC236}">
                <a16:creationId xmlns:a16="http://schemas.microsoft.com/office/drawing/2014/main" id="{2868454B-3FB9-432F-8F20-7B3C32A75EC8}"/>
              </a:ext>
            </a:extLst>
          </p:cNvPr>
          <p:cNvSpPr/>
          <p:nvPr/>
        </p:nvSpPr>
        <p:spPr>
          <a:xfrm rot="5400000">
            <a:off x="8242012" y="3216344"/>
            <a:ext cx="1021027" cy="560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19">
            <a:extLst>
              <a:ext uri="{FF2B5EF4-FFF2-40B4-BE49-F238E27FC236}">
                <a16:creationId xmlns:a16="http://schemas.microsoft.com/office/drawing/2014/main" id="{72A7D2F8-CF01-4EA3-8502-4836E640050F}"/>
              </a:ext>
            </a:extLst>
          </p:cNvPr>
          <p:cNvSpPr/>
          <p:nvPr/>
        </p:nvSpPr>
        <p:spPr>
          <a:xfrm rot="19799107">
            <a:off x="4050608" y="1446295"/>
            <a:ext cx="1021027" cy="560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20">
            <a:extLst>
              <a:ext uri="{FF2B5EF4-FFF2-40B4-BE49-F238E27FC236}">
                <a16:creationId xmlns:a16="http://schemas.microsoft.com/office/drawing/2014/main" id="{FAF0C9D1-9101-422D-8C87-BA30D0FB45FF}"/>
              </a:ext>
            </a:extLst>
          </p:cNvPr>
          <p:cNvSpPr/>
          <p:nvPr/>
        </p:nvSpPr>
        <p:spPr>
          <a:xfrm rot="1610477">
            <a:off x="6800904" y="1302798"/>
            <a:ext cx="1021027" cy="560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22">
            <a:extLst>
              <a:ext uri="{FF2B5EF4-FFF2-40B4-BE49-F238E27FC236}">
                <a16:creationId xmlns:a16="http://schemas.microsoft.com/office/drawing/2014/main" id="{AEEBBCA4-4097-49D3-8C2A-EECAA01417AD}"/>
              </a:ext>
            </a:extLst>
          </p:cNvPr>
          <p:cNvSpPr/>
          <p:nvPr/>
        </p:nvSpPr>
        <p:spPr>
          <a:xfrm rot="9703874">
            <a:off x="7046930" y="5263822"/>
            <a:ext cx="1021027" cy="560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3">
            <a:extLst>
              <a:ext uri="{FF2B5EF4-FFF2-40B4-BE49-F238E27FC236}">
                <a16:creationId xmlns:a16="http://schemas.microsoft.com/office/drawing/2014/main" id="{B1B014A5-0BA4-4CED-B17B-8C30B9B5B0D5}"/>
              </a:ext>
            </a:extLst>
          </p:cNvPr>
          <p:cNvSpPr/>
          <p:nvPr/>
        </p:nvSpPr>
        <p:spPr>
          <a:xfrm rot="11861521">
            <a:off x="4226981" y="5403726"/>
            <a:ext cx="1021027" cy="560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24">
            <a:extLst>
              <a:ext uri="{FF2B5EF4-FFF2-40B4-BE49-F238E27FC236}">
                <a16:creationId xmlns:a16="http://schemas.microsoft.com/office/drawing/2014/main" id="{97D46FF6-1BAF-4241-A7A4-0A09F68FE7F5}"/>
              </a:ext>
            </a:extLst>
          </p:cNvPr>
          <p:cNvSpPr/>
          <p:nvPr/>
        </p:nvSpPr>
        <p:spPr>
          <a:xfrm rot="16355523">
            <a:off x="2860481" y="3526722"/>
            <a:ext cx="1021027" cy="560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F06B33-73CD-48AF-B165-4AF1EC99600F}"/>
              </a:ext>
            </a:extLst>
          </p:cNvPr>
          <p:cNvSpPr txBox="1"/>
          <p:nvPr/>
        </p:nvSpPr>
        <p:spPr>
          <a:xfrm>
            <a:off x="256077" y="1274807"/>
            <a:ext cx="20845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জাতিসংঘের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উন্নয়নমূলক সংস্থা রয়েছে?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68B4B3-23EE-4AED-A561-EAB062E40A7E}"/>
              </a:ext>
            </a:extLst>
          </p:cNvPr>
          <p:cNvSpPr/>
          <p:nvPr/>
        </p:nvSpPr>
        <p:spPr>
          <a:xfrm>
            <a:off x="7708472" y="1425797"/>
            <a:ext cx="2088108" cy="1965278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ইউএনডিপি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8C5E134-0C54-41CC-A759-1CB9A72721C1}"/>
              </a:ext>
            </a:extLst>
          </p:cNvPr>
          <p:cNvSpPr/>
          <p:nvPr/>
        </p:nvSpPr>
        <p:spPr>
          <a:xfrm>
            <a:off x="5128142" y="2472942"/>
            <a:ext cx="2088108" cy="1965278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62ED81-515E-47EF-9CB9-B8A70C0908BC}"/>
              </a:ext>
            </a:extLst>
          </p:cNvPr>
          <p:cNvSpPr/>
          <p:nvPr/>
        </p:nvSpPr>
        <p:spPr>
          <a:xfrm>
            <a:off x="7680276" y="4135272"/>
            <a:ext cx="2088108" cy="1965278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0045E9-84FF-442C-8FFE-02F9E51DDFA3}"/>
              </a:ext>
            </a:extLst>
          </p:cNvPr>
          <p:cNvSpPr/>
          <p:nvPr/>
        </p:nvSpPr>
        <p:spPr>
          <a:xfrm>
            <a:off x="4879074" y="4701267"/>
            <a:ext cx="2088108" cy="1965278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বিশ্ব স্বাস্থ্য সংস্থা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61F7B5-DA49-4D3D-B7CA-4F6BA8AFB8D7}"/>
              </a:ext>
            </a:extLst>
          </p:cNvPr>
          <p:cNvSpPr/>
          <p:nvPr/>
        </p:nvSpPr>
        <p:spPr>
          <a:xfrm>
            <a:off x="2326940" y="3875965"/>
            <a:ext cx="2088108" cy="1965278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কৃষি সংস্থা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9C83A5-34D8-4C5A-B02E-23687A8EEA25}"/>
              </a:ext>
            </a:extLst>
          </p:cNvPr>
          <p:cNvSpPr/>
          <p:nvPr/>
        </p:nvSpPr>
        <p:spPr>
          <a:xfrm>
            <a:off x="5064305" y="245859"/>
            <a:ext cx="2088108" cy="1965278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</a:t>
            </a:r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95B9DF-F9BE-40A9-9523-1146A9073738}"/>
              </a:ext>
            </a:extLst>
          </p:cNvPr>
          <p:cNvSpPr/>
          <p:nvPr/>
        </p:nvSpPr>
        <p:spPr>
          <a:xfrm>
            <a:off x="2420139" y="1233245"/>
            <a:ext cx="2088108" cy="1965278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6A67EA-061C-4443-9A87-9A80CB373EE1}"/>
              </a:ext>
            </a:extLst>
          </p:cNvPr>
          <p:cNvSpPr txBox="1"/>
          <p:nvPr/>
        </p:nvSpPr>
        <p:spPr>
          <a:xfrm>
            <a:off x="9931793" y="1491700"/>
            <a:ext cx="1927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ছয়টি উন্নয়নমূলক সংস্থা রয়েছে।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E55B0-51E0-4461-9575-2604AB28D9C5}"/>
              </a:ext>
            </a:extLst>
          </p:cNvPr>
          <p:cNvSpPr txBox="1"/>
          <p:nvPr/>
        </p:nvSpPr>
        <p:spPr>
          <a:xfrm>
            <a:off x="5015659" y="282824"/>
            <a:ext cx="2785316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3EF5F-DB63-424B-84BA-283F8B4A7336}"/>
              </a:ext>
            </a:extLst>
          </p:cNvPr>
          <p:cNvSpPr txBox="1"/>
          <p:nvPr/>
        </p:nvSpPr>
        <p:spPr>
          <a:xfrm>
            <a:off x="2128838" y="5714422"/>
            <a:ext cx="8500249" cy="58477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জাতিসংঘের কয়টি উন্নয়নমূলক সংস্থা রয়েছে?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10" y="1844772"/>
            <a:ext cx="3856014" cy="2542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95A9A-66AF-4DDF-8204-C7E3EFAE5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52" y="286604"/>
            <a:ext cx="11641539" cy="5356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7A0855-142F-45FD-BF48-8F8782C52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52" y="286604"/>
            <a:ext cx="1883177" cy="2065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5BFBF-DC6E-4037-817B-AC037582E75D}"/>
              </a:ext>
            </a:extLst>
          </p:cNvPr>
          <p:cNvSpPr txBox="1"/>
          <p:nvPr/>
        </p:nvSpPr>
        <p:spPr>
          <a:xfrm>
            <a:off x="645995" y="5947042"/>
            <a:ext cx="11546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 এর সদর দপ্তর যুক্তরাষ্ট্রের ওয়াশিংটনে অবস্থিত।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ব্রিজ">
            <a:extLst>
              <a:ext uri="{FF2B5EF4-FFF2-40B4-BE49-F238E27FC236}">
                <a16:creationId xmlns:a16="http://schemas.microsoft.com/office/drawing/2014/main" id="{1940063D-F9CF-4CDC-B179-748977FE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" y="1313170"/>
            <a:ext cx="6025487" cy="354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বিদ্যুৎ কেন্দ্র">
            <a:extLst>
              <a:ext uri="{FF2B5EF4-FFF2-40B4-BE49-F238E27FC236}">
                <a16:creationId xmlns:a16="http://schemas.microsoft.com/office/drawing/2014/main" id="{0868AE43-F381-444F-B9BE-75474CBB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39" y="1313170"/>
            <a:ext cx="5472752" cy="354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41F986-9D54-46E8-96A1-AE2D575006C0}"/>
              </a:ext>
            </a:extLst>
          </p:cNvPr>
          <p:cNvSpPr txBox="1"/>
          <p:nvPr/>
        </p:nvSpPr>
        <p:spPr>
          <a:xfrm>
            <a:off x="540367" y="5925474"/>
            <a:ext cx="1140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 বিশ্বের বিভিন্ন দেশের উন্নয়নে গৃহিত বিভিন্ন প্রকল্পে সাহায্য দিয়ে থাকে।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CE0C9-684D-4428-8496-77149762DCB2}"/>
              </a:ext>
            </a:extLst>
          </p:cNvPr>
          <p:cNvSpPr txBox="1"/>
          <p:nvPr/>
        </p:nvSpPr>
        <p:spPr>
          <a:xfrm>
            <a:off x="1405719" y="423081"/>
            <a:ext cx="1020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বিশ্বব্যাংক কী  কাজ করে থাকে?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441</Words>
  <Application>Microsoft Office PowerPoint</Application>
  <PresentationFormat>Widescreen</PresentationFormat>
  <Paragraphs>88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Akil</dc:creator>
  <cp:lastModifiedBy>Windows User</cp:lastModifiedBy>
  <cp:revision>97</cp:revision>
  <dcterms:created xsi:type="dcterms:W3CDTF">2017-10-01T15:04:46Z</dcterms:created>
  <dcterms:modified xsi:type="dcterms:W3CDTF">2020-12-09T18:12:11Z</dcterms:modified>
</cp:coreProperties>
</file>