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2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B60A0-5E59-459A-9D38-8DB11578C2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C08832-60DC-42DE-954C-B0B306ADE2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084E4F-5EED-46B7-8FA7-4AE9928BF5C1}"/>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5" name="Footer Placeholder 4">
            <a:extLst>
              <a:ext uri="{FF2B5EF4-FFF2-40B4-BE49-F238E27FC236}">
                <a16:creationId xmlns:a16="http://schemas.microsoft.com/office/drawing/2014/main" id="{DE53177F-3D1E-4276-A557-0B57F7880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307AC5-6B17-4C75-9EA8-5FEC95E5CAE3}"/>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158933523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D05BA-4828-421A-8BAA-46CF5F70EB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7451F3-6B80-4D0B-A034-9FE8B5271B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DE8C1-7EAB-4EDB-97F6-F3D4F059B605}"/>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5" name="Footer Placeholder 4">
            <a:extLst>
              <a:ext uri="{FF2B5EF4-FFF2-40B4-BE49-F238E27FC236}">
                <a16:creationId xmlns:a16="http://schemas.microsoft.com/office/drawing/2014/main" id="{28CB4428-906C-4B6C-9B41-CDAECE993E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04E77F-BCF8-4082-939D-24C84BDA12D3}"/>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360610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61FB37-84E7-4DBD-86B5-3F7F38E89C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2EED44-1C96-4BC7-8173-D9B7D5371C2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AC417-F165-47F0-B668-593377943936}"/>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5" name="Footer Placeholder 4">
            <a:extLst>
              <a:ext uri="{FF2B5EF4-FFF2-40B4-BE49-F238E27FC236}">
                <a16:creationId xmlns:a16="http://schemas.microsoft.com/office/drawing/2014/main" id="{32FC9829-111F-4903-9445-E1D36EFA8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97FD52-B441-4127-B067-F99307C66514}"/>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191554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E46A0-6338-4A16-8409-2D43730B2A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9C8717-0A86-4258-B8C3-8D76B3BF0D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B9C75-8B86-4BCD-AD49-565230800C47}"/>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5" name="Footer Placeholder 4">
            <a:extLst>
              <a:ext uri="{FF2B5EF4-FFF2-40B4-BE49-F238E27FC236}">
                <a16:creationId xmlns:a16="http://schemas.microsoft.com/office/drawing/2014/main" id="{333C3B21-4E93-408E-9F26-5481578440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F68555-57E5-422C-882C-1D0722C04917}"/>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813022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B1080-D298-47CB-9441-A67756FD0B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78A2D9-D249-4A75-9DD8-1099E2246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72C10A-A7D9-486B-B5E2-FAC2A1948EE8}"/>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5" name="Footer Placeholder 4">
            <a:extLst>
              <a:ext uri="{FF2B5EF4-FFF2-40B4-BE49-F238E27FC236}">
                <a16:creationId xmlns:a16="http://schemas.microsoft.com/office/drawing/2014/main" id="{79176E30-CC05-491F-B6D9-EC2D93E2E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36A9CF-6F17-4363-8B4D-1D0262B206BD}"/>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136509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5BAE8-E2B9-4028-A942-31BDB0591B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75FBAB-D5F8-4C67-BD8D-C8333AB327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2420BD-1208-4AFF-B5EA-629D22BED6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99B6B3-3772-4DFD-9B49-8ECA2B03C151}"/>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6" name="Footer Placeholder 5">
            <a:extLst>
              <a:ext uri="{FF2B5EF4-FFF2-40B4-BE49-F238E27FC236}">
                <a16:creationId xmlns:a16="http://schemas.microsoft.com/office/drawing/2014/main" id="{C3E01D18-241B-4548-B923-FB5490237F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1D5783-7955-476E-B708-A271321E4E82}"/>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950136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40B9D-090C-401F-9B9C-82EB23BFC1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4F60D6-3DAA-4418-BD45-87E2A85A33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F4BD76-1099-450D-B92B-3FE96E7065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18749D-DD7C-41F9-9DD0-F4C1459C76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1E3726-DFF9-47B9-B4A0-26B3CB7078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79CF41-38B0-450C-9DC1-5CF55A5FF14D}"/>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8" name="Footer Placeholder 7">
            <a:extLst>
              <a:ext uri="{FF2B5EF4-FFF2-40B4-BE49-F238E27FC236}">
                <a16:creationId xmlns:a16="http://schemas.microsoft.com/office/drawing/2014/main" id="{D5D8F983-997E-4A7F-8AF5-8A7CC01FDAF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E7CB74-3D9F-4BFD-A0F6-4DA98E1A2682}"/>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429316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9046B-C91A-4266-A213-752FF9327E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41A7E3-434F-4090-842C-0893AA37F1F0}"/>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4" name="Footer Placeholder 3">
            <a:extLst>
              <a:ext uri="{FF2B5EF4-FFF2-40B4-BE49-F238E27FC236}">
                <a16:creationId xmlns:a16="http://schemas.microsoft.com/office/drawing/2014/main" id="{743CB049-0F5B-4F44-B2F3-0A934B2EC7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EAC1BF-1F04-4B8B-A72F-EE8B988C1114}"/>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2739016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D3E882-14AE-4C05-97EB-AF69F913535D}"/>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3" name="Footer Placeholder 2">
            <a:extLst>
              <a:ext uri="{FF2B5EF4-FFF2-40B4-BE49-F238E27FC236}">
                <a16:creationId xmlns:a16="http://schemas.microsoft.com/office/drawing/2014/main" id="{F5FE6379-76B2-4067-9080-9758F4A014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07275C-E933-4BA4-B23F-9185FA004012}"/>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19999064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9829F-8C92-4CF2-9945-EE7C039BA2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D9AD80-B28E-4427-B858-5645A4DE5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019B22-C80F-45EF-A41F-260C30766B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2B4077-DC2D-4853-9B19-519BCE855A99}"/>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6" name="Footer Placeholder 5">
            <a:extLst>
              <a:ext uri="{FF2B5EF4-FFF2-40B4-BE49-F238E27FC236}">
                <a16:creationId xmlns:a16="http://schemas.microsoft.com/office/drawing/2014/main" id="{E062E3AD-F0B9-4DCE-BBC7-FC6A80919B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C98792-E5D0-4833-905E-CB63C25C08B1}"/>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213689536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09720-DFD8-49F6-B2F8-A44262018E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CD555E-EB7D-4F51-97A2-241B2473F6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006342-639A-435B-97D2-051ED9CF7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A1A238-1A57-404B-960E-67098571647D}"/>
              </a:ext>
            </a:extLst>
          </p:cNvPr>
          <p:cNvSpPr>
            <a:spLocks noGrp="1"/>
          </p:cNvSpPr>
          <p:nvPr>
            <p:ph type="dt" sz="half" idx="10"/>
          </p:nvPr>
        </p:nvSpPr>
        <p:spPr/>
        <p:txBody>
          <a:bodyPr/>
          <a:lstStyle/>
          <a:p>
            <a:fld id="{A83D515C-A319-4964-BBE5-CCFD3820E714}" type="datetimeFigureOut">
              <a:rPr lang="en-US" smtClean="0"/>
              <a:t>12/9/2020</a:t>
            </a:fld>
            <a:endParaRPr lang="en-US"/>
          </a:p>
        </p:txBody>
      </p:sp>
      <p:sp>
        <p:nvSpPr>
          <p:cNvPr id="6" name="Footer Placeholder 5">
            <a:extLst>
              <a:ext uri="{FF2B5EF4-FFF2-40B4-BE49-F238E27FC236}">
                <a16:creationId xmlns:a16="http://schemas.microsoft.com/office/drawing/2014/main" id="{1887536B-D155-4662-BA95-5D2888008C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CA6578-8B3B-41CF-B5B7-54B25165C4C6}"/>
              </a:ext>
            </a:extLst>
          </p:cNvPr>
          <p:cNvSpPr>
            <a:spLocks noGrp="1"/>
          </p:cNvSpPr>
          <p:nvPr>
            <p:ph type="sldNum" sz="quarter" idx="12"/>
          </p:nvPr>
        </p:nvSpPr>
        <p:spPr/>
        <p:txBody>
          <a:bodyPr/>
          <a:lstStyle/>
          <a:p>
            <a:fld id="{3AAF0E58-57C0-41FB-836E-F38A860E6C18}" type="slidenum">
              <a:rPr lang="en-US" smtClean="0"/>
              <a:t>‹#›</a:t>
            </a:fld>
            <a:endParaRPr lang="en-US"/>
          </a:p>
        </p:txBody>
      </p:sp>
    </p:spTree>
    <p:extLst>
      <p:ext uri="{BB962C8B-B14F-4D97-AF65-F5344CB8AC3E}">
        <p14:creationId xmlns:p14="http://schemas.microsoft.com/office/powerpoint/2010/main" val="237330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91FF99-4A48-4D86-AFD3-761153815C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99F6EE3-F1CA-4C6F-94D0-9BE0C839EF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EE4D37-38CA-4B05-89BA-10BE6B7CCC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3D515C-A319-4964-BBE5-CCFD3820E714}" type="datetimeFigureOut">
              <a:rPr lang="en-US" smtClean="0"/>
              <a:t>12/9/2020</a:t>
            </a:fld>
            <a:endParaRPr lang="en-US"/>
          </a:p>
        </p:txBody>
      </p:sp>
      <p:sp>
        <p:nvSpPr>
          <p:cNvPr id="5" name="Footer Placeholder 4">
            <a:extLst>
              <a:ext uri="{FF2B5EF4-FFF2-40B4-BE49-F238E27FC236}">
                <a16:creationId xmlns:a16="http://schemas.microsoft.com/office/drawing/2014/main" id="{1BE2D7DE-B32E-4023-8AA2-40B49BF507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02C89E-FA10-4DEF-B138-1392A92772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F0E58-57C0-41FB-836E-F38A860E6C18}" type="slidenum">
              <a:rPr lang="en-US" smtClean="0"/>
              <a:t>‹#›</a:t>
            </a:fld>
            <a:endParaRPr lang="en-US"/>
          </a:p>
        </p:txBody>
      </p:sp>
    </p:spTree>
    <p:extLst>
      <p:ext uri="{BB962C8B-B14F-4D97-AF65-F5344CB8AC3E}">
        <p14:creationId xmlns:p14="http://schemas.microsoft.com/office/powerpoint/2010/main" val="389110189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2.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1.jpg"/><Relationship Id="rId4" Type="http://schemas.openxmlformats.org/officeDocument/2006/relationships/image" Target="../media/image20.jpg"/></Relationships>
</file>

<file path=ppt/slides/_rels/slide1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6.jpg"/><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5F24280-BF88-46F8-95C9-FBEF6F131587}"/>
              </a:ext>
            </a:extLst>
          </p:cNvPr>
          <p:cNvSpPr txBox="1"/>
          <p:nvPr/>
        </p:nvSpPr>
        <p:spPr>
          <a:xfrm>
            <a:off x="633046" y="5313533"/>
            <a:ext cx="10925908" cy="1323439"/>
          </a:xfrm>
          <a:prstGeom prst="rect">
            <a:avLst/>
          </a:prstGeom>
          <a:noFill/>
        </p:spPr>
        <p:txBody>
          <a:bodyPr wrap="square" rtlCol="0">
            <a:spAutoFit/>
          </a:bodyPr>
          <a:lstStyle/>
          <a:p>
            <a:pPr algn="ctr"/>
            <a:r>
              <a:rPr lang="en-US" sz="8000" dirty="0" err="1">
                <a:latin typeface="NikoshBAN" panose="02000000000000000000" pitchFamily="2" charset="0"/>
                <a:cs typeface="NikoshBAN" panose="02000000000000000000" pitchFamily="2" charset="0"/>
              </a:rPr>
              <a:t>আজ</a:t>
            </a:r>
            <a:r>
              <a:rPr lang="as-IN" sz="8000" dirty="0">
                <a:latin typeface="NikoshBAN" panose="02000000000000000000" pitchFamily="2" charset="0"/>
                <a:cs typeface="NikoshBAN" panose="02000000000000000000" pitchFamily="2" charset="0"/>
              </a:rPr>
              <a:t>ক</a:t>
            </a:r>
            <a:r>
              <a:rPr lang="en-US" sz="8000" dirty="0" err="1">
                <a:latin typeface="NikoshBAN" panose="02000000000000000000" pitchFamily="2" charset="0"/>
                <a:cs typeface="NikoshBAN" panose="02000000000000000000" pitchFamily="2" charset="0"/>
              </a:rPr>
              <a:t>ের</a:t>
            </a:r>
            <a:r>
              <a:rPr lang="en-US" sz="8000" dirty="0">
                <a:latin typeface="NikoshBAN" panose="02000000000000000000" pitchFamily="2" charset="0"/>
                <a:cs typeface="NikoshBAN" panose="02000000000000000000" pitchFamily="2" charset="0"/>
              </a:rPr>
              <a:t> </a:t>
            </a:r>
            <a:r>
              <a:rPr lang="en-US" sz="8000" dirty="0" err="1">
                <a:latin typeface="NikoshBAN" panose="02000000000000000000" pitchFamily="2" charset="0"/>
                <a:cs typeface="NikoshBAN" panose="02000000000000000000" pitchFamily="2" charset="0"/>
              </a:rPr>
              <a:t>ক্লাসে</a:t>
            </a:r>
            <a:r>
              <a:rPr lang="en-US" sz="8000" dirty="0">
                <a:latin typeface="NikoshBAN" panose="02000000000000000000" pitchFamily="2" charset="0"/>
                <a:cs typeface="NikoshBAN" panose="02000000000000000000" pitchFamily="2" charset="0"/>
              </a:rPr>
              <a:t> </a:t>
            </a:r>
            <a:r>
              <a:rPr lang="en-US" sz="8000" dirty="0" err="1">
                <a:latin typeface="NikoshBAN" panose="02000000000000000000" pitchFamily="2" charset="0"/>
                <a:cs typeface="NikoshBAN" panose="02000000000000000000" pitchFamily="2" charset="0"/>
              </a:rPr>
              <a:t>সবাইকে</a:t>
            </a:r>
            <a:r>
              <a:rPr lang="en-US" sz="8000" dirty="0">
                <a:latin typeface="NikoshBAN" panose="02000000000000000000" pitchFamily="2" charset="0"/>
                <a:cs typeface="NikoshBAN" panose="02000000000000000000" pitchFamily="2" charset="0"/>
              </a:rPr>
              <a:t> </a:t>
            </a:r>
            <a:r>
              <a:rPr lang="en-US" sz="8000" dirty="0" err="1">
                <a:latin typeface="NikoshBAN" panose="02000000000000000000" pitchFamily="2" charset="0"/>
                <a:cs typeface="NikoshBAN" panose="02000000000000000000" pitchFamily="2" charset="0"/>
              </a:rPr>
              <a:t>স্বাগতম</a:t>
            </a:r>
            <a:endParaRPr lang="en-US" sz="8000" dirty="0">
              <a:latin typeface="NikoshBAN" panose="02000000000000000000" pitchFamily="2" charset="0"/>
              <a:cs typeface="NikoshBAN" panose="02000000000000000000" pitchFamily="2" charset="0"/>
            </a:endParaRPr>
          </a:p>
        </p:txBody>
      </p:sp>
      <p:pic>
        <p:nvPicPr>
          <p:cNvPr id="5" name="Picture 4">
            <a:extLst>
              <a:ext uri="{FF2B5EF4-FFF2-40B4-BE49-F238E27FC236}">
                <a16:creationId xmlns:a16="http://schemas.microsoft.com/office/drawing/2014/main" id="{050ABA5A-294D-4465-9AF8-7AE819A9FC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61512" y="412018"/>
            <a:ext cx="9270609" cy="468048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66072106"/>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gtEl>
                                        <p:attrNameLst>
                                          <p:attrName>ppt_y</p:attrName>
                                        </p:attrNameLst>
                                      </p:cBhvr>
                                      <p:tavLst>
                                        <p:tav tm="0">
                                          <p:val>
                                            <p:strVal val="#ppt_y"/>
                                          </p:val>
                                        </p:tav>
                                        <p:tav tm="100000">
                                          <p:val>
                                            <p:strVal val="#ppt_y"/>
                                          </p:val>
                                        </p:tav>
                                      </p:tavLst>
                                    </p:anim>
                                    <p:anim calcmode="lin" valueType="num">
                                      <p:cBhvr>
                                        <p:cTn id="17"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1458ECC-75B6-4FBA-AAFB-740537114C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9612" y="298205"/>
            <a:ext cx="5189294" cy="4245660"/>
          </a:xfrm>
          <a:prstGeom prst="rect">
            <a:avLst/>
          </a:prstGeom>
          <a:ln w="228600" cap="sq" cmpd="thickThin">
            <a:solidFill>
              <a:srgbClr val="000000"/>
            </a:solidFill>
            <a:prstDash val="solid"/>
            <a:miter lim="800000"/>
          </a:ln>
          <a:effectLst>
            <a:innerShdw blurRad="76200">
              <a:srgbClr val="000000"/>
            </a:innerShdw>
          </a:effectLst>
        </p:spPr>
      </p:pic>
      <p:pic>
        <p:nvPicPr>
          <p:cNvPr id="8" name="Picture 7">
            <a:extLst>
              <a:ext uri="{FF2B5EF4-FFF2-40B4-BE49-F238E27FC236}">
                <a16:creationId xmlns:a16="http://schemas.microsoft.com/office/drawing/2014/main" id="{E9F26C26-89AB-48C5-88C4-19D6C06CF7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3094" y="298205"/>
            <a:ext cx="5376863" cy="4245659"/>
          </a:xfrm>
          <a:prstGeom prst="rect">
            <a:avLst/>
          </a:prstGeom>
          <a:ln w="228600" cap="sq" cmpd="thickThin">
            <a:solidFill>
              <a:srgbClr val="000000"/>
            </a:solidFill>
            <a:prstDash val="solid"/>
            <a:miter lim="800000"/>
          </a:ln>
          <a:effectLst>
            <a:innerShdw blurRad="76200">
              <a:srgbClr val="000000"/>
            </a:innerShdw>
          </a:effectLst>
        </p:spPr>
      </p:pic>
      <p:sp>
        <p:nvSpPr>
          <p:cNvPr id="9" name="TextBox 8">
            <a:extLst>
              <a:ext uri="{FF2B5EF4-FFF2-40B4-BE49-F238E27FC236}">
                <a16:creationId xmlns:a16="http://schemas.microsoft.com/office/drawing/2014/main" id="{7B48E866-6706-4885-BD91-711A72C62CC7}"/>
              </a:ext>
            </a:extLst>
          </p:cNvPr>
          <p:cNvSpPr txBox="1"/>
          <p:nvPr/>
        </p:nvSpPr>
        <p:spPr>
          <a:xfrm>
            <a:off x="476982" y="4842069"/>
            <a:ext cx="10963422" cy="1938992"/>
          </a:xfrm>
          <a:prstGeom prst="rect">
            <a:avLst/>
          </a:prstGeom>
          <a:noFill/>
        </p:spPr>
        <p:txBody>
          <a:bodyPr wrap="square" rtlCol="0">
            <a:spAutoFit/>
          </a:bodyPr>
          <a:lstStyle/>
          <a:p>
            <a:pPr algn="ctr"/>
            <a:r>
              <a:rPr lang="bn-BD" sz="4000" dirty="0">
                <a:latin typeface="NikoshBAN" panose="02000000000000000000" pitchFamily="2" charset="0"/>
                <a:cs typeface="NikoshBAN" panose="02000000000000000000" pitchFamily="2" charset="0"/>
              </a:rPr>
              <a:t>সড়ক পথের মতোই আমাদের দেশে রয়েছে দীর্ঘ রেলপথ।</a:t>
            </a:r>
          </a:p>
          <a:p>
            <a:pPr algn="ctr"/>
            <a:r>
              <a:rPr lang="bn-BD" sz="4000" dirty="0">
                <a:latin typeface="NikoshBAN" panose="02000000000000000000" pitchFamily="2" charset="0"/>
                <a:cs typeface="NikoshBAN" panose="02000000000000000000" pitchFamily="2" charset="0"/>
              </a:rPr>
              <a:t>অসংখ্য মানুষ রেলগাড়িতে চলাচল করেন।</a:t>
            </a:r>
          </a:p>
          <a:p>
            <a:pPr algn="ctr"/>
            <a:r>
              <a:rPr lang="bn-BD" sz="4000" dirty="0">
                <a:latin typeface="NikoshBAN" panose="02000000000000000000" pitchFamily="2" charset="0"/>
                <a:cs typeface="NikoshBAN" panose="02000000000000000000" pitchFamily="2" charset="0"/>
              </a:rPr>
              <a:t>রেলগাড়িতে সহজে অনেক মালামাল আনা-নেওয়া করা যায়।</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82038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80">
                                          <p:stCondLst>
                                            <p:cond delay="0"/>
                                          </p:stCondLst>
                                        </p:cTn>
                                        <p:tgtEl>
                                          <p:spTgt spid="9"/>
                                        </p:tgtEl>
                                      </p:cBhvr>
                                    </p:animEffect>
                                    <p:anim calcmode="lin" valueType="num">
                                      <p:cBhvr>
                                        <p:cTn id="1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3" dur="26">
                                          <p:stCondLst>
                                            <p:cond delay="650"/>
                                          </p:stCondLst>
                                        </p:cTn>
                                        <p:tgtEl>
                                          <p:spTgt spid="9"/>
                                        </p:tgtEl>
                                      </p:cBhvr>
                                      <p:to x="100000" y="60000"/>
                                    </p:animScale>
                                    <p:animScale>
                                      <p:cBhvr>
                                        <p:cTn id="24" dur="166" decel="50000">
                                          <p:stCondLst>
                                            <p:cond delay="676"/>
                                          </p:stCondLst>
                                        </p:cTn>
                                        <p:tgtEl>
                                          <p:spTgt spid="9"/>
                                        </p:tgtEl>
                                      </p:cBhvr>
                                      <p:to x="100000" y="100000"/>
                                    </p:animScale>
                                    <p:animScale>
                                      <p:cBhvr>
                                        <p:cTn id="25" dur="26">
                                          <p:stCondLst>
                                            <p:cond delay="1312"/>
                                          </p:stCondLst>
                                        </p:cTn>
                                        <p:tgtEl>
                                          <p:spTgt spid="9"/>
                                        </p:tgtEl>
                                      </p:cBhvr>
                                      <p:to x="100000" y="80000"/>
                                    </p:animScale>
                                    <p:animScale>
                                      <p:cBhvr>
                                        <p:cTn id="26" dur="166" decel="50000">
                                          <p:stCondLst>
                                            <p:cond delay="1338"/>
                                          </p:stCondLst>
                                        </p:cTn>
                                        <p:tgtEl>
                                          <p:spTgt spid="9"/>
                                        </p:tgtEl>
                                      </p:cBhvr>
                                      <p:to x="100000" y="100000"/>
                                    </p:animScale>
                                    <p:animScale>
                                      <p:cBhvr>
                                        <p:cTn id="27" dur="26">
                                          <p:stCondLst>
                                            <p:cond delay="1642"/>
                                          </p:stCondLst>
                                        </p:cTn>
                                        <p:tgtEl>
                                          <p:spTgt spid="9"/>
                                        </p:tgtEl>
                                      </p:cBhvr>
                                      <p:to x="100000" y="90000"/>
                                    </p:animScale>
                                    <p:animScale>
                                      <p:cBhvr>
                                        <p:cTn id="28" dur="166" decel="50000">
                                          <p:stCondLst>
                                            <p:cond delay="1668"/>
                                          </p:stCondLst>
                                        </p:cTn>
                                        <p:tgtEl>
                                          <p:spTgt spid="9"/>
                                        </p:tgtEl>
                                      </p:cBhvr>
                                      <p:to x="100000" y="100000"/>
                                    </p:animScale>
                                    <p:animScale>
                                      <p:cBhvr>
                                        <p:cTn id="29" dur="26">
                                          <p:stCondLst>
                                            <p:cond delay="1808"/>
                                          </p:stCondLst>
                                        </p:cTn>
                                        <p:tgtEl>
                                          <p:spTgt spid="9"/>
                                        </p:tgtEl>
                                      </p:cBhvr>
                                      <p:to x="100000" y="95000"/>
                                    </p:animScale>
                                    <p:animScale>
                                      <p:cBhvr>
                                        <p:cTn id="3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CBE8394-B402-4D0B-B688-66C683BA86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787" y="278495"/>
            <a:ext cx="5700964" cy="4391979"/>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Picture 5">
            <a:extLst>
              <a:ext uri="{FF2B5EF4-FFF2-40B4-BE49-F238E27FC236}">
                <a16:creationId xmlns:a16="http://schemas.microsoft.com/office/drawing/2014/main" id="{468FCC73-BA01-4B55-B6F0-BB8790B59C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71138" y="278496"/>
            <a:ext cx="5408075" cy="439197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TextBox 6">
            <a:extLst>
              <a:ext uri="{FF2B5EF4-FFF2-40B4-BE49-F238E27FC236}">
                <a16:creationId xmlns:a16="http://schemas.microsoft.com/office/drawing/2014/main" id="{2BAB516A-443D-4DDB-A252-821A18CC3842}"/>
              </a:ext>
            </a:extLst>
          </p:cNvPr>
          <p:cNvSpPr txBox="1"/>
          <p:nvPr/>
        </p:nvSpPr>
        <p:spPr>
          <a:xfrm>
            <a:off x="101006" y="5256065"/>
            <a:ext cx="11738535" cy="1323439"/>
          </a:xfrm>
          <a:prstGeom prst="rect">
            <a:avLst/>
          </a:prstGeom>
          <a:noFill/>
        </p:spPr>
        <p:txBody>
          <a:bodyPr wrap="square" rtlCol="0">
            <a:spAutoFit/>
          </a:bodyPr>
          <a:lstStyle/>
          <a:p>
            <a:pPr algn="ctr"/>
            <a:r>
              <a:rPr lang="bn-BD" sz="4000" dirty="0">
                <a:latin typeface="NikoshBAN" panose="02000000000000000000" pitchFamily="2" charset="0"/>
                <a:cs typeface="NikoshBAN" panose="02000000000000000000" pitchFamily="2" charset="0"/>
              </a:rPr>
              <a:t>আমাদের দেশে বোর বড় নদী আছে।তাই আমাদের অনেক সেতু দরকার।</a:t>
            </a:r>
          </a:p>
          <a:p>
            <a:pPr algn="ctr"/>
            <a:r>
              <a:rPr lang="bn-BD" sz="4000" dirty="0">
                <a:latin typeface="NikoshBAN" panose="02000000000000000000" pitchFamily="2" charset="0"/>
                <a:cs typeface="NikoshBAN" panose="02000000000000000000" pitchFamily="2" charset="0"/>
              </a:rPr>
              <a:t> গ্রামে আছে ছোট ছোট বাঁশের তৈরি সাঁকো।</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7549391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F7AB09F1-0B5C-4D4A-85F9-62B6815BC6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4530" y="176062"/>
            <a:ext cx="3607459" cy="44100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C2710682-DAE0-4CB6-B97F-28734C45CC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482" y="176062"/>
            <a:ext cx="3719341" cy="44100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a:extLst>
              <a:ext uri="{FF2B5EF4-FFF2-40B4-BE49-F238E27FC236}">
                <a16:creationId xmlns:a16="http://schemas.microsoft.com/office/drawing/2014/main" id="{00B417BE-DD10-487D-9A96-5A52FAA1B3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81696" y="176061"/>
            <a:ext cx="3914822" cy="441000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xtBox 10">
            <a:extLst>
              <a:ext uri="{FF2B5EF4-FFF2-40B4-BE49-F238E27FC236}">
                <a16:creationId xmlns:a16="http://schemas.microsoft.com/office/drawing/2014/main" id="{EEDE6F18-E52B-4197-B3B0-042C7EC7AAEE}"/>
              </a:ext>
            </a:extLst>
          </p:cNvPr>
          <p:cNvSpPr txBox="1"/>
          <p:nvPr/>
        </p:nvSpPr>
        <p:spPr>
          <a:xfrm>
            <a:off x="450166" y="4913543"/>
            <a:ext cx="11546352" cy="1754326"/>
          </a:xfrm>
          <a:prstGeom prst="rect">
            <a:avLst/>
          </a:prstGeom>
          <a:noFill/>
        </p:spPr>
        <p:txBody>
          <a:bodyPr wrap="square" rtlCol="0">
            <a:spAutoFit/>
          </a:bodyPr>
          <a:lstStyle/>
          <a:p>
            <a:pPr algn="ctr"/>
            <a:r>
              <a:rPr lang="bn-BD" sz="3600" dirty="0">
                <a:latin typeface="NikoshBAN" panose="02000000000000000000" pitchFamily="2" charset="0"/>
                <a:cs typeface="NikoshBAN" panose="02000000000000000000" pitchFamily="2" charset="0"/>
              </a:rPr>
              <a:t>অনেক নদীর উপর সড়ক রেলপথের জন্য দীর্ঘ সেতু আছে। আমাদের কয়েকটি দীর্ঘ সেতু হলো বঙ্গবন্ধু সেতু,চীনমৈত্রী সেতু এবং লালন শাহ সেতু।এতে মানুষের যাতায়াতের সুবিধা হয়েছে। পদ্মা নদীর উপর আরেকটি বড় সেতু নির্মিত হচ্ছে।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4724953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10" dur="1000" fill="hold"/>
                                        <p:tgtEl>
                                          <p:spTgt spid="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34" dur="1000" fill="hold"/>
                                        <p:tgtEl>
                                          <p:spTgt spid="10"/>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673A826-21EB-41DD-8AB5-AAF7C51D5D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3139" y="183905"/>
            <a:ext cx="4745722" cy="355471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Double Wave 3">
            <a:extLst>
              <a:ext uri="{FF2B5EF4-FFF2-40B4-BE49-F238E27FC236}">
                <a16:creationId xmlns:a16="http://schemas.microsoft.com/office/drawing/2014/main" id="{ADCF85BC-3561-4928-8C2C-BFAB7BA063AD}"/>
              </a:ext>
            </a:extLst>
          </p:cNvPr>
          <p:cNvSpPr/>
          <p:nvPr/>
        </p:nvSpPr>
        <p:spPr>
          <a:xfrm>
            <a:off x="-1" y="3966318"/>
            <a:ext cx="12192000" cy="2732522"/>
          </a:xfrm>
          <a:prstGeom prst="doubleWave">
            <a:avLst>
              <a:gd name="adj1" fmla="val 6250"/>
              <a:gd name="adj2" fmla="val -533"/>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chemeClr val="tx1"/>
                </a:solidFill>
                <a:latin typeface="NikoshBAN" panose="02000000000000000000" pitchFamily="2" charset="0"/>
                <a:cs typeface="NikoshBAN" panose="02000000000000000000" pitchFamily="2" charset="0"/>
              </a:rPr>
              <a:t>তোমাদের বাংলাদেশ ও বিশ্বপরিচয় বই এর ৩৮নং পৃষ্ঠা বের করে মনযোগ সহকারে পড়।</a:t>
            </a:r>
            <a:endParaRPr lang="en-US" sz="6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734781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83F78C49-EAE7-4E35-8B9B-057E43D65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3509" y="254610"/>
            <a:ext cx="4635002" cy="260428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Star: 32 Points 3">
            <a:extLst>
              <a:ext uri="{FF2B5EF4-FFF2-40B4-BE49-F238E27FC236}">
                <a16:creationId xmlns:a16="http://schemas.microsoft.com/office/drawing/2014/main" id="{0A323D2A-9E3B-4757-9268-02B4D46A41BA}"/>
              </a:ext>
            </a:extLst>
          </p:cNvPr>
          <p:cNvSpPr/>
          <p:nvPr/>
        </p:nvSpPr>
        <p:spPr>
          <a:xfrm>
            <a:off x="225083" y="138918"/>
            <a:ext cx="3362179" cy="2140048"/>
          </a:xfrm>
          <a:prstGeom prst="star32">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দলীয় কাজ</a:t>
            </a:r>
            <a:endParaRPr lang="en-US" sz="5400" dirty="0">
              <a:solidFill>
                <a:schemeClr val="tx1"/>
              </a:solidFill>
              <a:latin typeface="NikoshBAN" panose="02000000000000000000" pitchFamily="2" charset="0"/>
              <a:cs typeface="NikoshBAN" panose="02000000000000000000" pitchFamily="2" charset="0"/>
            </a:endParaRPr>
          </a:p>
        </p:txBody>
      </p:sp>
      <p:sp>
        <p:nvSpPr>
          <p:cNvPr id="5" name="Arrow: Right 4">
            <a:extLst>
              <a:ext uri="{FF2B5EF4-FFF2-40B4-BE49-F238E27FC236}">
                <a16:creationId xmlns:a16="http://schemas.microsoft.com/office/drawing/2014/main" id="{BE7D6199-EA4F-41D0-8F81-B7A03F8FD0F1}"/>
              </a:ext>
            </a:extLst>
          </p:cNvPr>
          <p:cNvSpPr/>
          <p:nvPr/>
        </p:nvSpPr>
        <p:spPr>
          <a:xfrm>
            <a:off x="98472" y="3272789"/>
            <a:ext cx="2124221" cy="974188"/>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a:solidFill>
                  <a:srgbClr val="002060"/>
                </a:solidFill>
                <a:latin typeface="NikoshBAN" panose="02000000000000000000" pitchFamily="2" charset="0"/>
                <a:cs typeface="NikoshBAN" panose="02000000000000000000" pitchFamily="2" charset="0"/>
              </a:rPr>
              <a:t>দল -১</a:t>
            </a:r>
            <a:endParaRPr lang="en-US" sz="4000" dirty="0">
              <a:solidFill>
                <a:srgbClr val="002060"/>
              </a:solidFill>
              <a:latin typeface="NikoshBAN" panose="02000000000000000000" pitchFamily="2" charset="0"/>
              <a:cs typeface="NikoshBAN" panose="02000000000000000000" pitchFamily="2" charset="0"/>
            </a:endParaRPr>
          </a:p>
        </p:txBody>
      </p:sp>
      <p:sp>
        <p:nvSpPr>
          <p:cNvPr id="7" name="Arrow: Right 6">
            <a:extLst>
              <a:ext uri="{FF2B5EF4-FFF2-40B4-BE49-F238E27FC236}">
                <a16:creationId xmlns:a16="http://schemas.microsoft.com/office/drawing/2014/main" id="{411E37E5-C2BA-4808-BE97-27F370FFB6DC}"/>
              </a:ext>
            </a:extLst>
          </p:cNvPr>
          <p:cNvSpPr/>
          <p:nvPr/>
        </p:nvSpPr>
        <p:spPr>
          <a:xfrm>
            <a:off x="98472" y="4939078"/>
            <a:ext cx="2124221" cy="974188"/>
          </a:xfrm>
          <a:prstGeom prst="rightArrow">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a:solidFill>
                  <a:srgbClr val="002060"/>
                </a:solidFill>
                <a:latin typeface="NikoshBAN" panose="02000000000000000000" pitchFamily="2" charset="0"/>
                <a:cs typeface="NikoshBAN" panose="02000000000000000000" pitchFamily="2" charset="0"/>
              </a:rPr>
              <a:t>দল -২</a:t>
            </a:r>
            <a:endParaRPr lang="en-US" sz="4000" dirty="0">
              <a:solidFill>
                <a:srgbClr val="002060"/>
              </a:solidFill>
              <a:latin typeface="NikoshBAN" panose="02000000000000000000" pitchFamily="2" charset="0"/>
              <a:cs typeface="NikoshBAN" panose="02000000000000000000" pitchFamily="2" charset="0"/>
            </a:endParaRPr>
          </a:p>
        </p:txBody>
      </p:sp>
      <p:sp>
        <p:nvSpPr>
          <p:cNvPr id="8" name="Rectangle: Diagonal Corners Rounded 7">
            <a:extLst>
              <a:ext uri="{FF2B5EF4-FFF2-40B4-BE49-F238E27FC236}">
                <a16:creationId xmlns:a16="http://schemas.microsoft.com/office/drawing/2014/main" id="{2E664EC4-0120-4903-87F3-5184FACCEBF1}"/>
              </a:ext>
            </a:extLst>
          </p:cNvPr>
          <p:cNvSpPr/>
          <p:nvPr/>
        </p:nvSpPr>
        <p:spPr>
          <a:xfrm>
            <a:off x="2686928" y="3272789"/>
            <a:ext cx="8834512" cy="974188"/>
          </a:xfrm>
          <a:prstGeom prst="round2DiagRect">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a:solidFill>
                  <a:schemeClr val="tx1"/>
                </a:solidFill>
                <a:latin typeface="NikoshBAN" panose="02000000000000000000" pitchFamily="2" charset="0"/>
                <a:cs typeface="NikoshBAN" panose="02000000000000000000" pitchFamily="2" charset="0"/>
              </a:rPr>
              <a:t>সড়ক সম্পর্কে ৩টি বাক্য লিখ।</a:t>
            </a:r>
            <a:endParaRPr lang="en-US" sz="6000" dirty="0">
              <a:solidFill>
                <a:schemeClr val="tx1"/>
              </a:solidFill>
              <a:latin typeface="NikoshBAN" panose="02000000000000000000" pitchFamily="2" charset="0"/>
              <a:cs typeface="NikoshBAN" panose="02000000000000000000" pitchFamily="2" charset="0"/>
            </a:endParaRPr>
          </a:p>
        </p:txBody>
      </p:sp>
      <p:sp>
        <p:nvSpPr>
          <p:cNvPr id="9" name="Rectangle: Diagonal Corners Rounded 8">
            <a:extLst>
              <a:ext uri="{FF2B5EF4-FFF2-40B4-BE49-F238E27FC236}">
                <a16:creationId xmlns:a16="http://schemas.microsoft.com/office/drawing/2014/main" id="{64E96272-C026-4C63-8623-B3510AFBB042}"/>
              </a:ext>
            </a:extLst>
          </p:cNvPr>
          <p:cNvSpPr/>
          <p:nvPr/>
        </p:nvSpPr>
        <p:spPr>
          <a:xfrm>
            <a:off x="2686928" y="4939078"/>
            <a:ext cx="8834512" cy="974188"/>
          </a:xfrm>
          <a:prstGeom prst="round2Diag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a:solidFill>
                  <a:schemeClr val="tx1"/>
                </a:solidFill>
                <a:latin typeface="NikoshBAN" panose="02000000000000000000" pitchFamily="2" charset="0"/>
                <a:cs typeface="NikoshBAN" panose="02000000000000000000" pitchFamily="2" charset="0"/>
              </a:rPr>
              <a:t>সেতু সম্পর্কে ৩টি বাক্য লিখ।</a:t>
            </a:r>
            <a:endParaRPr lang="en-US" sz="72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850428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style.rotation</p:attrName>
                                        </p:attrNameLst>
                                      </p:cBhvr>
                                      <p:tavLst>
                                        <p:tav tm="0">
                                          <p:val>
                                            <p:fltVal val="720"/>
                                          </p:val>
                                        </p:tav>
                                        <p:tav tm="100000">
                                          <p:val>
                                            <p:fltVal val="0"/>
                                          </p:val>
                                        </p:tav>
                                      </p:tavLst>
                                    </p:anim>
                                    <p:anim calcmode="lin" valueType="num">
                                      <p:cBhvr>
                                        <p:cTn id="14" dur="2000" fill="hold"/>
                                        <p:tgtEl>
                                          <p:spTgt spid="4"/>
                                        </p:tgtEl>
                                        <p:attrNameLst>
                                          <p:attrName>ppt_h</p:attrName>
                                        </p:attrNameLst>
                                      </p:cBhvr>
                                      <p:tavLst>
                                        <p:tav tm="0">
                                          <p:val>
                                            <p:fltVal val="0"/>
                                          </p:val>
                                        </p:tav>
                                        <p:tav tm="100000">
                                          <p:val>
                                            <p:strVal val="#ppt_h"/>
                                          </p:val>
                                        </p:tav>
                                      </p:tavLst>
                                    </p:anim>
                                    <p:anim calcmode="lin" valueType="num">
                                      <p:cBhvr>
                                        <p:cTn id="15"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fltVal val="0"/>
                                          </p:val>
                                        </p:tav>
                                        <p:tav tm="100000">
                                          <p:val>
                                            <p:strVal val="#ppt_w"/>
                                          </p:val>
                                        </p:tav>
                                      </p:tavLst>
                                    </p:anim>
                                    <p:anim calcmode="lin" valueType="num">
                                      <p:cBhvr>
                                        <p:cTn id="29" dur="1000" fill="hold"/>
                                        <p:tgtEl>
                                          <p:spTgt spid="7"/>
                                        </p:tgtEl>
                                        <p:attrNameLst>
                                          <p:attrName>ppt_h</p:attrName>
                                        </p:attrNameLst>
                                      </p:cBhvr>
                                      <p:tavLst>
                                        <p:tav tm="0">
                                          <p:val>
                                            <p:fltVal val="0"/>
                                          </p:val>
                                        </p:tav>
                                        <p:tav tm="100000">
                                          <p:val>
                                            <p:strVal val="#ppt_h"/>
                                          </p:val>
                                        </p:tav>
                                      </p:tavLst>
                                    </p:anim>
                                    <p:anim calcmode="lin" valueType="num">
                                      <p:cBhvr>
                                        <p:cTn id="30" dur="1000" fill="hold"/>
                                        <p:tgtEl>
                                          <p:spTgt spid="7"/>
                                        </p:tgtEl>
                                        <p:attrNameLst>
                                          <p:attrName>style.rotation</p:attrName>
                                        </p:attrNameLst>
                                      </p:cBhvr>
                                      <p:tavLst>
                                        <p:tav tm="0">
                                          <p:val>
                                            <p:fltVal val="90"/>
                                          </p:val>
                                        </p:tav>
                                        <p:tav tm="100000">
                                          <p:val>
                                            <p:fltVal val="0"/>
                                          </p:val>
                                        </p:tav>
                                      </p:tavLst>
                                    </p:anim>
                                    <p:animEffect transition="in" filter="fade">
                                      <p:cBhvr>
                                        <p:cTn id="31" dur="1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down)">
                                      <p:cBhvr>
                                        <p:cTn id="36" dur="580">
                                          <p:stCondLst>
                                            <p:cond delay="0"/>
                                          </p:stCondLst>
                                        </p:cTn>
                                        <p:tgtEl>
                                          <p:spTgt spid="8"/>
                                        </p:tgtEl>
                                      </p:cBhvr>
                                    </p:animEffect>
                                    <p:anim calcmode="lin" valueType="num">
                                      <p:cBhvr>
                                        <p:cTn id="3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2" dur="26">
                                          <p:stCondLst>
                                            <p:cond delay="650"/>
                                          </p:stCondLst>
                                        </p:cTn>
                                        <p:tgtEl>
                                          <p:spTgt spid="8"/>
                                        </p:tgtEl>
                                      </p:cBhvr>
                                      <p:to x="100000" y="60000"/>
                                    </p:animScale>
                                    <p:animScale>
                                      <p:cBhvr>
                                        <p:cTn id="43" dur="166" decel="50000">
                                          <p:stCondLst>
                                            <p:cond delay="676"/>
                                          </p:stCondLst>
                                        </p:cTn>
                                        <p:tgtEl>
                                          <p:spTgt spid="8"/>
                                        </p:tgtEl>
                                      </p:cBhvr>
                                      <p:to x="100000" y="100000"/>
                                    </p:animScale>
                                    <p:animScale>
                                      <p:cBhvr>
                                        <p:cTn id="44" dur="26">
                                          <p:stCondLst>
                                            <p:cond delay="1312"/>
                                          </p:stCondLst>
                                        </p:cTn>
                                        <p:tgtEl>
                                          <p:spTgt spid="8"/>
                                        </p:tgtEl>
                                      </p:cBhvr>
                                      <p:to x="100000" y="80000"/>
                                    </p:animScale>
                                    <p:animScale>
                                      <p:cBhvr>
                                        <p:cTn id="45" dur="166" decel="50000">
                                          <p:stCondLst>
                                            <p:cond delay="1338"/>
                                          </p:stCondLst>
                                        </p:cTn>
                                        <p:tgtEl>
                                          <p:spTgt spid="8"/>
                                        </p:tgtEl>
                                      </p:cBhvr>
                                      <p:to x="100000" y="100000"/>
                                    </p:animScale>
                                    <p:animScale>
                                      <p:cBhvr>
                                        <p:cTn id="46" dur="26">
                                          <p:stCondLst>
                                            <p:cond delay="1642"/>
                                          </p:stCondLst>
                                        </p:cTn>
                                        <p:tgtEl>
                                          <p:spTgt spid="8"/>
                                        </p:tgtEl>
                                      </p:cBhvr>
                                      <p:to x="100000" y="90000"/>
                                    </p:animScale>
                                    <p:animScale>
                                      <p:cBhvr>
                                        <p:cTn id="47" dur="166" decel="50000">
                                          <p:stCondLst>
                                            <p:cond delay="1668"/>
                                          </p:stCondLst>
                                        </p:cTn>
                                        <p:tgtEl>
                                          <p:spTgt spid="8"/>
                                        </p:tgtEl>
                                      </p:cBhvr>
                                      <p:to x="100000" y="100000"/>
                                    </p:animScale>
                                    <p:animScale>
                                      <p:cBhvr>
                                        <p:cTn id="48" dur="26">
                                          <p:stCondLst>
                                            <p:cond delay="1808"/>
                                          </p:stCondLst>
                                        </p:cTn>
                                        <p:tgtEl>
                                          <p:spTgt spid="8"/>
                                        </p:tgtEl>
                                      </p:cBhvr>
                                      <p:to x="100000" y="95000"/>
                                    </p:animScale>
                                    <p:animScale>
                                      <p:cBhvr>
                                        <p:cTn id="49" dur="166" decel="50000">
                                          <p:stCondLst>
                                            <p:cond delay="1834"/>
                                          </p:stCondLst>
                                        </p:cTn>
                                        <p:tgtEl>
                                          <p:spTgt spid="8"/>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80">
                                          <p:stCondLst>
                                            <p:cond delay="0"/>
                                          </p:stCondLst>
                                        </p:cTn>
                                        <p:tgtEl>
                                          <p:spTgt spid="9"/>
                                        </p:tgtEl>
                                      </p:cBhvr>
                                    </p:animEffect>
                                    <p:anim calcmode="lin" valueType="num">
                                      <p:cBhvr>
                                        <p:cTn id="5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0" dur="26">
                                          <p:stCondLst>
                                            <p:cond delay="650"/>
                                          </p:stCondLst>
                                        </p:cTn>
                                        <p:tgtEl>
                                          <p:spTgt spid="9"/>
                                        </p:tgtEl>
                                      </p:cBhvr>
                                      <p:to x="100000" y="60000"/>
                                    </p:animScale>
                                    <p:animScale>
                                      <p:cBhvr>
                                        <p:cTn id="61" dur="166" decel="50000">
                                          <p:stCondLst>
                                            <p:cond delay="676"/>
                                          </p:stCondLst>
                                        </p:cTn>
                                        <p:tgtEl>
                                          <p:spTgt spid="9"/>
                                        </p:tgtEl>
                                      </p:cBhvr>
                                      <p:to x="100000" y="100000"/>
                                    </p:animScale>
                                    <p:animScale>
                                      <p:cBhvr>
                                        <p:cTn id="62" dur="26">
                                          <p:stCondLst>
                                            <p:cond delay="1312"/>
                                          </p:stCondLst>
                                        </p:cTn>
                                        <p:tgtEl>
                                          <p:spTgt spid="9"/>
                                        </p:tgtEl>
                                      </p:cBhvr>
                                      <p:to x="100000" y="80000"/>
                                    </p:animScale>
                                    <p:animScale>
                                      <p:cBhvr>
                                        <p:cTn id="63" dur="166" decel="50000">
                                          <p:stCondLst>
                                            <p:cond delay="1338"/>
                                          </p:stCondLst>
                                        </p:cTn>
                                        <p:tgtEl>
                                          <p:spTgt spid="9"/>
                                        </p:tgtEl>
                                      </p:cBhvr>
                                      <p:to x="100000" y="100000"/>
                                    </p:animScale>
                                    <p:animScale>
                                      <p:cBhvr>
                                        <p:cTn id="64" dur="26">
                                          <p:stCondLst>
                                            <p:cond delay="1642"/>
                                          </p:stCondLst>
                                        </p:cTn>
                                        <p:tgtEl>
                                          <p:spTgt spid="9"/>
                                        </p:tgtEl>
                                      </p:cBhvr>
                                      <p:to x="100000" y="90000"/>
                                    </p:animScale>
                                    <p:animScale>
                                      <p:cBhvr>
                                        <p:cTn id="65" dur="166" decel="50000">
                                          <p:stCondLst>
                                            <p:cond delay="1668"/>
                                          </p:stCondLst>
                                        </p:cTn>
                                        <p:tgtEl>
                                          <p:spTgt spid="9"/>
                                        </p:tgtEl>
                                      </p:cBhvr>
                                      <p:to x="100000" y="100000"/>
                                    </p:animScale>
                                    <p:animScale>
                                      <p:cBhvr>
                                        <p:cTn id="66" dur="26">
                                          <p:stCondLst>
                                            <p:cond delay="1808"/>
                                          </p:stCondLst>
                                        </p:cTn>
                                        <p:tgtEl>
                                          <p:spTgt spid="9"/>
                                        </p:tgtEl>
                                      </p:cBhvr>
                                      <p:to x="100000" y="95000"/>
                                    </p:animScale>
                                    <p:animScale>
                                      <p:cBhvr>
                                        <p:cTn id="6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E272418E-5505-4918-B342-28DD25BF1BC8}"/>
              </a:ext>
            </a:extLst>
          </p:cNvPr>
          <p:cNvSpPr/>
          <p:nvPr/>
        </p:nvSpPr>
        <p:spPr>
          <a:xfrm>
            <a:off x="3226190" y="168813"/>
            <a:ext cx="5739619" cy="1674055"/>
          </a:xfrm>
          <a:prstGeom prst="ellipse">
            <a:avLst/>
          </a:prstGeom>
          <a:solidFill>
            <a:schemeClr val="bg2">
              <a:lumMod val="9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a:solidFill>
                  <a:schemeClr val="tx1"/>
                </a:solidFill>
                <a:latin typeface="NikoshBAN" panose="02000000000000000000" pitchFamily="2" charset="0"/>
                <a:cs typeface="NikoshBAN" panose="02000000000000000000" pitchFamily="2" charset="0"/>
              </a:rPr>
              <a:t>মূল্যায়ন</a:t>
            </a:r>
            <a:endParaRPr lang="en-US" sz="9600" dirty="0">
              <a:solidFill>
                <a:schemeClr val="tx1"/>
              </a:solidFill>
              <a:latin typeface="NikoshBAN" panose="02000000000000000000" pitchFamily="2" charset="0"/>
              <a:cs typeface="NikoshBAN" panose="02000000000000000000" pitchFamily="2" charset="0"/>
            </a:endParaRPr>
          </a:p>
        </p:txBody>
      </p:sp>
      <p:sp>
        <p:nvSpPr>
          <p:cNvPr id="4" name="Flowchart: Terminator 3">
            <a:extLst>
              <a:ext uri="{FF2B5EF4-FFF2-40B4-BE49-F238E27FC236}">
                <a16:creationId xmlns:a16="http://schemas.microsoft.com/office/drawing/2014/main" id="{B024DB62-504F-46AC-88D3-0A06FBCB2666}"/>
              </a:ext>
            </a:extLst>
          </p:cNvPr>
          <p:cNvSpPr/>
          <p:nvPr/>
        </p:nvSpPr>
        <p:spPr>
          <a:xfrm>
            <a:off x="2194559" y="3193366"/>
            <a:ext cx="7427741" cy="844062"/>
          </a:xfrm>
          <a:prstGeom prst="flowChartTerminato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রাষ্ট্রীয় সম্পদ কাকে বলে?</a:t>
            </a:r>
            <a:endParaRPr lang="en-US" sz="5400" dirty="0">
              <a:solidFill>
                <a:schemeClr val="tx1"/>
              </a:solidFill>
              <a:latin typeface="NikoshBAN" panose="02000000000000000000" pitchFamily="2" charset="0"/>
              <a:cs typeface="NikoshBAN" panose="02000000000000000000" pitchFamily="2" charset="0"/>
            </a:endParaRPr>
          </a:p>
        </p:txBody>
      </p:sp>
      <p:sp>
        <p:nvSpPr>
          <p:cNvPr id="5" name="Flowchart: Terminator 4">
            <a:extLst>
              <a:ext uri="{FF2B5EF4-FFF2-40B4-BE49-F238E27FC236}">
                <a16:creationId xmlns:a16="http://schemas.microsoft.com/office/drawing/2014/main" id="{33669274-2A63-4E17-A9C1-8373685EA643}"/>
              </a:ext>
            </a:extLst>
          </p:cNvPr>
          <p:cNvSpPr/>
          <p:nvPr/>
        </p:nvSpPr>
        <p:spPr>
          <a:xfrm>
            <a:off x="98474" y="4614203"/>
            <a:ext cx="12093526" cy="1066800"/>
          </a:xfrm>
          <a:prstGeom prst="flowChartTerminato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বাংলাদেশের উল্লেখযোগ্য কয়েকটি সেতুর নাম লিখ।</a:t>
            </a:r>
            <a:endParaRPr lang="en-US" sz="5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7308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p:cTn id="30" dur="1000" fill="hold"/>
                                        <p:tgtEl>
                                          <p:spTgt spid="5"/>
                                        </p:tgtEl>
                                        <p:attrNameLst>
                                          <p:attrName>ppt_w</p:attrName>
                                        </p:attrNameLst>
                                      </p:cBhvr>
                                      <p:tavLst>
                                        <p:tav tm="0">
                                          <p:val>
                                            <p:fltVal val="0"/>
                                          </p:val>
                                        </p:tav>
                                        <p:tav tm="100000">
                                          <p:val>
                                            <p:strVal val="#ppt_w"/>
                                          </p:val>
                                        </p:tav>
                                      </p:tavLst>
                                    </p:anim>
                                    <p:anim calcmode="lin" valueType="num">
                                      <p:cBhvr>
                                        <p:cTn id="31" dur="1000" fill="hold"/>
                                        <p:tgtEl>
                                          <p:spTgt spid="5"/>
                                        </p:tgtEl>
                                        <p:attrNameLst>
                                          <p:attrName>ppt_h</p:attrName>
                                        </p:attrNameLst>
                                      </p:cBhvr>
                                      <p:tavLst>
                                        <p:tav tm="0">
                                          <p:val>
                                            <p:fltVal val="0"/>
                                          </p:val>
                                        </p:tav>
                                        <p:tav tm="100000">
                                          <p:val>
                                            <p:strVal val="#ppt_h"/>
                                          </p:val>
                                        </p:tav>
                                      </p:tavLst>
                                    </p:anim>
                                    <p:anim calcmode="lin" valueType="num">
                                      <p:cBhvr>
                                        <p:cTn id="32" dur="1000" fill="hold"/>
                                        <p:tgtEl>
                                          <p:spTgt spid="5"/>
                                        </p:tgtEl>
                                        <p:attrNameLst>
                                          <p:attrName>style.rotation</p:attrName>
                                        </p:attrNameLst>
                                      </p:cBhvr>
                                      <p:tavLst>
                                        <p:tav tm="0">
                                          <p:val>
                                            <p:fltVal val="90"/>
                                          </p:val>
                                        </p:tav>
                                        <p:tav tm="100000">
                                          <p:val>
                                            <p:fltVal val="0"/>
                                          </p:val>
                                        </p:tav>
                                      </p:tavLst>
                                    </p:anim>
                                    <p:animEffect transition="in" filter="fade">
                                      <p:cBhvr>
                                        <p:cTn id="3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06F7FFD-38F8-4F69-ADD0-E69EDA51D7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918" y="310515"/>
            <a:ext cx="3172635" cy="237641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5" name="Scroll: Horizontal 4">
            <a:extLst>
              <a:ext uri="{FF2B5EF4-FFF2-40B4-BE49-F238E27FC236}">
                <a16:creationId xmlns:a16="http://schemas.microsoft.com/office/drawing/2014/main" id="{5C9657AB-D97C-4A46-803E-F800645ABF94}"/>
              </a:ext>
            </a:extLst>
          </p:cNvPr>
          <p:cNvSpPr/>
          <p:nvPr/>
        </p:nvSpPr>
        <p:spPr>
          <a:xfrm>
            <a:off x="7455876" y="312493"/>
            <a:ext cx="4557933" cy="1645920"/>
          </a:xfrm>
          <a:prstGeom prst="horizontalScroll">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chemeClr val="tx1"/>
                </a:solidFill>
                <a:latin typeface="NikoshBAN" panose="02000000000000000000" pitchFamily="2" charset="0"/>
                <a:cs typeface="NikoshBAN" panose="02000000000000000000" pitchFamily="2" charset="0"/>
              </a:rPr>
              <a:t>বাড়ির কাজ</a:t>
            </a:r>
            <a:endParaRPr lang="en-US" sz="6600" dirty="0">
              <a:solidFill>
                <a:schemeClr val="tx1"/>
              </a:solidFill>
              <a:latin typeface="NikoshBAN" panose="02000000000000000000" pitchFamily="2" charset="0"/>
              <a:cs typeface="NikoshBAN" panose="02000000000000000000" pitchFamily="2" charset="0"/>
            </a:endParaRPr>
          </a:p>
        </p:txBody>
      </p:sp>
      <p:sp>
        <p:nvSpPr>
          <p:cNvPr id="7" name="Teardrop 6">
            <a:extLst>
              <a:ext uri="{FF2B5EF4-FFF2-40B4-BE49-F238E27FC236}">
                <a16:creationId xmlns:a16="http://schemas.microsoft.com/office/drawing/2014/main" id="{3AFC550B-C47F-4763-A6AE-09D2AEC7002B}"/>
              </a:ext>
            </a:extLst>
          </p:cNvPr>
          <p:cNvSpPr/>
          <p:nvPr/>
        </p:nvSpPr>
        <p:spPr>
          <a:xfrm>
            <a:off x="1132819" y="2270906"/>
            <a:ext cx="9150663" cy="4276579"/>
          </a:xfrm>
          <a:prstGeom prst="teardrop">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8000" dirty="0">
                <a:solidFill>
                  <a:schemeClr val="tx1"/>
                </a:solidFill>
                <a:latin typeface="NikoshBAN" panose="02000000000000000000" pitchFamily="2" charset="0"/>
                <a:cs typeface="NikoshBAN" panose="02000000000000000000" pitchFamily="2" charset="0"/>
              </a:rPr>
              <a:t>রাষ্ট্রীয় সম্পদ সম্পর্কে ৫টি বাক্য লিখ।</a:t>
            </a:r>
            <a:endParaRPr lang="en-US" sz="8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30200355"/>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267CEA8-4EF9-4DA2-B787-180C795F91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2702" y="267286"/>
            <a:ext cx="9819249" cy="4712677"/>
          </a:xfrm>
          <a:prstGeom prst="rect">
            <a:avLst/>
          </a:prstGeom>
          <a:ln w="88900" cap="sq" cmpd="thickThin">
            <a:solidFill>
              <a:srgbClr val="000000"/>
            </a:solidFill>
            <a:prstDash val="solid"/>
            <a:miter lim="800000"/>
          </a:ln>
          <a:effectLst>
            <a:innerShdw blurRad="76200">
              <a:srgbClr val="000000"/>
            </a:innerShdw>
          </a:effectLst>
        </p:spPr>
      </p:pic>
      <p:sp>
        <p:nvSpPr>
          <p:cNvPr id="5" name="TextBox 4">
            <a:extLst>
              <a:ext uri="{FF2B5EF4-FFF2-40B4-BE49-F238E27FC236}">
                <a16:creationId xmlns:a16="http://schemas.microsoft.com/office/drawing/2014/main" id="{CE51D68A-6059-406B-B3B8-FE42F6FF855B}"/>
              </a:ext>
            </a:extLst>
          </p:cNvPr>
          <p:cNvSpPr txBox="1"/>
          <p:nvPr/>
        </p:nvSpPr>
        <p:spPr>
          <a:xfrm>
            <a:off x="4304714" y="4995952"/>
            <a:ext cx="3995224" cy="1862048"/>
          </a:xfrm>
          <a:prstGeom prst="rect">
            <a:avLst/>
          </a:prstGeom>
          <a:noFill/>
        </p:spPr>
        <p:txBody>
          <a:bodyPr wrap="square" rtlCol="0">
            <a:spAutoFit/>
          </a:bodyPr>
          <a:lstStyle/>
          <a:p>
            <a:pPr algn="ctr"/>
            <a:r>
              <a:rPr lang="bn-BD" sz="11500" dirty="0">
                <a:solidFill>
                  <a:srgbClr val="7030A0"/>
                </a:solidFill>
                <a:latin typeface="NikoshBAN" panose="02000000000000000000" pitchFamily="2" charset="0"/>
                <a:cs typeface="NikoshBAN" panose="02000000000000000000" pitchFamily="2" charset="0"/>
              </a:rPr>
              <a:t>ধন্যবাদ</a:t>
            </a:r>
            <a:r>
              <a:rPr lang="bn-BD" dirty="0">
                <a:solidFill>
                  <a:srgbClr val="7030A0"/>
                </a:solidFill>
                <a:latin typeface="NikoshBAN" panose="02000000000000000000" pitchFamily="2" charset="0"/>
                <a:cs typeface="NikoshBAN" panose="02000000000000000000" pitchFamily="2" charset="0"/>
              </a:rPr>
              <a:t> </a:t>
            </a:r>
            <a:endParaRPr lang="en-US" dirty="0">
              <a:solidFill>
                <a:srgbClr val="7030A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952149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6"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 by="(-#ppt_w*2)" calcmode="lin" valueType="num">
                                      <p:cBhvr rctx="PPT">
                                        <p:cTn id="14" dur="500" autoRev="1" fill="hold">
                                          <p:stCondLst>
                                            <p:cond delay="0"/>
                                          </p:stCondLst>
                                        </p:cTn>
                                        <p:tgtEl>
                                          <p:spTgt spid="5"/>
                                        </p:tgtEl>
                                        <p:attrNameLst>
                                          <p:attrName>ppt_w</p:attrName>
                                        </p:attrNameLst>
                                      </p:cBhvr>
                                    </p:anim>
                                    <p:anim by="(#ppt_w*0.50)" calcmode="lin" valueType="num">
                                      <p:cBhvr>
                                        <p:cTn id="15" dur="500" decel="50000" autoRev="1" fill="hold">
                                          <p:stCondLst>
                                            <p:cond delay="0"/>
                                          </p:stCondLst>
                                        </p:cTn>
                                        <p:tgtEl>
                                          <p:spTgt spid="5"/>
                                        </p:tgtEl>
                                        <p:attrNameLst>
                                          <p:attrName>ppt_x</p:attrName>
                                        </p:attrNameLst>
                                      </p:cBhvr>
                                    </p:anim>
                                    <p:anim from="(-#ppt_h/2)" to="(#ppt_y)" calcmode="lin" valueType="num">
                                      <p:cBhvr>
                                        <p:cTn id="16" dur="1000" fill="hold">
                                          <p:stCondLst>
                                            <p:cond delay="0"/>
                                          </p:stCondLst>
                                        </p:cTn>
                                        <p:tgtEl>
                                          <p:spTgt spid="5"/>
                                        </p:tgtEl>
                                        <p:attrNameLst>
                                          <p:attrName>ppt_y</p:attrName>
                                        </p:attrNameLst>
                                      </p:cBhvr>
                                    </p:anim>
                                    <p:animRot by="21600000">
                                      <p:cBhvr>
                                        <p:cTn id="17"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Rounded Corners 2">
            <a:extLst>
              <a:ext uri="{FF2B5EF4-FFF2-40B4-BE49-F238E27FC236}">
                <a16:creationId xmlns:a16="http://schemas.microsoft.com/office/drawing/2014/main" id="{806751E2-E3C7-47CD-A354-B6E7EE7F0875}"/>
              </a:ext>
            </a:extLst>
          </p:cNvPr>
          <p:cNvSpPr/>
          <p:nvPr/>
        </p:nvSpPr>
        <p:spPr>
          <a:xfrm>
            <a:off x="3784209" y="506437"/>
            <a:ext cx="3938954" cy="886265"/>
          </a:xfrm>
          <a:prstGeom prst="roundRect">
            <a:avLst/>
          </a:prstGeom>
          <a:solidFill>
            <a:schemeClr val="accent2">
              <a:lumMod val="60000"/>
              <a:lumOff val="40000"/>
            </a:schemeClr>
          </a:solidFill>
          <a:ln>
            <a:solidFill>
              <a:schemeClr val="tx1"/>
            </a:solid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শিক্ষক পরিচিতি</a:t>
            </a:r>
            <a:endParaRPr lang="en-US" sz="5400" dirty="0">
              <a:solidFill>
                <a:schemeClr val="tx1"/>
              </a:solidFill>
              <a:latin typeface="NikoshBAN" panose="02000000000000000000" pitchFamily="2" charset="0"/>
              <a:cs typeface="NikoshBAN" panose="02000000000000000000" pitchFamily="2" charset="0"/>
            </a:endParaRPr>
          </a:p>
        </p:txBody>
      </p:sp>
      <p:pic>
        <p:nvPicPr>
          <p:cNvPr id="4" name="Picture 3">
            <a:extLst>
              <a:ext uri="{FF2B5EF4-FFF2-40B4-BE49-F238E27FC236}">
                <a16:creationId xmlns:a16="http://schemas.microsoft.com/office/drawing/2014/main" id="{235E8E30-1335-4FA3-BE95-B152298BCC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252" y="1551196"/>
            <a:ext cx="3182347" cy="455418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Box 4">
            <a:extLst>
              <a:ext uri="{FF2B5EF4-FFF2-40B4-BE49-F238E27FC236}">
                <a16:creationId xmlns:a16="http://schemas.microsoft.com/office/drawing/2014/main" id="{6E28FE17-61E4-4BD5-BC79-92927863EC8D}"/>
              </a:ext>
            </a:extLst>
          </p:cNvPr>
          <p:cNvSpPr txBox="1"/>
          <p:nvPr/>
        </p:nvSpPr>
        <p:spPr>
          <a:xfrm>
            <a:off x="4009292" y="2194560"/>
            <a:ext cx="7891976" cy="3600986"/>
          </a:xfrm>
          <a:prstGeom prst="rect">
            <a:avLst/>
          </a:prstGeom>
          <a:noFill/>
        </p:spPr>
        <p:txBody>
          <a:bodyPr wrap="square" rtlCol="0">
            <a:spAutoFit/>
          </a:bodyPr>
          <a:lstStyle/>
          <a:p>
            <a:r>
              <a:rPr lang="bn-BD" sz="9600" i="1" dirty="0">
                <a:solidFill>
                  <a:srgbClr val="002060"/>
                </a:solidFill>
                <a:latin typeface="NikoshBAN" panose="02000000000000000000" pitchFamily="2" charset="0"/>
                <a:cs typeface="NikoshBAN" panose="02000000000000000000" pitchFamily="2" charset="0"/>
              </a:rPr>
              <a:t>কৃষ্ণপদ বর্মন</a:t>
            </a:r>
          </a:p>
          <a:p>
            <a:r>
              <a:rPr lang="bn-BD" sz="4400" dirty="0">
                <a:solidFill>
                  <a:srgbClr val="7030A0"/>
                </a:solidFill>
                <a:latin typeface="NikoshBAN" panose="02000000000000000000" pitchFamily="2" charset="0"/>
                <a:cs typeface="NikoshBAN" panose="02000000000000000000" pitchFamily="2" charset="0"/>
              </a:rPr>
              <a:t>সহকারি শিক্ষক </a:t>
            </a:r>
          </a:p>
          <a:p>
            <a:r>
              <a:rPr lang="bn-BD" sz="4400" dirty="0">
                <a:latin typeface="NikoshBAN" panose="02000000000000000000" pitchFamily="2" charset="0"/>
                <a:cs typeface="NikoshBAN" panose="02000000000000000000" pitchFamily="2" charset="0"/>
              </a:rPr>
              <a:t>বাদামতলা ডি.এন.সরকারি প্রাথমিক বিদ্যালয়</a:t>
            </a:r>
          </a:p>
          <a:p>
            <a:r>
              <a:rPr lang="bn-BD" sz="4400" dirty="0">
                <a:solidFill>
                  <a:srgbClr val="FF0000"/>
                </a:solidFill>
                <a:latin typeface="NikoshBAN" panose="02000000000000000000" pitchFamily="2" charset="0"/>
                <a:cs typeface="NikoshBAN" panose="02000000000000000000" pitchFamily="2" charset="0"/>
              </a:rPr>
              <a:t>দাকোপ,খুলনা।</a:t>
            </a:r>
            <a:endParaRPr lang="en-US"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14747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1000"/>
                                        <p:tgtEl>
                                          <p:spTgt spid="5"/>
                                        </p:tgtEl>
                                      </p:cBhvr>
                                    </p:animEffect>
                                    <p:anim calcmode="lin" valueType="num">
                                      <p:cBhvr>
                                        <p:cTn id="21" dur="1000" fill="hold"/>
                                        <p:tgtEl>
                                          <p:spTgt spid="5"/>
                                        </p:tgtEl>
                                        <p:attrNameLst>
                                          <p:attrName>ppt_x</p:attrName>
                                        </p:attrNameLst>
                                      </p:cBhvr>
                                      <p:tavLst>
                                        <p:tav tm="0">
                                          <p:val>
                                            <p:strVal val="#ppt_x"/>
                                          </p:val>
                                        </p:tav>
                                        <p:tav tm="100000">
                                          <p:val>
                                            <p:strVal val="#ppt_x"/>
                                          </p:val>
                                        </p:tav>
                                      </p:tavLst>
                                    </p:anim>
                                    <p:anim calcmode="lin" valueType="num">
                                      <p:cBhvr>
                                        <p:cTn id="2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3ED3D71B-156A-4D8E-93F3-0779CCB0809B}"/>
              </a:ext>
            </a:extLst>
          </p:cNvPr>
          <p:cNvSpPr/>
          <p:nvPr/>
        </p:nvSpPr>
        <p:spPr>
          <a:xfrm>
            <a:off x="2201593" y="379829"/>
            <a:ext cx="7610622" cy="1125415"/>
          </a:xfrm>
          <a:prstGeom prst="ellipse">
            <a:avLst/>
          </a:prstGeom>
          <a:solidFill>
            <a:schemeClr val="accent3">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পাঠ পরিচিতি</a:t>
            </a:r>
            <a:endParaRPr lang="en-US" sz="5400" dirty="0">
              <a:solidFill>
                <a:schemeClr val="tx1"/>
              </a:solidFill>
              <a:latin typeface="NikoshBAN" panose="02000000000000000000" pitchFamily="2" charset="0"/>
              <a:cs typeface="NikoshBAN" panose="02000000000000000000" pitchFamily="2" charset="0"/>
            </a:endParaRPr>
          </a:p>
        </p:txBody>
      </p:sp>
      <p:sp>
        <p:nvSpPr>
          <p:cNvPr id="4" name="Rectangle: Rounded Corners 3">
            <a:extLst>
              <a:ext uri="{FF2B5EF4-FFF2-40B4-BE49-F238E27FC236}">
                <a16:creationId xmlns:a16="http://schemas.microsoft.com/office/drawing/2014/main" id="{D2E4A698-0A5C-47DE-B717-898F25EF0F85}"/>
              </a:ext>
            </a:extLst>
          </p:cNvPr>
          <p:cNvSpPr/>
          <p:nvPr/>
        </p:nvSpPr>
        <p:spPr>
          <a:xfrm>
            <a:off x="351692" y="1772528"/>
            <a:ext cx="11451101" cy="4705643"/>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শ্রেণি-৪র্থ</a:t>
            </a:r>
          </a:p>
          <a:p>
            <a:pPr algn="ctr"/>
            <a:r>
              <a:rPr lang="bn-BD" sz="5400" dirty="0">
                <a:solidFill>
                  <a:schemeClr val="tx1"/>
                </a:solidFill>
                <a:latin typeface="NikoshBAN" panose="02000000000000000000" pitchFamily="2" charset="0"/>
                <a:cs typeface="NikoshBAN" panose="02000000000000000000" pitchFamily="2" charset="0"/>
              </a:rPr>
              <a:t>বিষয়- বাংলাদেশ ও বিশ্বপরিচয়</a:t>
            </a:r>
          </a:p>
          <a:p>
            <a:pPr algn="ctr"/>
            <a:r>
              <a:rPr lang="bn-BD" sz="5400" dirty="0">
                <a:solidFill>
                  <a:schemeClr val="tx1"/>
                </a:solidFill>
                <a:latin typeface="NikoshBAN" panose="02000000000000000000" pitchFamily="2" charset="0"/>
                <a:cs typeface="NikoshBAN" panose="02000000000000000000" pitchFamily="2" charset="0"/>
              </a:rPr>
              <a:t>অধ্যায়-</a:t>
            </a:r>
            <a:r>
              <a:rPr lang="en-US" sz="5400" dirty="0">
                <a:solidFill>
                  <a:schemeClr val="tx1"/>
                </a:solidFill>
                <a:latin typeface="NikoshBAN" panose="02000000000000000000" pitchFamily="2" charset="0"/>
                <a:cs typeface="NikoshBAN" panose="02000000000000000000" pitchFamily="2" charset="0"/>
              </a:rPr>
              <a:t>৮ (</a:t>
            </a:r>
            <a:r>
              <a:rPr lang="en-US" sz="5400" dirty="0" err="1">
                <a:solidFill>
                  <a:schemeClr val="tx1"/>
                </a:solidFill>
                <a:latin typeface="NikoshBAN" panose="02000000000000000000" pitchFamily="2" charset="0"/>
                <a:cs typeface="NikoshBAN" panose="02000000000000000000" pitchFamily="2" charset="0"/>
              </a:rPr>
              <a:t>সামজিক</a:t>
            </a:r>
            <a:r>
              <a:rPr lang="en-US" sz="5400" dirty="0">
                <a:solidFill>
                  <a:schemeClr val="tx1"/>
                </a:solidFill>
                <a:latin typeface="NikoshBAN" panose="02000000000000000000" pitchFamily="2" charset="0"/>
                <a:cs typeface="NikoshBAN" panose="02000000000000000000" pitchFamily="2" charset="0"/>
              </a:rPr>
              <a:t> </a:t>
            </a:r>
            <a:r>
              <a:rPr lang="en-US" sz="5400" dirty="0" err="1">
                <a:solidFill>
                  <a:schemeClr val="tx1"/>
                </a:solidFill>
                <a:latin typeface="NikoshBAN" panose="02000000000000000000" pitchFamily="2" charset="0"/>
                <a:cs typeface="NikoshBAN" panose="02000000000000000000" pitchFamily="2" charset="0"/>
              </a:rPr>
              <a:t>এবং</a:t>
            </a:r>
            <a:r>
              <a:rPr lang="en-US" sz="5400" dirty="0">
                <a:solidFill>
                  <a:schemeClr val="tx1"/>
                </a:solidFill>
                <a:latin typeface="NikoshBAN" panose="02000000000000000000" pitchFamily="2" charset="0"/>
                <a:cs typeface="NikoshBAN" panose="02000000000000000000" pitchFamily="2" charset="0"/>
              </a:rPr>
              <a:t> </a:t>
            </a:r>
            <a:r>
              <a:rPr lang="en-US" sz="5400" dirty="0" err="1">
                <a:solidFill>
                  <a:schemeClr val="tx1"/>
                </a:solidFill>
                <a:latin typeface="NikoshBAN" panose="02000000000000000000" pitchFamily="2" charset="0"/>
                <a:cs typeface="NikoshBAN" panose="02000000000000000000" pitchFamily="2" charset="0"/>
              </a:rPr>
              <a:t>রাষ্ট্রীয়</a:t>
            </a:r>
            <a:r>
              <a:rPr lang="en-US" sz="5400" dirty="0">
                <a:solidFill>
                  <a:schemeClr val="tx1"/>
                </a:solidFill>
                <a:latin typeface="NikoshBAN" panose="02000000000000000000" pitchFamily="2" charset="0"/>
                <a:cs typeface="NikoshBAN" panose="02000000000000000000" pitchFamily="2" charset="0"/>
              </a:rPr>
              <a:t> </a:t>
            </a:r>
            <a:r>
              <a:rPr lang="en-US" sz="5400" dirty="0" err="1">
                <a:solidFill>
                  <a:schemeClr val="tx1"/>
                </a:solidFill>
                <a:latin typeface="NikoshBAN" panose="02000000000000000000" pitchFamily="2" charset="0"/>
                <a:cs typeface="NikoshBAN" panose="02000000000000000000" pitchFamily="2" charset="0"/>
              </a:rPr>
              <a:t>সম্পদ</a:t>
            </a:r>
            <a:r>
              <a:rPr lang="en-US" sz="5400" dirty="0">
                <a:solidFill>
                  <a:schemeClr val="tx1"/>
                </a:solidFill>
                <a:latin typeface="NikoshBAN" panose="02000000000000000000" pitchFamily="2" charset="0"/>
                <a:cs typeface="NikoshBAN" panose="02000000000000000000" pitchFamily="2" charset="0"/>
              </a:rPr>
              <a:t>) </a:t>
            </a:r>
          </a:p>
          <a:p>
            <a:pPr algn="ctr"/>
            <a:r>
              <a:rPr lang="bn-BD" sz="5400" dirty="0">
                <a:solidFill>
                  <a:schemeClr val="tx1"/>
                </a:solidFill>
                <a:latin typeface="NikoshBAN" panose="02000000000000000000" pitchFamily="2" charset="0"/>
                <a:cs typeface="NikoshBAN" panose="02000000000000000000" pitchFamily="2" charset="0"/>
              </a:rPr>
              <a:t>বিষয়বস্তু- রাষ্ট্রীয়</a:t>
            </a:r>
            <a:r>
              <a:rPr lang="en-US" sz="5400" dirty="0">
                <a:solidFill>
                  <a:schemeClr val="tx1"/>
                </a:solidFill>
                <a:latin typeface="NikoshBAN" panose="02000000000000000000" pitchFamily="2" charset="0"/>
                <a:cs typeface="NikoshBAN" panose="02000000000000000000" pitchFamily="2" charset="0"/>
              </a:rPr>
              <a:t> </a:t>
            </a:r>
            <a:r>
              <a:rPr lang="en-US" sz="5400" dirty="0" err="1">
                <a:solidFill>
                  <a:schemeClr val="tx1"/>
                </a:solidFill>
                <a:latin typeface="NikoshBAN" panose="02000000000000000000" pitchFamily="2" charset="0"/>
                <a:cs typeface="NikoshBAN" panose="02000000000000000000" pitchFamily="2" charset="0"/>
              </a:rPr>
              <a:t>সম্পদ</a:t>
            </a:r>
            <a:endParaRPr lang="en-US" sz="5400" dirty="0">
              <a:solidFill>
                <a:schemeClr val="tx1"/>
              </a:solidFill>
              <a:latin typeface="NikoshBAN" panose="02000000000000000000" pitchFamily="2" charset="0"/>
              <a:cs typeface="NikoshBAN" panose="02000000000000000000" pitchFamily="2" charset="0"/>
            </a:endParaRPr>
          </a:p>
          <a:p>
            <a:pPr algn="ctr"/>
            <a:r>
              <a:rPr lang="bn-BD" sz="5400" dirty="0">
                <a:solidFill>
                  <a:schemeClr val="tx1"/>
                </a:solidFill>
                <a:latin typeface="NikoshBAN" panose="02000000000000000000" pitchFamily="2" charset="0"/>
                <a:cs typeface="NikoshBAN" panose="02000000000000000000" pitchFamily="2" charset="0"/>
              </a:rPr>
              <a:t>সময়-৩৫ মিনিট</a:t>
            </a:r>
            <a:endParaRPr lang="en-US"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77498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arn(inVertic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loud 2">
            <a:extLst>
              <a:ext uri="{FF2B5EF4-FFF2-40B4-BE49-F238E27FC236}">
                <a16:creationId xmlns:a16="http://schemas.microsoft.com/office/drawing/2014/main" id="{B10A0EEA-35AB-4A1D-ACE1-91D67049B7A6}"/>
              </a:ext>
            </a:extLst>
          </p:cNvPr>
          <p:cNvSpPr/>
          <p:nvPr/>
        </p:nvSpPr>
        <p:spPr>
          <a:xfrm>
            <a:off x="3784209" y="211015"/>
            <a:ext cx="4459459" cy="1252025"/>
          </a:xfrm>
          <a:prstGeom prst="cloud">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a:solidFill>
                  <a:schemeClr val="tx1"/>
                </a:solidFill>
                <a:latin typeface="NikoshBAN" panose="02000000000000000000" pitchFamily="2" charset="0"/>
                <a:cs typeface="NikoshBAN" panose="02000000000000000000" pitchFamily="2" charset="0"/>
              </a:rPr>
              <a:t>শিক্ষণফল </a:t>
            </a:r>
            <a:endParaRPr lang="en-US" sz="5400" dirty="0">
              <a:solidFill>
                <a:schemeClr val="tx1"/>
              </a:solidFill>
              <a:latin typeface="NikoshBAN" panose="02000000000000000000" pitchFamily="2" charset="0"/>
              <a:cs typeface="NikoshBAN" panose="02000000000000000000" pitchFamily="2" charset="0"/>
            </a:endParaRPr>
          </a:p>
        </p:txBody>
      </p:sp>
      <p:sp>
        <p:nvSpPr>
          <p:cNvPr id="4" name="Flowchart: Preparation 3">
            <a:extLst>
              <a:ext uri="{FF2B5EF4-FFF2-40B4-BE49-F238E27FC236}">
                <a16:creationId xmlns:a16="http://schemas.microsoft.com/office/drawing/2014/main" id="{63EB2747-BF57-487A-86FF-9C54BB7C61B1}"/>
              </a:ext>
            </a:extLst>
          </p:cNvPr>
          <p:cNvSpPr/>
          <p:nvPr/>
        </p:nvSpPr>
        <p:spPr>
          <a:xfrm>
            <a:off x="590843" y="2264897"/>
            <a:ext cx="11240086" cy="4178105"/>
          </a:xfrm>
          <a:prstGeom prst="flowChartPreparation">
            <a:avLst/>
          </a:prstGeom>
          <a:solidFill>
            <a:schemeClr val="accent2">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aseline="-25000" dirty="0">
                <a:solidFill>
                  <a:schemeClr val="tx1"/>
                </a:solidFill>
                <a:latin typeface="NikoshBAN" panose="02000000000000000000" pitchFamily="2" charset="0"/>
                <a:cs typeface="NikoshBAN" panose="02000000000000000000" pitchFamily="2" charset="0"/>
              </a:rPr>
              <a:t>৫.১.১</a:t>
            </a:r>
            <a:r>
              <a:rPr lang="bn-BD" sz="6000" baseline="-25000" dirty="0">
                <a:solidFill>
                  <a:schemeClr val="tx1"/>
                </a:solidFill>
                <a:latin typeface="NikoshBAN" panose="02000000000000000000" pitchFamily="2" charset="0"/>
                <a:cs typeface="NikoshBAN" panose="02000000000000000000" pitchFamily="2" charset="0"/>
              </a:rPr>
              <a:t> সামাজিক ও রাষ্ট্রীয় সম্পদ কাকে বলে তা বলতে পারবে।</a:t>
            </a:r>
          </a:p>
          <a:p>
            <a:pPr algn="ctr"/>
            <a:r>
              <a:rPr lang="bn-BD" sz="6000" baseline="-25000" dirty="0">
                <a:solidFill>
                  <a:schemeClr val="tx1"/>
                </a:solidFill>
                <a:latin typeface="NikoshBAN" panose="02000000000000000000" pitchFamily="2" charset="0"/>
                <a:cs typeface="NikoshBAN" panose="02000000000000000000" pitchFamily="2" charset="0"/>
              </a:rPr>
              <a:t>৫.১.২ কয়েকটি সামাজিক সম্পদ ও রাষ্ট্রীয় সম্পদের নাম বলতে পারবে।</a:t>
            </a:r>
          </a:p>
          <a:p>
            <a:pPr algn="ctr"/>
            <a:r>
              <a:rPr lang="bn-BD" sz="6000" baseline="-25000" dirty="0">
                <a:solidFill>
                  <a:schemeClr val="tx1"/>
                </a:solidFill>
                <a:latin typeface="NikoshBAN" panose="02000000000000000000" pitchFamily="2" charset="0"/>
                <a:cs typeface="NikoshBAN" panose="02000000000000000000" pitchFamily="2" charset="0"/>
              </a:rPr>
              <a:t>৫.১.৩ এলাকার সামাজিক সম্পদ ও রাষ্ট্রের সম্পদগুলো চিহ্নিত করতে পারবে।</a:t>
            </a:r>
            <a:r>
              <a:rPr lang="en-US" sz="6000" baseline="-25000" dirty="0">
                <a:solidFill>
                  <a:schemeClr val="tx1"/>
                </a:solidFill>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705097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72003F84-E78F-4600-B25C-C5F9C8A714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043" y="1364566"/>
            <a:ext cx="5488480" cy="24035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5B0AA7E1-80A1-477A-84E7-1C176D86CD6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0655" y="1364567"/>
            <a:ext cx="5377793" cy="240352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B2D16313-DB2B-4102-AB18-E858BC34F8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2043" y="4009329"/>
            <a:ext cx="5488480" cy="26165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Picture 9">
            <a:extLst>
              <a:ext uri="{FF2B5EF4-FFF2-40B4-BE49-F238E27FC236}">
                <a16:creationId xmlns:a16="http://schemas.microsoft.com/office/drawing/2014/main" id="{E6FA30A0-E45C-4C1C-95F4-25E7886D2B9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41478" y="4009329"/>
            <a:ext cx="5396970" cy="261655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Rectangle: Rounded Corners 10">
            <a:extLst>
              <a:ext uri="{FF2B5EF4-FFF2-40B4-BE49-F238E27FC236}">
                <a16:creationId xmlns:a16="http://schemas.microsoft.com/office/drawing/2014/main" id="{827AB1E2-C949-41E6-837C-7CA5385C9320}"/>
              </a:ext>
            </a:extLst>
          </p:cNvPr>
          <p:cNvSpPr/>
          <p:nvPr/>
        </p:nvSpPr>
        <p:spPr>
          <a:xfrm>
            <a:off x="2307102" y="232117"/>
            <a:ext cx="8145193" cy="891212"/>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a:solidFill>
                  <a:schemeClr val="tx1"/>
                </a:solidFill>
                <a:latin typeface="NikoshBAN" panose="02000000000000000000" pitchFamily="2" charset="0"/>
                <a:cs typeface="NikoshBAN" panose="02000000000000000000" pitchFamily="2" charset="0"/>
              </a:rPr>
              <a:t>এসো</a:t>
            </a:r>
            <a:r>
              <a:rPr lang="en-US" sz="7200" dirty="0">
                <a:solidFill>
                  <a:schemeClr val="tx1"/>
                </a:solidFill>
                <a:latin typeface="NikoshBAN" panose="02000000000000000000" pitchFamily="2" charset="0"/>
                <a:cs typeface="NikoshBAN" panose="02000000000000000000" pitchFamily="2" charset="0"/>
              </a:rPr>
              <a:t> </a:t>
            </a:r>
            <a:r>
              <a:rPr lang="en-US" sz="7200" dirty="0" err="1">
                <a:solidFill>
                  <a:schemeClr val="tx1"/>
                </a:solidFill>
                <a:latin typeface="NikoshBAN" panose="02000000000000000000" pitchFamily="2" charset="0"/>
                <a:cs typeface="NikoshBAN" panose="02000000000000000000" pitchFamily="2" charset="0"/>
              </a:rPr>
              <a:t>কয়েকটি</a:t>
            </a:r>
            <a:r>
              <a:rPr lang="en-US" sz="7200" dirty="0">
                <a:solidFill>
                  <a:schemeClr val="tx1"/>
                </a:solidFill>
                <a:latin typeface="NikoshBAN" panose="02000000000000000000" pitchFamily="2" charset="0"/>
                <a:cs typeface="NikoshBAN" panose="02000000000000000000" pitchFamily="2" charset="0"/>
              </a:rPr>
              <a:t> </a:t>
            </a:r>
            <a:r>
              <a:rPr lang="as-IN" sz="7200" dirty="0">
                <a:solidFill>
                  <a:schemeClr val="tx1"/>
                </a:solidFill>
                <a:latin typeface="NikoshBAN" panose="02000000000000000000" pitchFamily="2" charset="0"/>
                <a:cs typeface="NikoshBAN" panose="02000000000000000000" pitchFamily="2" charset="0"/>
              </a:rPr>
              <a:t>ছ</a:t>
            </a:r>
            <a:r>
              <a:rPr lang="en-US" sz="7200" dirty="0" err="1">
                <a:solidFill>
                  <a:schemeClr val="tx1"/>
                </a:solidFill>
                <a:latin typeface="NikoshBAN" panose="02000000000000000000" pitchFamily="2" charset="0"/>
                <a:cs typeface="NikoshBAN" panose="02000000000000000000" pitchFamily="2" charset="0"/>
              </a:rPr>
              <a:t>বি</a:t>
            </a:r>
            <a:r>
              <a:rPr lang="en-US" sz="7200" dirty="0">
                <a:solidFill>
                  <a:schemeClr val="tx1"/>
                </a:solidFill>
                <a:latin typeface="NikoshBAN" panose="02000000000000000000" pitchFamily="2" charset="0"/>
                <a:cs typeface="NikoshBAN" panose="02000000000000000000" pitchFamily="2" charset="0"/>
              </a:rPr>
              <a:t> </a:t>
            </a:r>
            <a:r>
              <a:rPr lang="en-US" sz="7200" dirty="0" err="1">
                <a:solidFill>
                  <a:schemeClr val="tx1"/>
                </a:solidFill>
                <a:latin typeface="NikoshBAN" panose="02000000000000000000" pitchFamily="2" charset="0"/>
                <a:cs typeface="NikoshBAN" panose="02000000000000000000" pitchFamily="2" charset="0"/>
              </a:rPr>
              <a:t>দেখি</a:t>
            </a:r>
            <a:endParaRPr lang="en-US" sz="72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14346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Scale>
                                      <p:cBhvr>
                                        <p:cTn id="7"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1"/>
                                        </p:tgtEl>
                                        <p:attrNameLst>
                                          <p:attrName>ppt_x</p:attrName>
                                          <p:attrName>ppt_y</p:attrName>
                                        </p:attrNameLst>
                                      </p:cBhvr>
                                    </p:animMotion>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circle(in)">
                                      <p:cBhvr>
                                        <p:cTn id="2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AA5D5DE-299B-4D78-8C85-2BC706E93BE3}"/>
              </a:ext>
            </a:extLst>
          </p:cNvPr>
          <p:cNvPicPr>
            <a:picLocks noChangeAspect="1"/>
          </p:cNvPicPr>
          <p:nvPr/>
        </p:nvPicPr>
        <p:blipFill rotWithShape="1">
          <a:blip r:embed="rId3">
            <a:extLst>
              <a:ext uri="{28A0092B-C50C-407E-A947-70E740481C1C}">
                <a14:useLocalDpi xmlns:a14="http://schemas.microsoft.com/office/drawing/2010/main" val="0"/>
              </a:ext>
            </a:extLst>
          </a:blip>
          <a:srcRect l="28240" r="36819" b="49874"/>
          <a:stretch/>
        </p:blipFill>
        <p:spPr>
          <a:xfrm>
            <a:off x="1069144" y="492368"/>
            <a:ext cx="2391508" cy="1834586"/>
          </a:xfrm>
          <a:prstGeom prst="rect">
            <a:avLst/>
          </a:prstGeom>
          <a:ln w="228600" cap="sq" cmpd="thickThin">
            <a:solidFill>
              <a:srgbClr val="000000"/>
            </a:solidFill>
            <a:prstDash val="solid"/>
            <a:miter lim="800000"/>
          </a:ln>
          <a:effectLst>
            <a:innerShdw blurRad="76200">
              <a:srgbClr val="000000"/>
            </a:innerShdw>
          </a:effectLst>
        </p:spPr>
      </p:pic>
      <p:sp>
        <p:nvSpPr>
          <p:cNvPr id="4" name="Rectangle: Rounded Corners 3">
            <a:extLst>
              <a:ext uri="{FF2B5EF4-FFF2-40B4-BE49-F238E27FC236}">
                <a16:creationId xmlns:a16="http://schemas.microsoft.com/office/drawing/2014/main" id="{6430E2BB-EAC1-4F84-939E-71EE201E2610}"/>
              </a:ext>
            </a:extLst>
          </p:cNvPr>
          <p:cNvSpPr/>
          <p:nvPr/>
        </p:nvSpPr>
        <p:spPr>
          <a:xfrm>
            <a:off x="4325815" y="474160"/>
            <a:ext cx="3643532" cy="1350499"/>
          </a:xfrm>
          <a:prstGeom prst="roundRect">
            <a:avLst/>
          </a:prstGeom>
          <a:solidFill>
            <a:schemeClr val="tx2">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a:solidFill>
                  <a:schemeClr val="tx1"/>
                </a:solidFill>
                <a:latin typeface="NikoshBAN" panose="02000000000000000000" pitchFamily="2" charset="0"/>
                <a:cs typeface="NikoshBAN" panose="02000000000000000000" pitchFamily="2" charset="0"/>
              </a:rPr>
              <a:t>আজকের পাঠ</a:t>
            </a:r>
            <a:endParaRPr lang="en-US" sz="6000" dirty="0">
              <a:solidFill>
                <a:schemeClr val="tx1"/>
              </a:solidFill>
              <a:latin typeface="NikoshBAN" panose="02000000000000000000" pitchFamily="2" charset="0"/>
              <a:cs typeface="NikoshBAN" panose="02000000000000000000" pitchFamily="2" charset="0"/>
            </a:endParaRPr>
          </a:p>
        </p:txBody>
      </p:sp>
      <p:sp>
        <p:nvSpPr>
          <p:cNvPr id="6" name="Star: 7 Points 5">
            <a:extLst>
              <a:ext uri="{FF2B5EF4-FFF2-40B4-BE49-F238E27FC236}">
                <a16:creationId xmlns:a16="http://schemas.microsoft.com/office/drawing/2014/main" id="{0B0BE061-AB20-4CB9-81DE-A3312C411A92}"/>
              </a:ext>
            </a:extLst>
          </p:cNvPr>
          <p:cNvSpPr/>
          <p:nvPr/>
        </p:nvSpPr>
        <p:spPr>
          <a:xfrm>
            <a:off x="239151" y="2672862"/>
            <a:ext cx="11816861" cy="3390313"/>
          </a:xfrm>
          <a:prstGeom prst="star7">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a:solidFill>
                  <a:schemeClr val="tx1"/>
                </a:solidFill>
                <a:latin typeface="NikoshBAN" panose="02000000000000000000" pitchFamily="2" charset="0"/>
                <a:cs typeface="NikoshBAN" panose="02000000000000000000" pitchFamily="2" charset="0"/>
              </a:rPr>
              <a:t>রাষ্ট্রীয় সম্পদ</a:t>
            </a:r>
            <a:endParaRPr lang="en-US" sz="9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902905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0544BA9-1CA2-4B97-B857-A84D3F941F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083" y="148883"/>
            <a:ext cx="4014513" cy="43949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5">
            <a:extLst>
              <a:ext uri="{FF2B5EF4-FFF2-40B4-BE49-F238E27FC236}">
                <a16:creationId xmlns:a16="http://schemas.microsoft.com/office/drawing/2014/main" id="{BCD2125A-824A-4FF8-B1C6-D53B572107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4679" y="148882"/>
            <a:ext cx="3624244" cy="43949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Picture 7">
            <a:extLst>
              <a:ext uri="{FF2B5EF4-FFF2-40B4-BE49-F238E27FC236}">
                <a16:creationId xmlns:a16="http://schemas.microsoft.com/office/drawing/2014/main" id="{BA348330-FA7B-42AC-9BE1-66F0CB7D3EB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0203" y="148882"/>
            <a:ext cx="3586713" cy="43949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9" name="TextBox 8">
            <a:extLst>
              <a:ext uri="{FF2B5EF4-FFF2-40B4-BE49-F238E27FC236}">
                <a16:creationId xmlns:a16="http://schemas.microsoft.com/office/drawing/2014/main" id="{E6620C7F-C988-4125-AFE0-3353DF668C36}"/>
              </a:ext>
            </a:extLst>
          </p:cNvPr>
          <p:cNvSpPr txBox="1"/>
          <p:nvPr/>
        </p:nvSpPr>
        <p:spPr>
          <a:xfrm>
            <a:off x="276930" y="4770125"/>
            <a:ext cx="11638140" cy="1938992"/>
          </a:xfrm>
          <a:prstGeom prst="rect">
            <a:avLst/>
          </a:prstGeom>
          <a:noFill/>
        </p:spPr>
        <p:txBody>
          <a:bodyPr wrap="square" rtlCol="0">
            <a:spAutoFit/>
          </a:bodyPr>
          <a:lstStyle/>
          <a:p>
            <a:pPr algn="ctr"/>
            <a:r>
              <a:rPr lang="bn-BD" sz="4000" dirty="0">
                <a:latin typeface="NikoshBAN" panose="02000000000000000000" pitchFamily="2" charset="0"/>
                <a:cs typeface="NikoshBAN" panose="02000000000000000000" pitchFamily="2" charset="0"/>
              </a:rPr>
              <a:t>   এক ধরনের সিম্পদ আছে যা সরকার আমাদের ব্যবহারের জন্য তৈরি করে। এগুলোকে রাষ্ট্রীয় সম্পদ বলে। আমরা সরকারকে যে কর দিই তা দিয়ে রাষ্ট্র এই সম্পদগুলো তৈরি ও রক্ষণাবেক্ষ্ণ করে।</a:t>
            </a:r>
            <a:endParaRPr lang="en-US" sz="40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805380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9133160-7D8E-4E72-A1D3-76E0A6438B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488" y="278496"/>
            <a:ext cx="5655214" cy="4313416"/>
          </a:xfrm>
          <a:prstGeom prst="rect">
            <a:avLst/>
          </a:prstGeom>
          <a:ln w="228600" cap="sq" cmpd="thickThin">
            <a:solidFill>
              <a:srgbClr val="000000"/>
            </a:solidFill>
            <a:prstDash val="solid"/>
            <a:miter lim="800000"/>
          </a:ln>
          <a:effectLst>
            <a:innerShdw blurRad="76200">
              <a:srgbClr val="000000"/>
            </a:innerShdw>
          </a:effectLst>
        </p:spPr>
      </p:pic>
      <p:sp>
        <p:nvSpPr>
          <p:cNvPr id="7" name="TextBox 6">
            <a:extLst>
              <a:ext uri="{FF2B5EF4-FFF2-40B4-BE49-F238E27FC236}">
                <a16:creationId xmlns:a16="http://schemas.microsoft.com/office/drawing/2014/main" id="{A9BCCDF0-A75D-4115-8492-DF384A9BA77B}"/>
              </a:ext>
            </a:extLst>
          </p:cNvPr>
          <p:cNvSpPr txBox="1"/>
          <p:nvPr/>
        </p:nvSpPr>
        <p:spPr>
          <a:xfrm>
            <a:off x="309488" y="4734342"/>
            <a:ext cx="11573024" cy="2123658"/>
          </a:xfrm>
          <a:prstGeom prst="rect">
            <a:avLst/>
          </a:prstGeom>
          <a:noFill/>
        </p:spPr>
        <p:txBody>
          <a:bodyPr wrap="square" rtlCol="0">
            <a:spAutoFit/>
          </a:bodyPr>
          <a:lstStyle/>
          <a:p>
            <a:pPr algn="ctr"/>
            <a:r>
              <a:rPr lang="en-US" sz="4400" dirty="0" err="1">
                <a:latin typeface="NikoshBAN" panose="02000000000000000000" pitchFamily="2" charset="0"/>
                <a:cs typeface="NikoshBAN" panose="02000000000000000000" pitchFamily="2" charset="0"/>
              </a:rPr>
              <a:t>সরকার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আমাদের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চলাচলের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সুবি</a:t>
            </a:r>
            <a:r>
              <a:rPr lang="as-IN" sz="4400" dirty="0">
                <a:latin typeface="NikoshBAN" panose="02000000000000000000" pitchFamily="2" charset="0"/>
                <a:cs typeface="NikoshBAN" panose="02000000000000000000" pitchFamily="2" charset="0"/>
              </a:rPr>
              <a:t>ধ</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র</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জ</a:t>
            </a:r>
            <a:r>
              <a:rPr lang="en-US" sz="4400" dirty="0">
                <a:latin typeface="NikoshBAN" panose="02000000000000000000" pitchFamily="2" charset="0"/>
                <a:cs typeface="NikoshBAN" panose="02000000000000000000" pitchFamily="2" charset="0"/>
              </a:rPr>
              <a:t>ন</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য </a:t>
            </a:r>
            <a:r>
              <a:rPr lang="as-IN" sz="4400" dirty="0">
                <a:latin typeface="NikoshBAN" panose="02000000000000000000" pitchFamily="2" charset="0"/>
                <a:cs typeface="NikoshBAN" panose="02000000000000000000" pitchFamily="2" charset="0"/>
              </a:rPr>
              <a:t>স</a:t>
            </a:r>
            <a:r>
              <a:rPr lang="en-US" sz="4400" dirty="0">
                <a:latin typeface="NikoshBAN" panose="02000000000000000000" pitchFamily="2" charset="0"/>
                <a:cs typeface="NikoshBAN" panose="02000000000000000000" pitchFamily="2" charset="0"/>
              </a:rPr>
              <a:t>ড়</a:t>
            </a:r>
            <a:r>
              <a:rPr lang="as-IN" sz="4400" dirty="0">
                <a:latin typeface="NikoshBAN" panose="02000000000000000000" pitchFamily="2" charset="0"/>
                <a:cs typeface="NikoshBAN" panose="02000000000000000000" pitchFamily="2" charset="0"/>
              </a:rPr>
              <a:t>ক</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ব</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র</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স</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ত</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ত</a:t>
            </a:r>
            <a:r>
              <a:rPr lang="en-US" sz="4400" dirty="0" err="1">
                <a:latin typeface="NikoshBAN" panose="02000000000000000000" pitchFamily="2" charset="0"/>
                <a:cs typeface="NikoshBAN" panose="02000000000000000000" pitchFamily="2" charset="0"/>
              </a:rPr>
              <a:t>ৈরি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করে</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এবং</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প্রয়োজনে</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এগুলো</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মেরামত</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ক</a:t>
            </a:r>
            <a:r>
              <a:rPr lang="en-US" sz="4400" dirty="0">
                <a:latin typeface="NikoshBAN" panose="02000000000000000000" pitchFamily="2" charset="0"/>
                <a:cs typeface="NikoshBAN" panose="02000000000000000000" pitchFamily="2" charset="0"/>
              </a:rPr>
              <a:t>র</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আ</a:t>
            </a:r>
            <a:r>
              <a:rPr lang="en-US" sz="4400" dirty="0">
                <a:latin typeface="NikoshBAN" panose="02000000000000000000" pitchFamily="2" charset="0"/>
                <a:cs typeface="NikoshBAN" panose="02000000000000000000" pitchFamily="2" charset="0"/>
              </a:rPr>
              <a:t>ম</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দ</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র </a:t>
            </a:r>
            <a:r>
              <a:rPr lang="en-US" sz="4400" dirty="0" err="1">
                <a:latin typeface="NikoshBAN" panose="02000000000000000000" pitchFamily="2" charset="0"/>
                <a:cs typeface="NikoshBAN" panose="02000000000000000000" pitchFamily="2" charset="0"/>
              </a:rPr>
              <a:t>শহরগুলোতে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বড়</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পাকা</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রাস্তা</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এব</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গ</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র</a:t>
            </a:r>
            <a:r>
              <a:rPr lang="en-US" sz="4400" dirty="0">
                <a:latin typeface="NikoshBAN" panose="02000000000000000000" pitchFamily="2" charset="0"/>
                <a:cs typeface="NikoshBAN" panose="02000000000000000000" pitchFamily="2" charset="0"/>
              </a:rPr>
              <a:t>া</a:t>
            </a:r>
            <a:r>
              <a:rPr lang="as-IN" sz="4400" dirty="0">
                <a:latin typeface="NikoshBAN" panose="02000000000000000000" pitchFamily="2" charset="0"/>
                <a:cs typeface="NikoshBAN" panose="02000000000000000000" pitchFamily="2" charset="0"/>
              </a:rPr>
              <a:t>ম</a:t>
            </a:r>
            <a:r>
              <a:rPr lang="en-US" sz="4400" dirty="0">
                <a:latin typeface="NikoshBAN" panose="02000000000000000000" pitchFamily="2" charset="0"/>
                <a:cs typeface="NikoshBAN" panose="02000000000000000000" pitchFamily="2" charset="0"/>
              </a:rPr>
              <a:t>গ</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ল</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ত</a:t>
            </a:r>
            <a:r>
              <a:rPr lang="as-IN" sz="4400" dirty="0">
                <a:latin typeface="NikoshBAN" panose="02000000000000000000" pitchFamily="2" charset="0"/>
                <a:cs typeface="NikoshBAN" panose="02000000000000000000" pitchFamily="2" charset="0"/>
              </a:rPr>
              <a:t>ে</a:t>
            </a:r>
            <a:r>
              <a:rPr lang="en-US" sz="4400" dirty="0">
                <a:latin typeface="NikoshBAN" panose="02000000000000000000" pitchFamily="2" charset="0"/>
                <a:cs typeface="NikoshBAN" panose="02000000000000000000" pitchFamily="2" charset="0"/>
              </a:rPr>
              <a:t> </a:t>
            </a:r>
            <a:r>
              <a:rPr lang="as-IN" sz="4400" dirty="0">
                <a:latin typeface="NikoshBAN" panose="02000000000000000000" pitchFamily="2" charset="0"/>
                <a:cs typeface="NikoshBAN" panose="02000000000000000000" pitchFamily="2" charset="0"/>
              </a:rPr>
              <a:t>আ</a:t>
            </a:r>
            <a:r>
              <a:rPr lang="en-US" sz="4400" dirty="0" err="1">
                <a:latin typeface="NikoshBAN" panose="02000000000000000000" pitchFamily="2" charset="0"/>
                <a:cs typeface="NikoshBAN" panose="02000000000000000000" pitchFamily="2" charset="0"/>
              </a:rPr>
              <a:t>ছে</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কাঁচা</a:t>
            </a:r>
            <a:r>
              <a:rPr lang="en-US" sz="4400" dirty="0">
                <a:latin typeface="NikoshBAN" panose="02000000000000000000" pitchFamily="2" charset="0"/>
                <a:cs typeface="NikoshBAN" panose="02000000000000000000" pitchFamily="2" charset="0"/>
              </a:rPr>
              <a:t> </a:t>
            </a:r>
            <a:r>
              <a:rPr lang="en-US" sz="4400" dirty="0" err="1">
                <a:latin typeface="NikoshBAN" panose="02000000000000000000" pitchFamily="2" charset="0"/>
                <a:cs typeface="NikoshBAN" panose="02000000000000000000" pitchFamily="2" charset="0"/>
              </a:rPr>
              <a:t>রাস্তা</a:t>
            </a:r>
            <a:r>
              <a:rPr lang="en-US" sz="4400" dirty="0">
                <a:latin typeface="NikoshBAN" panose="02000000000000000000" pitchFamily="2" charset="0"/>
                <a:cs typeface="NikoshBAN" panose="02000000000000000000" pitchFamily="2" charset="0"/>
              </a:rPr>
              <a:t>।</a:t>
            </a:r>
          </a:p>
        </p:txBody>
      </p:sp>
      <p:pic>
        <p:nvPicPr>
          <p:cNvPr id="9" name="Picture 8">
            <a:extLst>
              <a:ext uri="{FF2B5EF4-FFF2-40B4-BE49-F238E27FC236}">
                <a16:creationId xmlns:a16="http://schemas.microsoft.com/office/drawing/2014/main" id="{65BA7DE6-C62E-424C-8453-4EE5DDDA10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13342" y="278496"/>
            <a:ext cx="5369169" cy="431341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017708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A15C65-A260-4124-BEE4-A2DC5A2968FA}"/>
              </a:ext>
            </a:extLst>
          </p:cNvPr>
          <p:cNvSpPr/>
          <p:nvPr/>
        </p:nvSpPr>
        <p:spPr>
          <a:xfrm>
            <a:off x="0" y="0"/>
            <a:ext cx="12192000" cy="6858000"/>
          </a:xfrm>
          <a:prstGeom prst="rect">
            <a:avLst/>
          </a:prstGeom>
          <a:blipFill>
            <a:blip r:embed="rId2"/>
            <a:tile tx="0" ty="0" sx="100000" sy="100000" flip="none" algn="tl"/>
          </a:blipFill>
          <a:ln w="57150">
            <a:solidFill>
              <a:schemeClr val="tx1"/>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283ACF7-822D-47AC-BD5C-5CB188C82A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2594" y="190866"/>
            <a:ext cx="3660530" cy="4578082"/>
          </a:xfrm>
          <a:prstGeom prst="rect">
            <a:avLst/>
          </a:prstGeom>
          <a:ln w="88900" cap="sq" cmpd="thickThin">
            <a:solidFill>
              <a:srgbClr val="000000"/>
            </a:solidFill>
            <a:prstDash val="solid"/>
            <a:miter lim="800000"/>
          </a:ln>
          <a:effectLst>
            <a:innerShdw blurRad="76200">
              <a:srgbClr val="000000"/>
            </a:innerShdw>
          </a:effectLst>
        </p:spPr>
      </p:pic>
      <p:pic>
        <p:nvPicPr>
          <p:cNvPr id="6" name="Picture 5">
            <a:extLst>
              <a:ext uri="{FF2B5EF4-FFF2-40B4-BE49-F238E27FC236}">
                <a16:creationId xmlns:a16="http://schemas.microsoft.com/office/drawing/2014/main" id="{23004D17-75BC-4A5E-B732-3A301FB0B8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0505" y="190866"/>
            <a:ext cx="3660530" cy="4578082"/>
          </a:xfrm>
          <a:prstGeom prst="rect">
            <a:avLst/>
          </a:prstGeom>
          <a:ln w="88900" cap="sq" cmpd="thickThin">
            <a:solidFill>
              <a:srgbClr val="000000"/>
            </a:solidFill>
            <a:prstDash val="solid"/>
            <a:miter lim="800000"/>
          </a:ln>
          <a:effectLst>
            <a:innerShdw blurRad="76200">
              <a:srgbClr val="000000"/>
            </a:innerShdw>
          </a:effectLst>
        </p:spPr>
      </p:pic>
      <p:pic>
        <p:nvPicPr>
          <p:cNvPr id="8" name="Picture 7">
            <a:extLst>
              <a:ext uri="{FF2B5EF4-FFF2-40B4-BE49-F238E27FC236}">
                <a16:creationId xmlns:a16="http://schemas.microsoft.com/office/drawing/2014/main" id="{D29B3849-4CE1-454F-8E92-69E4211F62AC}"/>
              </a:ext>
            </a:extLst>
          </p:cNvPr>
          <p:cNvPicPr>
            <a:picLocks noChangeAspect="1"/>
          </p:cNvPicPr>
          <p:nvPr/>
        </p:nvPicPr>
        <p:blipFill rotWithShape="1">
          <a:blip r:embed="rId5">
            <a:extLst>
              <a:ext uri="{28A0092B-C50C-407E-A947-70E740481C1C}">
                <a14:useLocalDpi xmlns:a14="http://schemas.microsoft.com/office/drawing/2010/main" val="0"/>
              </a:ext>
            </a:extLst>
          </a:blip>
          <a:srcRect b="5224"/>
          <a:stretch/>
        </p:blipFill>
        <p:spPr>
          <a:xfrm>
            <a:off x="8454684" y="190866"/>
            <a:ext cx="3506812" cy="4578082"/>
          </a:xfrm>
          <a:prstGeom prst="rect">
            <a:avLst/>
          </a:prstGeom>
          <a:ln w="88900" cap="sq" cmpd="thickThin">
            <a:solidFill>
              <a:srgbClr val="000000"/>
            </a:solidFill>
            <a:prstDash val="solid"/>
            <a:miter lim="800000"/>
          </a:ln>
          <a:effectLst>
            <a:innerShdw blurRad="76200">
              <a:srgbClr val="000000"/>
            </a:innerShdw>
          </a:effectLst>
        </p:spPr>
      </p:pic>
      <p:sp>
        <p:nvSpPr>
          <p:cNvPr id="10" name="TextBox 9">
            <a:extLst>
              <a:ext uri="{FF2B5EF4-FFF2-40B4-BE49-F238E27FC236}">
                <a16:creationId xmlns:a16="http://schemas.microsoft.com/office/drawing/2014/main" id="{963806F8-3B3F-4FA8-B2AC-C06CD069AD62}"/>
              </a:ext>
            </a:extLst>
          </p:cNvPr>
          <p:cNvSpPr txBox="1"/>
          <p:nvPr/>
        </p:nvSpPr>
        <p:spPr>
          <a:xfrm>
            <a:off x="360923" y="4854529"/>
            <a:ext cx="11623871" cy="1938992"/>
          </a:xfrm>
          <a:prstGeom prst="rect">
            <a:avLst/>
          </a:prstGeom>
          <a:noFill/>
        </p:spPr>
        <p:txBody>
          <a:bodyPr wrap="square" rtlCol="0">
            <a:spAutoFit/>
          </a:bodyPr>
          <a:lstStyle/>
          <a:p>
            <a:pPr algn="ctr"/>
            <a:r>
              <a:rPr lang="en-US" sz="4000" dirty="0" err="1">
                <a:latin typeface="NikoshBAN" panose="02000000000000000000" pitchFamily="2" charset="0"/>
                <a:cs typeface="NikoshBAN" panose="02000000000000000000" pitchFamily="2" charset="0"/>
              </a:rPr>
              <a:t>আমরা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একস্</a:t>
            </a:r>
            <a:r>
              <a:rPr lang="as-IN" sz="4000" dirty="0">
                <a:latin typeface="NikoshBAN" panose="02000000000000000000" pitchFamily="2" charset="0"/>
                <a:cs typeface="NikoshBAN" panose="02000000000000000000" pitchFamily="2" charset="0"/>
              </a:rPr>
              <a:t>থ</a:t>
            </a:r>
            <a:r>
              <a:rPr lang="en-US" sz="4000" dirty="0">
                <a:latin typeface="NikoshBAN" panose="02000000000000000000" pitchFamily="2" charset="0"/>
                <a:cs typeface="NikoshBAN" panose="02000000000000000000" pitchFamily="2" charset="0"/>
              </a:rPr>
              <a:t>া</a:t>
            </a:r>
            <a:r>
              <a:rPr lang="as-IN" sz="4000" dirty="0">
                <a:latin typeface="NikoshBAN" panose="02000000000000000000" pitchFamily="2" charset="0"/>
                <a:cs typeface="NikoshBAN" panose="02000000000000000000" pitchFamily="2" charset="0"/>
              </a:rPr>
              <a:t>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থেকে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অন্য</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a:t>
            </a:r>
            <a:r>
              <a:rPr lang="as-IN" sz="4000" dirty="0">
                <a:latin typeface="NikoshBAN" panose="02000000000000000000" pitchFamily="2" charset="0"/>
                <a:cs typeface="NikoshBAN" panose="02000000000000000000" pitchFamily="2" charset="0"/>
              </a:rPr>
              <a:t>থ</a:t>
            </a:r>
            <a:r>
              <a:rPr lang="en-US" sz="4000" dirty="0">
                <a:latin typeface="NikoshBAN" panose="02000000000000000000" pitchFamily="2" charset="0"/>
                <a:cs typeface="NikoshBAN" panose="02000000000000000000" pitchFamily="2" charset="0"/>
              </a:rPr>
              <a:t>া</a:t>
            </a:r>
            <a:r>
              <a:rPr lang="as-IN" sz="4000" dirty="0">
                <a:latin typeface="NikoshBAN" panose="02000000000000000000" pitchFamily="2" charset="0"/>
                <a:cs typeface="NikoshBAN" panose="02000000000000000000" pitchFamily="2" charset="0"/>
              </a:rPr>
              <a:t>ন</a:t>
            </a:r>
            <a:r>
              <a:rPr lang="en-US" sz="4000" dirty="0">
                <a:latin typeface="NikoshBAN" panose="02000000000000000000" pitchFamily="2" charset="0"/>
                <a:cs typeface="NikoshBAN" panose="02000000000000000000" pitchFamily="2" charset="0"/>
              </a:rPr>
              <a:t>ে </a:t>
            </a:r>
            <a:r>
              <a:rPr lang="as-IN" sz="4000" dirty="0">
                <a:latin typeface="NikoshBAN" panose="02000000000000000000" pitchFamily="2" charset="0"/>
                <a:cs typeface="NikoshBAN" panose="02000000000000000000" pitchFamily="2" charset="0"/>
              </a:rPr>
              <a:t>য</a:t>
            </a:r>
            <a:r>
              <a:rPr lang="en-US" sz="4000" dirty="0">
                <a:latin typeface="NikoshBAN" panose="02000000000000000000" pitchFamily="2" charset="0"/>
                <a:cs typeface="NikoshBAN" panose="02000000000000000000" pitchFamily="2" charset="0"/>
              </a:rPr>
              <a:t>া</a:t>
            </a:r>
            <a:r>
              <a:rPr lang="as-IN" sz="4000" dirty="0">
                <a:latin typeface="NikoshBAN" panose="02000000000000000000" pitchFamily="2" charset="0"/>
                <a:cs typeface="NikoshBAN" panose="02000000000000000000" pitchFamily="2" charset="0"/>
              </a:rPr>
              <a:t>ত</a:t>
            </a:r>
            <a:r>
              <a:rPr lang="en-US" sz="4000" dirty="0">
                <a:latin typeface="NikoshBAN" panose="02000000000000000000" pitchFamily="2" charset="0"/>
                <a:cs typeface="NikoshBAN" panose="02000000000000000000" pitchFamily="2" charset="0"/>
              </a:rPr>
              <a:t>া</a:t>
            </a:r>
            <a:r>
              <a:rPr lang="as-IN" sz="4000" dirty="0">
                <a:latin typeface="NikoshBAN" panose="02000000000000000000" pitchFamily="2" charset="0"/>
                <a:cs typeface="NikoshBAN" panose="02000000000000000000" pitchFamily="2" charset="0"/>
              </a:rPr>
              <a:t>য়</a:t>
            </a:r>
            <a:r>
              <a:rPr lang="en-US" sz="4000" dirty="0">
                <a:latin typeface="NikoshBAN" panose="02000000000000000000" pitchFamily="2" charset="0"/>
                <a:cs typeface="NikoshBAN" panose="02000000000000000000" pitchFamily="2" charset="0"/>
              </a:rPr>
              <a:t>া</a:t>
            </a:r>
            <a:r>
              <a:rPr lang="as-IN" sz="4000" dirty="0">
                <a:latin typeface="NikoshBAN" panose="02000000000000000000" pitchFamily="2" charset="0"/>
                <a:cs typeface="NikoshBAN" panose="02000000000000000000" pitchFamily="2" charset="0"/>
              </a:rPr>
              <a:t>ত</a:t>
            </a:r>
            <a:r>
              <a:rPr lang="en-US" sz="4000" dirty="0">
                <a:latin typeface="NikoshBAN" panose="02000000000000000000" pitchFamily="2" charset="0"/>
                <a:cs typeface="NikoshBAN" panose="02000000000000000000" pitchFamily="2" charset="0"/>
              </a:rPr>
              <a:t> </a:t>
            </a:r>
            <a:r>
              <a:rPr lang="as-IN" sz="4000" dirty="0">
                <a:latin typeface="NikoshBAN" panose="02000000000000000000" pitchFamily="2" charset="0"/>
                <a:cs typeface="NikoshBAN" panose="02000000000000000000" pitchFamily="2" charset="0"/>
              </a:rPr>
              <a:t>এ</a:t>
            </a:r>
            <a:r>
              <a:rPr lang="en-US" sz="4000" dirty="0" err="1">
                <a:latin typeface="NikoshBAN" panose="02000000000000000000" pitchFamily="2" charset="0"/>
                <a:cs typeface="NikoshBAN" panose="02000000000000000000" pitchFamily="2" charset="0"/>
              </a:rPr>
              <a:t>বং</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মালামাল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আনা-নেওয়ার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কাজে</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সড়ক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ব্যবহার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করি।এছাড়া</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সড়ক</a:t>
            </a:r>
            <a:r>
              <a:rPr lang="en-US" sz="4000" dirty="0">
                <a:latin typeface="NikoshBAN" panose="02000000000000000000" pitchFamily="2" charset="0"/>
                <a:cs typeface="NikoshBAN" panose="02000000000000000000" pitchFamily="2" charset="0"/>
              </a:rPr>
              <a:t> প</a:t>
            </a:r>
            <a:r>
              <a:rPr lang="as-IN" sz="4000" dirty="0">
                <a:latin typeface="NikoshBAN" panose="02000000000000000000" pitchFamily="2" charset="0"/>
                <a:cs typeface="NikoshBAN" panose="02000000000000000000" pitchFamily="2" charset="0"/>
              </a:rPr>
              <a:t>থ</a:t>
            </a:r>
            <a:r>
              <a:rPr lang="en-US" sz="4000" dirty="0">
                <a:latin typeface="NikoshBAN" panose="02000000000000000000" pitchFamily="2" charset="0"/>
                <a:cs typeface="NikoshBAN" panose="02000000000000000000" pitchFamily="2" charset="0"/>
              </a:rPr>
              <a:t>ে </a:t>
            </a:r>
            <a:r>
              <a:rPr lang="as-IN" sz="4000" dirty="0">
                <a:latin typeface="NikoshBAN" panose="02000000000000000000" pitchFamily="2" charset="0"/>
                <a:cs typeface="NikoshBAN" panose="02000000000000000000" pitchFamily="2" charset="0"/>
              </a:rPr>
              <a:t>র</a:t>
            </a:r>
            <a:r>
              <a:rPr lang="en-US" sz="4000" dirty="0" err="1">
                <a:latin typeface="NikoshBAN" panose="02000000000000000000" pitchFamily="2" charset="0"/>
                <a:cs typeface="NikoshBAN" panose="02000000000000000000" pitchFamily="2" charset="0"/>
              </a:rPr>
              <a:t>াষ্ট্রীয়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ব্যবস্থাপনায়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যে</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যানবাহ</a:t>
            </a:r>
            <a:r>
              <a:rPr lang="as-IN" sz="4000" dirty="0">
                <a:latin typeface="NikoshBAN" panose="02000000000000000000" pitchFamily="2" charset="0"/>
                <a:cs typeface="NikoshBAN" panose="02000000000000000000" pitchFamily="2" charset="0"/>
              </a:rPr>
              <a:t>নগ</a:t>
            </a:r>
            <a:r>
              <a:rPr lang="en-US" sz="4000" dirty="0" err="1">
                <a:latin typeface="NikoshBAN" panose="02000000000000000000" pitchFamily="2" charset="0"/>
                <a:cs typeface="NikoshBAN" panose="02000000000000000000" pitchFamily="2" charset="0"/>
              </a:rPr>
              <a:t>ুলো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চলে</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আমরা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সবাই</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ব্যবহার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a:t>
            </a:r>
            <a:r>
              <a:rPr lang="en-US" sz="4000" dirty="0">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971278842"/>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fltVal val="0"/>
                                          </p:val>
                                        </p:tav>
                                        <p:tav tm="100000">
                                          <p:val>
                                            <p:strVal val="#ppt_w"/>
                                          </p:val>
                                        </p:tav>
                                      </p:tavLst>
                                    </p:anim>
                                    <p:anim calcmode="lin" valueType="num">
                                      <p:cBhvr>
                                        <p:cTn id="24" dur="1000" fill="hold"/>
                                        <p:tgtEl>
                                          <p:spTgt spid="8"/>
                                        </p:tgtEl>
                                        <p:attrNameLst>
                                          <p:attrName>ppt_h</p:attrName>
                                        </p:attrNameLst>
                                      </p:cBhvr>
                                      <p:tavLst>
                                        <p:tav tm="0">
                                          <p:val>
                                            <p:fltVal val="0"/>
                                          </p:val>
                                        </p:tav>
                                        <p:tav tm="100000">
                                          <p:val>
                                            <p:strVal val="#ppt_h"/>
                                          </p:val>
                                        </p:tav>
                                      </p:tavLst>
                                    </p:anim>
                                    <p:anim calcmode="lin" valueType="num">
                                      <p:cBhvr>
                                        <p:cTn id="25" dur="1000" fill="hold"/>
                                        <p:tgtEl>
                                          <p:spTgt spid="8"/>
                                        </p:tgtEl>
                                        <p:attrNameLst>
                                          <p:attrName>style.rotation</p:attrName>
                                        </p:attrNameLst>
                                      </p:cBhvr>
                                      <p:tavLst>
                                        <p:tav tm="0">
                                          <p:val>
                                            <p:fltVal val="90"/>
                                          </p:val>
                                        </p:tav>
                                        <p:tav tm="100000">
                                          <p:val>
                                            <p:fltVal val="0"/>
                                          </p:val>
                                        </p:tav>
                                      </p:tavLst>
                                    </p:anim>
                                    <p:animEffect transition="in" filter="fade">
                                      <p:cBhvr>
                                        <p:cTn id="26" dur="1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TotalTime>
  <Words>370</Words>
  <Application>Microsoft Office PowerPoint</Application>
  <PresentationFormat>Widescreen</PresentationFormat>
  <Paragraphs>40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DPE</dc:creator>
  <cp:lastModifiedBy>DPE</cp:lastModifiedBy>
  <cp:revision>96</cp:revision>
  <dcterms:created xsi:type="dcterms:W3CDTF">2020-12-08T01:49:16Z</dcterms:created>
  <dcterms:modified xsi:type="dcterms:W3CDTF">2020-12-09T02:06:39Z</dcterms:modified>
</cp:coreProperties>
</file>