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64" r:id="rId2"/>
    <p:sldId id="565" r:id="rId3"/>
    <p:sldId id="566" r:id="rId4"/>
    <p:sldId id="570" r:id="rId5"/>
    <p:sldId id="576" r:id="rId6"/>
    <p:sldId id="577" r:id="rId7"/>
    <p:sldId id="578" r:id="rId8"/>
    <p:sldId id="567" r:id="rId9"/>
    <p:sldId id="568" r:id="rId10"/>
    <p:sldId id="5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564"/>
            <p14:sldId id="565"/>
            <p14:sldId id="566"/>
            <p14:sldId id="570"/>
            <p14:sldId id="576"/>
            <p14:sldId id="577"/>
            <p14:sldId id="578"/>
            <p14:sldId id="567"/>
            <p14:sldId id="568"/>
            <p14:sldId id="5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1C7653B3-C134-4758-A9EE-FE78A52DEB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DCB3E778-772A-4E2E-89EC-51129EB3E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40B33466-5747-4D3F-A2C8-8910229526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524355-BA44-4D33-B21F-F4920061CCB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4AD7AC0E-ACBC-494A-9483-875889405B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A80CDB15-37FA-40A1-B124-68D9BA6CE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1A39D-9517-4F05-A949-BC82DB1D67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91B712-5BC6-43D2-8F83-FB32E486E3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5C1E0BD-856D-405B-B9EA-8BA9A0D6C1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E26D04E-7889-41D9-8396-876ED145F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2D0-C9FC-46C8-A6E1-A05DFA52F2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93BE7-D574-4B8D-8048-E73761D54E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627F7EE-C263-4491-BF47-74ECF43EDD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2A08308-08A8-482A-92D9-811019FC2C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DE194-6291-404D-AD1F-734FB2FA91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14626C-674C-4909-BF4E-D151F2F82A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75CED64-66EA-4B70-8464-2E26108C0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B13CBDB-D265-4600-A4C4-54A7F23EB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28916-5AFF-44D0-BB7C-89686301DE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BB80A-C875-46B3-BD18-24CB5BB7B5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04BC369D-439B-4083-9C37-7E039449C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0E99520A-4BD5-4F39-BC62-D8ED8CD7A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9AA91-8FB1-41AB-853C-204C2A9BC9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BD7488-2059-43C8-9158-E6A07EBC09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407E9A76-FE4F-40B9-B6F0-039587E97F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2B70DCE-0F7D-42F4-99E9-2265B097D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051BB-D835-4E5C-84F9-59F60CB347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E27BC-D824-4FEC-98CD-054AD0116BB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C3038A5C-10A9-41D6-83C0-31261239C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15019681-05D0-46D4-B8E1-217B884B41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2A80C-7183-4DCD-9318-D409F8D19D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72924F-B686-4A45-A375-A05AEFBBBE7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11ED1EA-1581-473D-B880-2FB1E2D86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768859F7-2FD9-4975-BB8C-4C989F22E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47658-E2A1-414B-84D8-84C941E140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41AAD0-73F3-40FA-B553-D01839DD29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99D6E578-91FA-45E0-A316-2B9C96BF31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FBEED7AB-BC68-452D-89E7-88FC7C93D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7767C-C1F8-4C6B-848E-1A763FCC1C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56A69-72B0-404C-AF7C-D9F063FC5D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BA797-643D-4AA1-A785-9ADA2DB9904D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5DAB148-1938-47DD-8901-9DB36326DCE8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468BA6-2D8C-42CA-A994-B66DBCD3DA07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730C4-6B17-458E-AE8E-37DB90324892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0528710-6F38-474C-B5E4-BA09E4A052CB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0095F5-E85D-4612-B599-424126D4D30F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7C34D13-A7DE-4119-B8EF-1FB649ABAEC9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8042B0C-B038-4B80-9C1C-3C0BB265772C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EE9DFB-91C5-4132-93CB-B65D75E9B3CD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9F00B1-A551-4D87-BC56-852F9F071952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F8CFD5-0A26-422C-ADBB-34CE7B343188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1D25BF-720F-43CA-A207-1E39BA5E4E2F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>
            <a:extLst>
              <a:ext uri="{FF2B5EF4-FFF2-40B4-BE49-F238E27FC236}">
                <a16:creationId xmlns:a16="http://schemas.microsoft.com/office/drawing/2014/main" id="{F60CDD5F-5373-439E-A09A-F079436BF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2613026"/>
            <a:ext cx="3667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400"/>
              <a:t>পরিচিতি</a:t>
            </a:r>
          </a:p>
        </p:txBody>
      </p:sp>
      <p:sp>
        <p:nvSpPr>
          <p:cNvPr id="13315" name="TextBox 8">
            <a:extLst>
              <a:ext uri="{FF2B5EF4-FFF2-40B4-BE49-F238E27FC236}">
                <a16:creationId xmlns:a16="http://schemas.microsoft.com/office/drawing/2014/main" id="{996C1D90-190F-4DC5-83A4-539F840C3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4" y="3803650"/>
            <a:ext cx="81311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700"/>
              <a:t>মো: মাসুদ রানা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700"/>
              <a:t>সহকারী শিক্ষক (আইসিটি)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700"/>
              <a:t>ইউসেপ ছোটবনগ্রাম সিটি  কর্পোরেশন  স্কুল, রাজশাহী 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48523-311A-4E27-98A2-67A8DC9F1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413" y="973138"/>
            <a:ext cx="8342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as-IN" altLang="en-US" sz="7200" b="1"/>
              <a:t>সকলকে শুভেচ্ছা</a:t>
            </a:r>
            <a:endParaRPr lang="en-US" altLang="en-US" sz="7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6E3B-BBC4-4EF6-B6D2-E4EF30C4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475" y="811213"/>
            <a:ext cx="7702550" cy="1585912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as-IN" altLang="en-US" sz="14900" b="1">
                <a:effectLst>
                  <a:outerShdw blurRad="38100" dist="38100" dir="2700000" algn="tl">
                    <a:srgbClr val="C0C0C0"/>
                  </a:outerShdw>
                </a:effectLst>
                <a:latin typeface="SutonnyMJ" pitchFamily="2" charset="0"/>
                <a:ea typeface="SutonnyMJ" pitchFamily="2" charset="0"/>
                <a:cs typeface="SutonnyMJ" pitchFamily="2" charset="0"/>
              </a:rPr>
              <a:t>ধন্যবাদ</a:t>
            </a:r>
            <a:endParaRPr lang="en-US" altLang="en-US" sz="14900" b="1">
              <a:effectLst>
                <a:outerShdw blurRad="38100" dist="38100" dir="2700000" algn="tl">
                  <a:srgbClr val="C0C0C0"/>
                </a:outerShdw>
              </a:effectLst>
              <a:latin typeface="SutonnyMJ" pitchFamily="2" charset="0"/>
              <a:ea typeface="SutonnyMJ" pitchFamily="2" charset="0"/>
              <a:cs typeface="SutonnyMJ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E44C39-DEC2-4EE9-B1C0-7348BA2106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1" y="3216276"/>
            <a:ext cx="4346575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1C30-53F6-404F-BEB9-DA123443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575" y="774700"/>
            <a:ext cx="6038850" cy="946150"/>
          </a:xfrm>
        </p:spPr>
        <p:txBody>
          <a:bodyPr>
            <a:normAutofit fontScale="90000"/>
          </a:bodyPr>
          <a:lstStyle/>
          <a:p>
            <a:pPr defTabSz="914363">
              <a:defRPr/>
            </a:pPr>
            <a:r>
              <a:rPr lang="en-US" sz="6600" b="1" dirty="0"/>
              <a:t> </a:t>
            </a:r>
            <a:r>
              <a:rPr lang="as-IN" sz="6600" b="1" dirty="0"/>
              <a:t>পাঠ পরিচিতি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91E60-2971-46E5-973C-704D5BE733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09775" y="1982788"/>
            <a:ext cx="8172450" cy="3746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s-IN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শ্রেণী: এস এস সি (ভোক) নবম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as-IN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বিষয়: কম্পিউটার ও তথ্য প্রযুক্তি -২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as-IN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আলোচনার বিষয়: ২য় অধ্যায় (সংখ্যা পদ্ধতি ও কোড)</a:t>
            </a:r>
            <a:endParaRPr lang="en-US" alt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as-IN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পাঠ: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alt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alt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r">
              <a:buNone/>
            </a:pP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তথ্যপ্রযুক্তি-২ বই এর 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as-IN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endParaRPr lang="en-US" alt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01C4-0D4C-4AF0-AB18-A4CA1BF9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988" y="1204914"/>
            <a:ext cx="8342312" cy="890587"/>
          </a:xfrm>
        </p:spPr>
        <p:txBody>
          <a:bodyPr/>
          <a:lstStyle/>
          <a:p>
            <a:pPr defTabSz="914363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জানবো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E832219-314E-49DB-84AB-1F2A7FAE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8" y="2974976"/>
            <a:ext cx="361156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যোগ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বিয়োগ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7DB4-8553-40FE-9A63-4D466D6E5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70326" y="349250"/>
            <a:ext cx="4765675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যোগ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E7FB2-5752-4C39-AFBD-F2E76D8CE8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1200" y="1314451"/>
            <a:ext cx="8229600" cy="1228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বাইনারিসেংখ্যার যোগ দশমিক সংখ্যার মতই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en-US" sz="11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নিচের টেবিলটি বাইনারি যোগ করার জন্য সহায়ক হবে ।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en-US" sz="2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295DD9-1464-44BD-988C-A5ADB4E38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258003"/>
              </p:ext>
            </p:extLst>
          </p:nvPr>
        </p:nvGraphicFramePr>
        <p:xfrm>
          <a:off x="2138363" y="2897189"/>
          <a:ext cx="8229600" cy="234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যোগফল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ক+খ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Carry(</a:t>
                      </a:r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হাতে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নেই</a:t>
                      </a:r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নেই/০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নেই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/০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800F-2727-451D-AB58-54B4D4600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70326" y="735013"/>
            <a:ext cx="4765675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যোগ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05DC2-4872-48FF-BE33-58D93F939A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038350" y="2314575"/>
            <a:ext cx="5791200" cy="655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উদাহরণ : ১ ১ 1 0 ১ . ১ ০ ১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en-US" sz="36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60A83AC-B6E9-4E1B-84E4-30868B84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676" y="2944814"/>
            <a:ext cx="32607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+ 1 0 0 1 . 0 0 1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78DC06-6B43-4839-BF77-AACB71D8F308}"/>
              </a:ext>
            </a:extLst>
          </p:cNvPr>
          <p:cNvCxnSpPr>
            <a:cxnSpLocks/>
          </p:cNvCxnSpPr>
          <p:nvPr/>
        </p:nvCxnSpPr>
        <p:spPr>
          <a:xfrm>
            <a:off x="3214689" y="3648075"/>
            <a:ext cx="30956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1FEF708-2F4D-464B-AA96-3C44388C2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676" y="3538539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FD4E1B5A-C3BC-47E8-90FA-D632106C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326" y="3540125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3858BAE-CF35-426E-AB06-C528A0B89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6" y="3546475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4A21BC4C-16DD-407F-90C9-416EF8836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4" y="3516314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41A54BC-77F6-433C-9BB5-44AECE0CA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3529014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9D84C56-EF05-424D-9CB2-20F306399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6" y="35369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1A12A77-5DAD-4503-A470-6D7DED94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1" y="35369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54A450C-AC41-41ED-B7C2-43B6BCEB0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6" y="35369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05458A8-8DE8-46B5-96E4-2ED0AFB11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9" y="3532189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F329BA1-9DCD-4B99-BBE9-7BD02BF09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9" y="3525839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3F2FF-9136-4C9D-8DCB-F169DF20C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3164" y="1758951"/>
            <a:ext cx="42433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৬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৫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৪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৩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2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১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lang="en-US" altLang="en-US" sz="22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২° অর্থাৎ ৩২ ১৬ ৮ ৪ ২ ১ </a:t>
            </a:r>
            <a:endParaRPr lang="en-US" altLang="en-US" sz="2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F7C9-B6D8-4A1C-BC3B-734A8FF45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70326" y="349250"/>
            <a:ext cx="4765675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বিয়োগ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50F84-C1C4-43B7-8A55-7022E13D18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38339" y="1038225"/>
            <a:ext cx="7058025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altLang="en-US">
                <a:latin typeface="NikoshBAN" panose="02000000000000000000" pitchFamily="2" charset="0"/>
                <a:cs typeface="NikoshBAN" panose="02000000000000000000" pitchFamily="2" charset="0"/>
              </a:rPr>
              <a:t>নিচের টেবিলটি বাইনারি যোগ করার জন্য সহায়ক হবে ।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altLang="en-US" sz="22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096B19-A11E-4707-9707-981C616F5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75254"/>
              </p:ext>
            </p:extLst>
          </p:nvPr>
        </p:nvGraphicFramePr>
        <p:xfrm>
          <a:off x="1938338" y="1728789"/>
          <a:ext cx="8229600" cy="234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বিয়োগফল</a:t>
                      </a:r>
                      <a:r>
                        <a:rPr lang="en-US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=ক-খ</a:t>
                      </a: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07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০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</a:p>
                  </a:txBody>
                  <a:tcPr marT="45674" marB="4567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FA6E746-2899-4878-BB1E-1B1CA342C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8350" y="4129089"/>
            <a:ext cx="45037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উদাহরণ : ১ ১ 1 0 1 . ১ ০ ১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D1A1E18-75C6-47A4-92C3-D4046D2B6E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113" y="4598989"/>
            <a:ext cx="35163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latin typeface="NikoshBAN" panose="02000000000000000000" pitchFamily="2" charset="0"/>
                <a:cs typeface="NikoshBAN" panose="02000000000000000000" pitchFamily="2" charset="0"/>
              </a:rPr>
              <a:t>-  ১ ০ 0 ১ . 0 0 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5093AE-67BF-4E05-94FB-82A3288B911B}"/>
              </a:ext>
            </a:extLst>
          </p:cNvPr>
          <p:cNvCxnSpPr>
            <a:cxnSpLocks/>
          </p:cNvCxnSpPr>
          <p:nvPr/>
        </p:nvCxnSpPr>
        <p:spPr>
          <a:xfrm>
            <a:off x="3151189" y="5224463"/>
            <a:ext cx="35655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32D8A4-6D84-4961-984F-7404DDAD8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1" y="5154614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897C053-D37B-4942-A31B-57AA1AFB8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976" y="5154614"/>
            <a:ext cx="37147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CF7D832-E391-4DBB-85F4-B6C528EAA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6" y="51498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2ECAD0-A1B5-4C42-BB0A-B0D3D0C40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0951" y="508000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065D048-CA6A-49E3-B505-13DCFB56F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9" y="51625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451BE6-3208-490E-8067-39DBB083E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9" y="51498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0CDD87-0E06-46A9-A4DD-D419C1C30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4" y="51625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790EB56-8D8B-4610-9585-6EA71596B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4" y="51625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43C0E0-DA9A-489F-B1C4-E7A74A17C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6713" y="4129088"/>
            <a:ext cx="3865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৬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৫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৪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৩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,২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</a:t>
            </a:r>
            <a:r>
              <a:rPr lang="en-US" altLang="en-US" sz="2000" baseline="30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১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Arial" panose="020B0604020202020204" pitchFamily="34" charset="0"/>
                <a:cs typeface="NikoshBAN" panose="02000000000000000000" pitchFamily="2" charset="0"/>
              </a:rPr>
              <a:t>, </a:t>
            </a:r>
            <a:r>
              <a:rPr lang="en-US" altLang="en-US" sz="2000">
                <a:solidFill>
                  <a:srgbClr val="FF0000"/>
                </a:solidFill>
                <a:latin typeface="NikoshBAN" panose="02000000000000000000" pitchFamily="2" charset="0"/>
                <a:ea typeface="Vrinda" panose="020B0502040204020203" pitchFamily="34" charset="0"/>
                <a:cs typeface="NikoshBAN" panose="02000000000000000000" pitchFamily="2" charset="0"/>
              </a:rPr>
              <a:t>২° অর্থাৎ ৩২ ১৬ ৮ ৪ ২ ১ </a:t>
            </a:r>
            <a:endParaRPr lang="en-US" altLang="en-US" sz="20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99F21093-82ED-46CB-99EE-9C61238E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464" y="5162550"/>
            <a:ext cx="37147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ADC3-1011-4860-B4B3-2E197F23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638" y="1143001"/>
            <a:ext cx="8596312" cy="942975"/>
          </a:xfrm>
        </p:spPr>
        <p:txBody>
          <a:bodyPr/>
          <a:lstStyle/>
          <a:p>
            <a:pPr defTabSz="914363">
              <a:defRPr/>
            </a:pP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CF850E-4413-4BE1-AD44-AB09F5EEB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1988" y="2974976"/>
            <a:ext cx="361156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যোগ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8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বিয়োগ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07FEFF23-4684-4816-9B01-6DDB8BABF5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38488" y="1082676"/>
            <a:ext cx="6330950" cy="995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5400" b="1">
                <a:latin typeface="SutonnyMJ" pitchFamily="2" charset="0"/>
                <a:ea typeface="SutonnyMJ" pitchFamily="2" charset="0"/>
                <a:cs typeface="SutonnyMJ" pitchFamily="2" charset="0"/>
              </a:rPr>
              <a:t>বাড়ীর কাজ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E5DDC8-A053-468A-97C6-D292C15D7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2475" y="2914650"/>
            <a:ext cx="1758950" cy="514350"/>
          </a:xfrm>
        </p:spPr>
        <p:txBody>
          <a:bodyPr>
            <a:normAutofit/>
          </a:bodyPr>
          <a:lstStyle/>
          <a:p>
            <a:pPr defTabSz="914363">
              <a:buFont typeface="Wingdings" panose="05000000000000000000" pitchFamily="2" charset="2"/>
              <a:buChar char="Ø"/>
              <a:defRPr/>
            </a:pP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১০১১.১০১</a:t>
            </a:r>
          </a:p>
        </p:txBody>
      </p:sp>
      <p:sp>
        <p:nvSpPr>
          <p:cNvPr id="29700" name="TextBox 4">
            <a:extLst>
              <a:ext uri="{FF2B5EF4-FFF2-40B4-BE49-F238E27FC236}">
                <a16:creationId xmlns:a16="http://schemas.microsoft.com/office/drawing/2014/main" id="{43F822FF-4E8A-47A1-BB40-254373064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54375"/>
            <a:ext cx="17589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latin typeface="NikoshBAN" panose="02000000000000000000" pitchFamily="2" charset="0"/>
                <a:cs typeface="NikoshBAN" panose="02000000000000000000" pitchFamily="2" charset="0"/>
              </a:rPr>
              <a:t>+০১১০.০১১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F374FF2-CD1C-44B7-8D6F-41E910E37BF2}"/>
              </a:ext>
            </a:extLst>
          </p:cNvPr>
          <p:cNvSpPr txBox="1">
            <a:spLocks/>
          </p:cNvSpPr>
          <p:nvPr/>
        </p:nvSpPr>
        <p:spPr>
          <a:xfrm>
            <a:off x="4165600" y="2914650"/>
            <a:ext cx="1758950" cy="5143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1313" indent="-3413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63"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702" name="Content Placeholder 2">
            <a:extLst>
              <a:ext uri="{FF2B5EF4-FFF2-40B4-BE49-F238E27FC236}">
                <a16:creationId xmlns:a16="http://schemas.microsoft.com/office/drawing/2014/main" id="{102C2B18-3572-4292-8664-5357F6C50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2476" y="4106863"/>
            <a:ext cx="2143125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en-US" sz="3000" b="1">
                <a:latin typeface="NikoshBAN" panose="02000000000000000000" pitchFamily="2" charset="0"/>
                <a:cs typeface="NikoshBAN" panose="02000000000000000000" pitchFamily="2" charset="0"/>
              </a:rPr>
              <a:t>১০১০০.১০১</a:t>
            </a:r>
          </a:p>
        </p:txBody>
      </p:sp>
      <p:sp>
        <p:nvSpPr>
          <p:cNvPr id="29703" name="TextBox 9">
            <a:extLst>
              <a:ext uri="{FF2B5EF4-FFF2-40B4-BE49-F238E27FC236}">
                <a16:creationId xmlns:a16="http://schemas.microsoft.com/office/drawing/2014/main" id="{8A00890E-AA39-4869-8172-A598D8495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238" y="4486275"/>
            <a:ext cx="19685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3000" b="1">
                <a:latin typeface="NikoshBAN" panose="02000000000000000000" pitchFamily="2" charset="0"/>
                <a:cs typeface="NikoshBAN" panose="02000000000000000000" pitchFamily="2" charset="0"/>
              </a:rPr>
              <a:t>- ১০০১০.০১১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AAB8809-F9B9-4C68-9D3D-291E3B849A84}"/>
              </a:ext>
            </a:extLst>
          </p:cNvPr>
          <p:cNvSpPr txBox="1">
            <a:spLocks/>
          </p:cNvSpPr>
          <p:nvPr/>
        </p:nvSpPr>
        <p:spPr>
          <a:xfrm>
            <a:off x="4297364" y="4106863"/>
            <a:ext cx="1558925" cy="51435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1313" indent="-3413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63" eaLnBrk="1" fontAlgn="auto" hangingPunct="1">
              <a:spcAft>
                <a:spcPts val="0"/>
              </a:spcAft>
              <a:buNone/>
              <a:defRPr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4" grpId="0" build="p"/>
      <p:bldP spid="29700" grpId="0"/>
      <p:bldP spid="8" grpId="0"/>
      <p:bldP spid="29702" grpId="0"/>
      <p:bldP spid="2970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7A60-4FB4-4984-A906-C0965E925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97289" y="1176339"/>
            <a:ext cx="5303837" cy="922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sz="5400" b="1">
                <a:latin typeface="SutonnyMJ" pitchFamily="2" charset="0"/>
                <a:ea typeface="SutonnyMJ" pitchFamily="2" charset="0"/>
                <a:cs typeface="SutonnyMJ" pitchFamily="2" charset="0"/>
              </a:rPr>
              <a:t>পরবর্তী ক্লাশ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77CD-D4E3-436D-AE29-88F9484AE1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60601" y="3232150"/>
            <a:ext cx="7369175" cy="1436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sz="4400" b="1">
                <a:latin typeface="NikoshBAN" panose="02000000000000000000" pitchFamily="2" charset="0"/>
                <a:cs typeface="NikoshBAN" panose="02000000000000000000" pitchFamily="2" charset="0"/>
              </a:rPr>
              <a:t>বাইনারি সংখ্যার গুণ ও ভাগ </a:t>
            </a:r>
          </a:p>
          <a:p>
            <a:pPr marL="0" indent="0" algn="r">
              <a:buNone/>
            </a:pPr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altLang="en-US" b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তথ্যপ্রযুক্তি-২ বই এর </a:t>
            </a:r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১৯-২০</a:t>
            </a:r>
            <a:r>
              <a:rPr lang="as-IN" altLang="en-US" b="1">
                <a:latin typeface="NikoshBAN" panose="02000000000000000000" pitchFamily="2" charset="0"/>
                <a:cs typeface="NikoshBAN" panose="02000000000000000000" pitchFamily="2" charset="0"/>
              </a:rPr>
              <a:t> নং পেজ</a:t>
            </a:r>
            <a:r>
              <a:rPr lang="en-US" altLang="en-US" b="1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altLang="en-US" sz="3600" b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304</Words>
  <Application>Microsoft Office PowerPoint</Application>
  <PresentationFormat>Widescreen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SutonnyMJ</vt:lpstr>
      <vt:lpstr>Wingdings</vt:lpstr>
      <vt:lpstr>Office Theme</vt:lpstr>
      <vt:lpstr>PowerPoint Presentation</vt:lpstr>
      <vt:lpstr> পাঠ পরিচিতি</vt:lpstr>
      <vt:lpstr>আজকের পাঠ শেষে আমরা যা জানবো</vt:lpstr>
      <vt:lpstr>বাইনারি সংখ্যার যোগ</vt:lpstr>
      <vt:lpstr>বাইনারি সংখ্যার যোগ</vt:lpstr>
      <vt:lpstr>বাইনারি সংখ্যার বিয়োগ</vt:lpstr>
      <vt:lpstr>আজকের পাঠ থেকে আমরা যা শিখলাম</vt:lpstr>
      <vt:lpstr>বাড়ীর কাজ</vt:lpstr>
      <vt:lpstr>পরবর্তী ক্লাশ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MR</cp:lastModifiedBy>
  <cp:revision>171</cp:revision>
  <dcterms:created xsi:type="dcterms:W3CDTF">2020-05-12T11:30:19Z</dcterms:created>
  <dcterms:modified xsi:type="dcterms:W3CDTF">2020-12-09T12:33:43Z</dcterms:modified>
</cp:coreProperties>
</file>