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2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2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4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2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8563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57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5616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50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88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0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5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6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8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6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3A4B-8226-4C7F-8DFB-BEB2628B2F0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5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3A4B-8226-4C7F-8DFB-BEB2628B2F0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B059DA-CFF4-46AF-923B-8BE75C79E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Rounded Rectangle 2"/>
          <p:cNvSpPr/>
          <p:nvPr/>
        </p:nvSpPr>
        <p:spPr>
          <a:xfrm>
            <a:off x="4572000" y="2514600"/>
            <a:ext cx="4419600" cy="1295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5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48585" name="Rounded Rectangle 3"/>
          <p:cNvSpPr/>
          <p:nvPr/>
        </p:nvSpPr>
        <p:spPr>
          <a:xfrm>
            <a:off x="3511826" y="2514600"/>
            <a:ext cx="4870174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7922" y="2015732"/>
            <a:ext cx="37561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স্বাগতম</a:t>
            </a:r>
            <a:endParaRPr lang="en-US" sz="88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Rectangle 1"/>
          <p:cNvSpPr/>
          <p:nvPr/>
        </p:nvSpPr>
        <p:spPr>
          <a:xfrm>
            <a:off x="0" y="0"/>
            <a:ext cx="3231017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6" name="Picture 2" descr="C:\Users\Walton\Desktop\গারো\f2684f49bea175140c4cac2103814af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087" y="2759558"/>
            <a:ext cx="4222976" cy="3836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48616" name="Rectangle 2"/>
          <p:cNvSpPr/>
          <p:nvPr/>
        </p:nvSpPr>
        <p:spPr>
          <a:xfrm>
            <a:off x="0" y="1058279"/>
            <a:ext cx="8321040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সংসারেক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খৃষ্টান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4959504" y="2759558"/>
            <a:ext cx="4524130" cy="3471425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Rectangle 1"/>
          <p:cNvSpPr/>
          <p:nvPr/>
        </p:nvSpPr>
        <p:spPr>
          <a:xfrm>
            <a:off x="642939" y="70974"/>
            <a:ext cx="6920456" cy="76944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বস্থা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8" name="Rectangle 2"/>
          <p:cNvSpPr/>
          <p:nvPr/>
        </p:nvSpPr>
        <p:spPr>
          <a:xfrm>
            <a:off x="3545908" y="1002123"/>
            <a:ext cx="5938855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সমাজে মাতৃতান্ত্রিক পরিবার প্রথা প্রচলিত।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সন্তান-সন্ততিরা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প্রথাগত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উত্তরাধিকারী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7" name="Picture 2" descr="C:\Users\Walton\Desktop\গারো\photo-1503752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962" y="1176457"/>
            <a:ext cx="2934570" cy="2503322"/>
          </a:xfrm>
          <a:prstGeom prst="rect">
            <a:avLst/>
          </a:prstGeom>
          <a:noFill/>
        </p:spPr>
      </p:pic>
      <p:pic>
        <p:nvPicPr>
          <p:cNvPr id="20971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3100" y="3771438"/>
            <a:ext cx="3066740" cy="308656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1" y="3771438"/>
            <a:ext cx="2934571" cy="3086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 animBg="1"/>
      <p:bldP spid="10486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Rectangle 1"/>
          <p:cNvSpPr/>
          <p:nvPr/>
        </p:nvSpPr>
        <p:spPr>
          <a:xfrm>
            <a:off x="238122" y="133992"/>
            <a:ext cx="3994244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0" name="Rectangle 2"/>
          <p:cNvSpPr/>
          <p:nvPr/>
        </p:nvSpPr>
        <p:spPr>
          <a:xfrm>
            <a:off x="4232366" y="995839"/>
            <a:ext cx="5454098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ভাতের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সবচেয়ে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হচ্ছে-নাখাম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শুটকি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কোড়ল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সুস্বাদু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97170" name="Picture 3" descr="C:\Users\Walton\Desktop\গারো\আমুয়া গারো সমাজে রোগমুক্তির কামনায় একটি বিশেষ অনুষ্ঠা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2367" y="3673496"/>
            <a:ext cx="4206240" cy="2382318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238122" y="1683858"/>
            <a:ext cx="3889741" cy="4371956"/>
            <a:chOff x="238122" y="1121890"/>
            <a:chExt cx="5386388" cy="47502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6085" y="3676702"/>
              <a:ext cx="2638425" cy="219546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3" r="12400"/>
            <a:stretch/>
          </p:blipFill>
          <p:spPr>
            <a:xfrm>
              <a:off x="2986085" y="1144330"/>
              <a:ext cx="2638425" cy="212799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22" y="1121890"/>
              <a:ext cx="2547941" cy="217901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22" y="3676701"/>
              <a:ext cx="2547941" cy="219546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 animBg="1"/>
      <p:bldP spid="10486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Rectangle 1"/>
          <p:cNvSpPr/>
          <p:nvPr/>
        </p:nvSpPr>
        <p:spPr>
          <a:xfrm>
            <a:off x="3352800" y="-76200"/>
            <a:ext cx="5029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1" name="Picture 2" descr="C:\Users\Walton\Desktop\গারো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818" y="868740"/>
            <a:ext cx="3936391" cy="2178741"/>
          </a:xfrm>
          <a:prstGeom prst="rect">
            <a:avLst/>
          </a:prstGeom>
          <a:noFill/>
        </p:spPr>
      </p:pic>
      <p:pic>
        <p:nvPicPr>
          <p:cNvPr id="2097172" name="Picture 3" descr="C:\Users\Walton\Desktop\গারো\dscn2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470" y="3470437"/>
            <a:ext cx="3859739" cy="2030477"/>
          </a:xfrm>
          <a:prstGeom prst="rect">
            <a:avLst/>
          </a:prstGeom>
          <a:noFill/>
        </p:spPr>
      </p:pic>
      <p:pic>
        <p:nvPicPr>
          <p:cNvPr id="2097173" name="Picture 4" descr="C:\Users\Walton\Desktop\গারো\76871_f1 -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6132" y="4615089"/>
            <a:ext cx="3888033" cy="1771650"/>
          </a:xfrm>
          <a:prstGeom prst="rect">
            <a:avLst/>
          </a:prstGeom>
          <a:noFill/>
        </p:spPr>
      </p:pic>
      <p:sp>
        <p:nvSpPr>
          <p:cNvPr id="1048622" name="Rectangle 2"/>
          <p:cNvSpPr/>
          <p:nvPr/>
        </p:nvSpPr>
        <p:spPr>
          <a:xfrm>
            <a:off x="4706132" y="804714"/>
            <a:ext cx="48007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বাড়ি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নকমান্দি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3" name="Rectangle 3"/>
          <p:cNvSpPr/>
          <p:nvPr/>
        </p:nvSpPr>
        <p:spPr>
          <a:xfrm>
            <a:off x="4706132" y="3047482"/>
            <a:ext cx="53812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করোগেটেড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বাড়ি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1" grpId="0" animBg="1"/>
      <p:bldP spid="1048622" grpId="0"/>
      <p:bldP spid="10486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Rectangle 1"/>
          <p:cNvSpPr/>
          <p:nvPr/>
        </p:nvSpPr>
        <p:spPr>
          <a:xfrm>
            <a:off x="3339548" y="121980"/>
            <a:ext cx="5029200" cy="707886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3" name="Group 4"/>
          <p:cNvGrpSpPr/>
          <p:nvPr/>
        </p:nvGrpSpPr>
        <p:grpSpPr>
          <a:xfrm>
            <a:off x="384313" y="829867"/>
            <a:ext cx="9340258" cy="5796220"/>
            <a:chOff x="34636" y="846846"/>
            <a:chExt cx="6731466" cy="5214518"/>
          </a:xfrm>
        </p:grpSpPr>
        <p:pic>
          <p:nvPicPr>
            <p:cNvPr id="2097174" name="Picture 2" descr="C:\Users\Walton\Desktop\গারো\Jhinaigati ( Sherpur 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636" y="846846"/>
              <a:ext cx="3394364" cy="2507264"/>
            </a:xfrm>
            <a:prstGeom prst="rect">
              <a:avLst/>
            </a:prstGeom>
            <a:noFill/>
          </p:spPr>
        </p:pic>
        <p:pic>
          <p:nvPicPr>
            <p:cNvPr id="2097175" name="Picture 5" descr="C:\Users\Walton\Desktop\গারো\150711285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636" y="3733800"/>
              <a:ext cx="3394364" cy="2327564"/>
            </a:xfrm>
            <a:prstGeom prst="rect">
              <a:avLst/>
            </a:prstGeom>
            <a:noFill/>
          </p:spPr>
        </p:pic>
        <p:sp>
          <p:nvSpPr>
            <p:cNvPr id="1048625" name="Rectangle 2"/>
            <p:cNvSpPr/>
            <p:nvPr/>
          </p:nvSpPr>
          <p:spPr>
            <a:xfrm>
              <a:off x="3581400" y="999046"/>
              <a:ext cx="3184702" cy="3737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গারোদের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পোশাক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পরিচ্ছদ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বাঙালিদের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মতো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পুরুষেরা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লুঙ্গি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গেঞ্জি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পাজামা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ট্রাউজার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শার্ট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মেয়েরা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শা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ি,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ব্লাউজ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পেটিকোট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সালোয়ার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কামিজ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গারো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মহিলাদের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নিজস্ব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ঐতিহ্যবাহী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পোশাক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পরিচ্ছদ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র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েছে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গারোরা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পোশাককে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দকবান্দা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দকসারি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দকবান্দায়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শিল্পকর্ম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চিত্রিত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Rectangle 1"/>
          <p:cNvSpPr/>
          <p:nvPr/>
        </p:nvSpPr>
        <p:spPr>
          <a:xfrm>
            <a:off x="318052" y="157099"/>
            <a:ext cx="4091797" cy="7078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5" name="Group 3"/>
          <p:cNvGrpSpPr/>
          <p:nvPr/>
        </p:nvGrpSpPr>
        <p:grpSpPr>
          <a:xfrm>
            <a:off x="540120" y="864985"/>
            <a:ext cx="9961393" cy="5220127"/>
            <a:chOff x="270163" y="1093585"/>
            <a:chExt cx="7605800" cy="5220127"/>
          </a:xfrm>
        </p:grpSpPr>
        <p:sp>
          <p:nvSpPr>
            <p:cNvPr id="1048627" name="Rectangle 2"/>
            <p:cNvSpPr/>
            <p:nvPr/>
          </p:nvSpPr>
          <p:spPr>
            <a:xfrm>
              <a:off x="3617237" y="1103054"/>
              <a:ext cx="4258726" cy="255454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গারোদের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ঐতিহ্যবাহী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উৎসবের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ওয়াংগালা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তাঁরা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সূর্য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দেবতা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সালজং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কৃতজ্ঞতা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স্বরূপ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শস্য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উৎসর্গ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সাধারণত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শস্য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ওঠার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অক্টোবর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নভেম্বর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মাসে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উৎসবটি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উৎসবের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শুরুতে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তারা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উৎপাদিত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শস্য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অর্ঘ্য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হিসেবে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নিবেদন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ধরনের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বাদ্য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বাজনা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বাজিয়ে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উৎসবটি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পালন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।।</a:t>
              </a:r>
            </a:p>
          </p:txBody>
        </p:sp>
        <p:pic>
          <p:nvPicPr>
            <p:cNvPr id="2097176" name="Picture 3" descr="C:\Users\Walton\Desktop\গারো\image_1324_36877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0163" y="3657599"/>
              <a:ext cx="3124200" cy="2656113"/>
            </a:xfrm>
            <a:prstGeom prst="rect">
              <a:avLst/>
            </a:prstGeom>
            <a:noFill/>
          </p:spPr>
        </p:pic>
        <p:pic>
          <p:nvPicPr>
            <p:cNvPr id="2097177" name="Picture 4" descr="C:\Users\Walton\Desktop\গারো\maxresdefaul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9055" y="3938903"/>
              <a:ext cx="3563342" cy="2093504"/>
            </a:xfrm>
            <a:prstGeom prst="rect">
              <a:avLst/>
            </a:prstGeom>
            <a:noFill/>
          </p:spPr>
        </p:pic>
        <p:pic>
          <p:nvPicPr>
            <p:cNvPr id="2097178" name="Picture 5" descr="C:\Users\Walton\Desktop\গারো\৫ৃ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0163" y="1093585"/>
              <a:ext cx="3147595" cy="233541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1"/>
          <p:cNvGrpSpPr/>
          <p:nvPr/>
        </p:nvGrpSpPr>
        <p:grpSpPr>
          <a:xfrm>
            <a:off x="5314133" y="2757063"/>
            <a:ext cx="1562968" cy="1416084"/>
            <a:chOff x="3227883" y="2089117"/>
            <a:chExt cx="1562968" cy="141608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48628" name="Oval 2"/>
            <p:cNvSpPr/>
            <p:nvPr/>
          </p:nvSpPr>
          <p:spPr>
            <a:xfrm>
              <a:off x="3227883" y="2089117"/>
              <a:ext cx="1562968" cy="141608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048629" name="Oval 4"/>
            <p:cNvSpPr/>
            <p:nvPr/>
          </p:nvSpPr>
          <p:spPr>
            <a:xfrm>
              <a:off x="3456774" y="2296498"/>
              <a:ext cx="1105186" cy="100132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660" tIns="73660" rIns="73660" bIns="73660" numCol="1" spcCol="1270" anchor="ctr" anchorCtr="0">
              <a:noAutofit/>
            </a:bodyPr>
            <a:lstStyle/>
            <a:p>
              <a:pPr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গারো</a:t>
              </a:r>
              <a:r>
                <a:rPr lang="en-US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/>
            </a:p>
          </p:txBody>
        </p:sp>
      </p:grpSp>
      <p:grpSp>
        <p:nvGrpSpPr>
          <p:cNvPr id="68" name="Group 4"/>
          <p:cNvGrpSpPr/>
          <p:nvPr/>
        </p:nvGrpSpPr>
        <p:grpSpPr>
          <a:xfrm>
            <a:off x="5152368" y="361333"/>
            <a:ext cx="1828800" cy="1646165"/>
            <a:chOff x="3094967" y="-144402"/>
            <a:chExt cx="1828800" cy="164616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48630" name="Oval 5"/>
            <p:cNvSpPr/>
            <p:nvPr/>
          </p:nvSpPr>
          <p:spPr>
            <a:xfrm>
              <a:off x="3094967" y="-144402"/>
              <a:ext cx="1828800" cy="164616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048631" name="Oval 6"/>
            <p:cNvSpPr/>
            <p:nvPr/>
          </p:nvSpPr>
          <p:spPr>
            <a:xfrm>
              <a:off x="3362789" y="96673"/>
              <a:ext cx="1293156" cy="116401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গারোদের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ভাষার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আচিক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। 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/>
            </a:p>
          </p:txBody>
        </p:sp>
      </p:grpSp>
      <p:grpSp>
        <p:nvGrpSpPr>
          <p:cNvPr id="69" name="Group 7"/>
          <p:cNvGrpSpPr/>
          <p:nvPr/>
        </p:nvGrpSpPr>
        <p:grpSpPr>
          <a:xfrm>
            <a:off x="4343401" y="4724401"/>
            <a:ext cx="1898017" cy="1598945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48632" name="Oval 8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048633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ভাত, মাংস, শুঁটকি মাছ,ও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বাঁমের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কোড়ল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000" dirty="0"/>
            </a:p>
          </p:txBody>
        </p:sp>
      </p:grpSp>
      <p:grpSp>
        <p:nvGrpSpPr>
          <p:cNvPr id="70" name="Group 10"/>
          <p:cNvGrpSpPr/>
          <p:nvPr/>
        </p:nvGrpSpPr>
        <p:grpSpPr>
          <a:xfrm>
            <a:off x="7010400" y="914401"/>
            <a:ext cx="1924116" cy="1813391"/>
            <a:chOff x="2999280" y="4048076"/>
            <a:chExt cx="2020175" cy="173512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48634" name="Oval 11"/>
            <p:cNvSpPr/>
            <p:nvPr/>
          </p:nvSpPr>
          <p:spPr>
            <a:xfrm>
              <a:off x="2999280" y="4048076"/>
              <a:ext cx="2020175" cy="173512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048635" name="Oval 10"/>
            <p:cNvSpPr/>
            <p:nvPr/>
          </p:nvSpPr>
          <p:spPr>
            <a:xfrm>
              <a:off x="3295128" y="4302179"/>
              <a:ext cx="1428479" cy="122692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ধর্ম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সংসারেক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বর্তমানে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খ্রিষ্টধর্মের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প্রাধান‌্য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  </a:t>
              </a:r>
              <a:r>
                <a:rPr lang="bn-BD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2000" dirty="0"/>
            </a:p>
          </p:txBody>
        </p:sp>
      </p:grpSp>
      <p:grpSp>
        <p:nvGrpSpPr>
          <p:cNvPr id="71" name="Group 13"/>
          <p:cNvGrpSpPr/>
          <p:nvPr/>
        </p:nvGrpSpPr>
        <p:grpSpPr>
          <a:xfrm>
            <a:off x="3276601" y="1171052"/>
            <a:ext cx="1781089" cy="1704880"/>
            <a:chOff x="1000343" y="1944719"/>
            <a:chExt cx="1781089" cy="17048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48636" name="Oval 14"/>
            <p:cNvSpPr/>
            <p:nvPr/>
          </p:nvSpPr>
          <p:spPr>
            <a:xfrm>
              <a:off x="1000343" y="1944719"/>
              <a:ext cx="1781089" cy="170488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048637" name="Oval 12"/>
            <p:cNvSpPr/>
            <p:nvPr/>
          </p:nvSpPr>
          <p:spPr>
            <a:xfrm>
              <a:off x="1261177" y="2194393"/>
              <a:ext cx="1259421" cy="12055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উৎসব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ওয়াংগালা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দেবতা</a:t>
              </a:r>
              <a:r>
                <a:rPr lang="en-US" sz="20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সালজং</a:t>
              </a:r>
              <a:endParaRPr lang="en-US" sz="2000" dirty="0"/>
            </a:p>
          </p:txBody>
        </p:sp>
      </p:grpSp>
      <p:sp>
        <p:nvSpPr>
          <p:cNvPr id="1048638" name="Left Arrow 16"/>
          <p:cNvSpPr/>
          <p:nvPr/>
        </p:nvSpPr>
        <p:spPr>
          <a:xfrm rot="20610359">
            <a:off x="4601232" y="3442072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9" name="Left Arrow 17"/>
          <p:cNvSpPr/>
          <p:nvPr/>
        </p:nvSpPr>
        <p:spPr>
          <a:xfrm rot="5400000">
            <a:off x="5707885" y="2125856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0" name="Left Arrow 18"/>
          <p:cNvSpPr/>
          <p:nvPr/>
        </p:nvSpPr>
        <p:spPr>
          <a:xfrm rot="11361163">
            <a:off x="6880207" y="3415422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1" name="Left Arrow 19"/>
          <p:cNvSpPr/>
          <p:nvPr/>
        </p:nvSpPr>
        <p:spPr>
          <a:xfrm rot="17017342">
            <a:off x="5337995" y="4207972"/>
            <a:ext cx="626032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20"/>
          <p:cNvGrpSpPr/>
          <p:nvPr/>
        </p:nvGrpSpPr>
        <p:grpSpPr>
          <a:xfrm>
            <a:off x="2743201" y="2983852"/>
            <a:ext cx="1898017" cy="1873281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48642" name="Oval 21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048643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নারী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রা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ঐতিহ‌্যবাহী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পোশাক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দকবান্দা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দকসারি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/>
            </a:p>
          </p:txBody>
        </p:sp>
      </p:grpSp>
      <p:grpSp>
        <p:nvGrpSpPr>
          <p:cNvPr id="73" name="Group 23"/>
          <p:cNvGrpSpPr/>
          <p:nvPr/>
        </p:nvGrpSpPr>
        <p:grpSpPr>
          <a:xfrm>
            <a:off x="7620001" y="2819401"/>
            <a:ext cx="1898017" cy="1873281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48644" name="Oval 24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048645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সমাজ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মাতৃতান্ত্রিক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2400" dirty="0"/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/>
            </a:p>
          </p:txBody>
        </p:sp>
      </p:grpSp>
      <p:grpSp>
        <p:nvGrpSpPr>
          <p:cNvPr id="74" name="Group 26"/>
          <p:cNvGrpSpPr/>
          <p:nvPr/>
        </p:nvGrpSpPr>
        <p:grpSpPr>
          <a:xfrm>
            <a:off x="6619362" y="4495800"/>
            <a:ext cx="1781089" cy="1704880"/>
            <a:chOff x="1000343" y="1944719"/>
            <a:chExt cx="1781089" cy="17048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48646" name="Oval 27"/>
            <p:cNvSpPr/>
            <p:nvPr/>
          </p:nvSpPr>
          <p:spPr>
            <a:xfrm>
              <a:off x="1000343" y="1944719"/>
              <a:ext cx="1781089" cy="170488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048647" name="Oval 12"/>
            <p:cNvSpPr/>
            <p:nvPr/>
          </p:nvSpPr>
          <p:spPr>
            <a:xfrm>
              <a:off x="1261177" y="2194393"/>
              <a:ext cx="1259421" cy="12055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নকমান্দি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/>
            </a:p>
          </p:txBody>
        </p:sp>
      </p:grpSp>
      <p:sp>
        <p:nvSpPr>
          <p:cNvPr id="1048648" name="Left Arrow 29"/>
          <p:cNvSpPr/>
          <p:nvPr/>
        </p:nvSpPr>
        <p:spPr>
          <a:xfrm rot="8109409">
            <a:off x="6605914" y="2498564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9" name="Left Arrow 30"/>
          <p:cNvSpPr/>
          <p:nvPr/>
        </p:nvSpPr>
        <p:spPr>
          <a:xfrm rot="13934133">
            <a:off x="6304291" y="4211549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0" name="Left Arrow 31"/>
          <p:cNvSpPr/>
          <p:nvPr/>
        </p:nvSpPr>
        <p:spPr>
          <a:xfrm rot="2045348">
            <a:off x="4798512" y="2559306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8" grpId="0" animBg="1"/>
      <p:bldP spid="1048639" grpId="0" animBg="1"/>
      <p:bldP spid="1048640" grpId="0" animBg="1"/>
      <p:bldP spid="1048641" grpId="0" animBg="1"/>
      <p:bldP spid="1048648" grpId="0" animBg="1"/>
      <p:bldP spid="1048649" grpId="0" animBg="1"/>
      <p:bldP spid="10486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extBox 2"/>
          <p:cNvSpPr txBox="1"/>
          <p:nvPr/>
        </p:nvSpPr>
        <p:spPr>
          <a:xfrm>
            <a:off x="742755" y="4307298"/>
            <a:ext cx="8875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</a:rPr>
              <a:t>গারো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জনগোষ্ঠীর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জীবনযাত্রার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যে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পরিবর্তন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এসেছে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সেগুলোর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মধ্যে</a:t>
            </a:r>
            <a:r>
              <a:rPr lang="bn-IN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দুইটি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উল্লেখ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কর</a:t>
            </a:r>
            <a:r>
              <a:rPr lang="en-US" sz="3200" dirty="0">
                <a:solidFill>
                  <a:srgbClr val="002060"/>
                </a:solidFill>
              </a:rPr>
              <a:t>।</a:t>
            </a:r>
          </a:p>
        </p:txBody>
      </p:sp>
      <p:grpSp>
        <p:nvGrpSpPr>
          <p:cNvPr id="76" name="Group 3"/>
          <p:cNvGrpSpPr/>
          <p:nvPr/>
        </p:nvGrpSpPr>
        <p:grpSpPr>
          <a:xfrm>
            <a:off x="427795" y="288376"/>
            <a:ext cx="8680173" cy="3865434"/>
            <a:chOff x="1719429" y="327565"/>
            <a:chExt cx="4538662" cy="3865434"/>
          </a:xfrm>
        </p:grpSpPr>
        <p:pic>
          <p:nvPicPr>
            <p:cNvPr id="2097179" name="Picture 3" descr="C:\Users\Walton\Desktop\গারো\index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19429" y="1558470"/>
              <a:ext cx="4538662" cy="2634529"/>
            </a:xfrm>
            <a:prstGeom prst="rect">
              <a:avLst/>
            </a:prstGeom>
            <a:noFill/>
          </p:spPr>
        </p:pic>
        <p:sp>
          <p:nvSpPr>
            <p:cNvPr id="1048652" name="Rectangle 1"/>
            <p:cNvSpPr/>
            <p:nvPr/>
          </p:nvSpPr>
          <p:spPr>
            <a:xfrm>
              <a:off x="3119071" y="327565"/>
              <a:ext cx="2283586" cy="769441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IN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Rectangle 1"/>
          <p:cNvSpPr/>
          <p:nvPr/>
        </p:nvSpPr>
        <p:spPr>
          <a:xfrm>
            <a:off x="2113721" y="118059"/>
            <a:ext cx="6934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4" name="TextBox 2"/>
          <p:cNvSpPr txBox="1"/>
          <p:nvPr/>
        </p:nvSpPr>
        <p:spPr>
          <a:xfrm>
            <a:off x="572995" y="2859832"/>
            <a:ext cx="6854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1048655" name="Rectangle 3"/>
          <p:cNvSpPr/>
          <p:nvPr/>
        </p:nvSpPr>
        <p:spPr>
          <a:xfrm>
            <a:off x="6932382" y="2929701"/>
            <a:ext cx="3772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সাংসারেক</a:t>
            </a:r>
            <a:endParaRPr lang="bn-IN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6" name="Rectangle 4"/>
          <p:cNvSpPr/>
          <p:nvPr/>
        </p:nvSpPr>
        <p:spPr>
          <a:xfrm>
            <a:off x="572995" y="3547015"/>
            <a:ext cx="6626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 startAt="2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7" name="Rectangle 6"/>
          <p:cNvSpPr/>
          <p:nvPr/>
        </p:nvSpPr>
        <p:spPr>
          <a:xfrm>
            <a:off x="6833799" y="3586692"/>
            <a:ext cx="5358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048658" name="Rectangle 7"/>
          <p:cNvSpPr/>
          <p:nvPr/>
        </p:nvSpPr>
        <p:spPr>
          <a:xfrm>
            <a:off x="572996" y="4227211"/>
            <a:ext cx="6626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3.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নকমান্দি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9" name="Rectangle 8"/>
          <p:cNvSpPr/>
          <p:nvPr/>
        </p:nvSpPr>
        <p:spPr>
          <a:xfrm>
            <a:off x="6844435" y="4277411"/>
            <a:ext cx="4736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048660" name="Rectangle 9"/>
          <p:cNvSpPr/>
          <p:nvPr/>
        </p:nvSpPr>
        <p:spPr>
          <a:xfrm>
            <a:off x="572997" y="4877063"/>
            <a:ext cx="6626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4.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সালজং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48661" name="Rectangle 10"/>
          <p:cNvSpPr/>
          <p:nvPr/>
        </p:nvSpPr>
        <p:spPr>
          <a:xfrm>
            <a:off x="6828821" y="5002749"/>
            <a:ext cx="2787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A4DE84D-8458-4062-ADD7-4CF9CC369122}"/>
              </a:ext>
            </a:extLst>
          </p:cNvPr>
          <p:cNvSpPr/>
          <p:nvPr/>
        </p:nvSpPr>
        <p:spPr>
          <a:xfrm>
            <a:off x="-895350" y="2929701"/>
            <a:ext cx="895350" cy="43328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A852A1-02FE-4D38-AE6D-5AE79CB61A23}"/>
              </a:ext>
            </a:extLst>
          </p:cNvPr>
          <p:cNvSpPr/>
          <p:nvPr/>
        </p:nvSpPr>
        <p:spPr>
          <a:xfrm>
            <a:off x="-895350" y="3495014"/>
            <a:ext cx="895350" cy="44472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741C9AC-1EB0-45F4-A143-DF8777D1FE6F}"/>
              </a:ext>
            </a:extLst>
          </p:cNvPr>
          <p:cNvSpPr/>
          <p:nvPr/>
        </p:nvSpPr>
        <p:spPr>
          <a:xfrm>
            <a:off x="-895350" y="4319441"/>
            <a:ext cx="895350" cy="44472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61E2EB7-7F38-4878-9CCC-DF8ABD0D26F8}"/>
              </a:ext>
            </a:extLst>
          </p:cNvPr>
          <p:cNvSpPr/>
          <p:nvPr/>
        </p:nvSpPr>
        <p:spPr>
          <a:xfrm>
            <a:off x="-895350" y="4862186"/>
            <a:ext cx="895350" cy="49671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1388 L 0.54375 0.003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54349 0.0023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0.54349 0.0071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54349 0.0324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4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4" grpId="0"/>
      <p:bldP spid="1048655" grpId="0"/>
      <p:bldP spid="1048656" grpId="0"/>
      <p:bldP spid="1048657" grpId="0"/>
      <p:bldP spid="1048658" grpId="0"/>
      <p:bldP spid="1048659" grpId="0"/>
      <p:bldP spid="1048660" grpId="0"/>
      <p:bldP spid="1048661" grpId="0"/>
      <p:bldP spid="2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extBox 2"/>
          <p:cNvSpPr txBox="1"/>
          <p:nvPr/>
        </p:nvSpPr>
        <p:spPr>
          <a:xfrm>
            <a:off x="1961323" y="3759826"/>
            <a:ext cx="8017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নৃ-জাতিগেোষ্ঠীর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গোষ্ঠীর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79" name="Group 3"/>
          <p:cNvGrpSpPr/>
          <p:nvPr/>
        </p:nvGrpSpPr>
        <p:grpSpPr>
          <a:xfrm>
            <a:off x="4363279" y="669649"/>
            <a:ext cx="2971800" cy="2513707"/>
            <a:chOff x="4038600" y="2971800"/>
            <a:chExt cx="2143125" cy="2143125"/>
          </a:xfrm>
        </p:grpSpPr>
        <p:pic>
          <p:nvPicPr>
            <p:cNvPr id="2097180" name="Picture 2" descr="C:\Users\Walton\Desktop\গারো\1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38600" y="2971800"/>
              <a:ext cx="2143125" cy="2143125"/>
            </a:xfrm>
            <a:prstGeom prst="rect">
              <a:avLst/>
            </a:prstGeom>
            <a:noFill/>
          </p:spPr>
        </p:pic>
        <p:sp>
          <p:nvSpPr>
            <p:cNvPr id="1048663" name="Rectangle 1"/>
            <p:cNvSpPr/>
            <p:nvPr/>
          </p:nvSpPr>
          <p:spPr>
            <a:xfrm rot="20700341">
              <a:off x="4284922" y="3358206"/>
              <a:ext cx="1600200" cy="1495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বাড়ীর </a:t>
              </a:r>
              <a:endPara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828" y="237198"/>
            <a:ext cx="4812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 পরিচিতি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4434" y="2194560"/>
            <a:ext cx="52790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</a:rPr>
              <a:t>সিদ্দিক মোঃ কাওছার</a:t>
            </a:r>
          </a:p>
          <a:p>
            <a:r>
              <a:rPr lang="bn-BD" sz="3600" dirty="0" smtClean="0">
                <a:solidFill>
                  <a:srgbClr val="0070C0"/>
                </a:solidFill>
              </a:rPr>
              <a:t>সহকারি শিক্ষক</a:t>
            </a:r>
          </a:p>
          <a:p>
            <a:r>
              <a:rPr lang="bn-BD" sz="3600" dirty="0" smtClean="0">
                <a:solidFill>
                  <a:srgbClr val="0070C0"/>
                </a:solidFill>
              </a:rPr>
              <a:t>৮৭ নং কালেমাবাদ সপ্রাবি,</a:t>
            </a:r>
          </a:p>
          <a:p>
            <a:r>
              <a:rPr lang="bn-BD" sz="3600" dirty="0" smtClean="0">
                <a:solidFill>
                  <a:srgbClr val="0070C0"/>
                </a:solidFill>
              </a:rPr>
              <a:t>গাবতলী,বগুড়া।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97" y="1436914"/>
            <a:ext cx="3487783" cy="44674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376838" cy="6858000"/>
          </a:xfrm>
          <a:prstGeom prst="rect">
            <a:avLst/>
          </a:prstGeom>
        </p:spPr>
      </p:pic>
      <p:sp>
        <p:nvSpPr>
          <p:cNvPr id="1048664" name="TextBox 5"/>
          <p:cNvSpPr txBox="1"/>
          <p:nvPr/>
        </p:nvSpPr>
        <p:spPr>
          <a:xfrm>
            <a:off x="2191657" y="2519525"/>
            <a:ext cx="6152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ধন্যবাদ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0073" y="367827"/>
            <a:ext cx="3999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 পরিচিতি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7703" y="1907177"/>
            <a:ext cx="690605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</a:rPr>
              <a:t>শ্রেণিঃ ৫ম</a:t>
            </a:r>
          </a:p>
          <a:p>
            <a:r>
              <a:rPr lang="bn-BD" sz="4000" dirty="0" smtClean="0">
                <a:solidFill>
                  <a:srgbClr val="00B0F0"/>
                </a:solidFill>
              </a:rPr>
              <a:t>বিষয়ঃ বাংলাদেশ ও বিশ্বপরিচয়</a:t>
            </a:r>
          </a:p>
          <a:p>
            <a:r>
              <a:rPr lang="bn-BD" sz="4000" dirty="0" smtClean="0">
                <a:solidFill>
                  <a:srgbClr val="00B0F0"/>
                </a:solidFill>
              </a:rPr>
              <a:t>পাঠঃ বাংলাদেশের ক্ষুদ্র নৃ-গোষ্টী</a:t>
            </a:r>
          </a:p>
          <a:p>
            <a:r>
              <a:rPr lang="bn-BD" sz="4000" dirty="0" smtClean="0">
                <a:solidFill>
                  <a:srgbClr val="00B0F0"/>
                </a:solidFill>
              </a:rPr>
              <a:t>পাঠ্যাংশঃ গারো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40F081-C884-4126-B373-B31AEE03862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92" y="455173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3445D5-8CBA-4B44-A3A5-14A5AF08178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" b="16434"/>
          <a:stretch/>
        </p:blipFill>
        <p:spPr>
          <a:xfrm>
            <a:off x="1500547" y="527693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D265F3-B1CA-4268-9B74-42DC9C002A1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42" y="485154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887A75-E727-4BA3-BB27-CD785CEB8E16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90" y="2586997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9C279B-485A-475E-9DFB-5F91DE8251D0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22" y="2635749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1B2F6D-0A00-4FFB-86BD-4814598907B4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53" y="2641327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2F5880-E835-434D-8B1D-CAFE26BF39E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90" y="4715883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E95574-700D-4F7C-B422-D7F99548AF47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15" y="4730873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789BAB6-A420-4A4F-A284-84EDA105B86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7" r="9649"/>
          <a:stretch/>
        </p:blipFill>
        <p:spPr>
          <a:xfrm>
            <a:off x="1492147" y="4762091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061226" y="2099087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সাওতাল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6758" y="2018187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উড়াও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6108" y="6197279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98282" y="2005188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ম্রোং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90567" y="4198472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48864" y="6312369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98283" y="4138511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ত্রিপুরা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1008" y="4190339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78165" y="6272498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মনিপুরী 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15181"/>
            <a:ext cx="138923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671" y="4138511"/>
            <a:ext cx="1161252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নৃ-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ষ্ঠী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917" y="43792"/>
            <a:ext cx="886522" cy="31700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5" grpId="0" animBg="1"/>
      <p:bldP spid="26" grpId="0" animBg="1"/>
      <p:bldP spid="4" grpId="0" animBg="1"/>
      <p:bldP spid="2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Rectangle 1"/>
          <p:cNvSpPr/>
          <p:nvPr/>
        </p:nvSpPr>
        <p:spPr>
          <a:xfrm>
            <a:off x="1053434" y="174084"/>
            <a:ext cx="77193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7" name="Rectangle 2"/>
          <p:cNvSpPr/>
          <p:nvPr/>
        </p:nvSpPr>
        <p:spPr>
          <a:xfrm>
            <a:off x="850612" y="5250099"/>
            <a:ext cx="79222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1A4498-F1E0-472F-9675-A64AE9525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43" y="1097414"/>
            <a:ext cx="5050971" cy="37833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Rectangle 1"/>
          <p:cNvSpPr/>
          <p:nvPr/>
        </p:nvSpPr>
        <p:spPr>
          <a:xfrm>
            <a:off x="3540852" y="169773"/>
            <a:ext cx="3722098" cy="9233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13688" y="2609283"/>
            <a:ext cx="7836931" cy="1775287"/>
            <a:chOff x="745489" y="2264534"/>
            <a:chExt cx="7836931" cy="1775287"/>
          </a:xfrm>
        </p:grpSpPr>
        <p:sp>
          <p:nvSpPr>
            <p:cNvPr id="10" name="Freeform 9"/>
            <p:cNvSpPr/>
            <p:nvPr/>
          </p:nvSpPr>
          <p:spPr>
            <a:xfrm>
              <a:off x="745489" y="2264534"/>
              <a:ext cx="1242701" cy="1775287"/>
            </a:xfrm>
            <a:custGeom>
              <a:avLst/>
              <a:gdLst>
                <a:gd name="connsiteX0" fmla="*/ 0 w 1775287"/>
                <a:gd name="connsiteY0" fmla="*/ 0 h 1242701"/>
                <a:gd name="connsiteX1" fmla="*/ 1153937 w 1775287"/>
                <a:gd name="connsiteY1" fmla="*/ 0 h 1242701"/>
                <a:gd name="connsiteX2" fmla="*/ 1775287 w 1775287"/>
                <a:gd name="connsiteY2" fmla="*/ 621351 h 1242701"/>
                <a:gd name="connsiteX3" fmla="*/ 1153937 w 1775287"/>
                <a:gd name="connsiteY3" fmla="*/ 1242701 h 1242701"/>
                <a:gd name="connsiteX4" fmla="*/ 0 w 1775287"/>
                <a:gd name="connsiteY4" fmla="*/ 1242701 h 1242701"/>
                <a:gd name="connsiteX5" fmla="*/ 621351 w 1775287"/>
                <a:gd name="connsiteY5" fmla="*/ 621351 h 1242701"/>
                <a:gd name="connsiteX6" fmla="*/ 0 w 1775287"/>
                <a:gd name="connsiteY6" fmla="*/ 0 h 1242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287" h="1242701">
                  <a:moveTo>
                    <a:pt x="1775287" y="0"/>
                  </a:moveTo>
                  <a:lnTo>
                    <a:pt x="1775287" y="807756"/>
                  </a:lnTo>
                  <a:lnTo>
                    <a:pt x="887643" y="1242701"/>
                  </a:lnTo>
                  <a:lnTo>
                    <a:pt x="0" y="807756"/>
                  </a:lnTo>
                  <a:lnTo>
                    <a:pt x="0" y="0"/>
                  </a:lnTo>
                  <a:lnTo>
                    <a:pt x="887643" y="434946"/>
                  </a:lnTo>
                  <a:lnTo>
                    <a:pt x="1775287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1" tIns="639131" rIns="17779" bIns="63913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</a:t>
              </a:r>
              <a:r>
                <a:rPr lang="bn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১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</a:t>
              </a:r>
              <a:r>
                <a:rPr lang="bn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৭</a:t>
              </a:r>
              <a:endParaRPr lang="en-US" sz="40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05879" y="2465976"/>
              <a:ext cx="6476541" cy="1153938"/>
            </a:xfrm>
            <a:custGeom>
              <a:avLst/>
              <a:gdLst>
                <a:gd name="connsiteX0" fmla="*/ 192327 w 1153937"/>
                <a:gd name="connsiteY0" fmla="*/ 0 h 9746610"/>
                <a:gd name="connsiteX1" fmla="*/ 961610 w 1153937"/>
                <a:gd name="connsiteY1" fmla="*/ 0 h 9746610"/>
                <a:gd name="connsiteX2" fmla="*/ 1153937 w 1153937"/>
                <a:gd name="connsiteY2" fmla="*/ 192327 h 9746610"/>
                <a:gd name="connsiteX3" fmla="*/ 1153937 w 1153937"/>
                <a:gd name="connsiteY3" fmla="*/ 9746610 h 9746610"/>
                <a:gd name="connsiteX4" fmla="*/ 1153937 w 1153937"/>
                <a:gd name="connsiteY4" fmla="*/ 9746610 h 9746610"/>
                <a:gd name="connsiteX5" fmla="*/ 0 w 1153937"/>
                <a:gd name="connsiteY5" fmla="*/ 9746610 h 9746610"/>
                <a:gd name="connsiteX6" fmla="*/ 0 w 1153937"/>
                <a:gd name="connsiteY6" fmla="*/ 9746610 h 9746610"/>
                <a:gd name="connsiteX7" fmla="*/ 0 w 1153937"/>
                <a:gd name="connsiteY7" fmla="*/ 192327 h 9746610"/>
                <a:gd name="connsiteX8" fmla="*/ 192327 w 1153937"/>
                <a:gd name="connsiteY8" fmla="*/ 0 h 974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3937" h="9746610">
                  <a:moveTo>
                    <a:pt x="1153937" y="1624473"/>
                  </a:moveTo>
                  <a:lnTo>
                    <a:pt x="1153937" y="8122137"/>
                  </a:lnTo>
                  <a:cubicBezTo>
                    <a:pt x="1153937" y="9019304"/>
                    <a:pt x="1143742" y="9746606"/>
                    <a:pt x="1131167" y="9746606"/>
                  </a:cubicBezTo>
                  <a:lnTo>
                    <a:pt x="0" y="9746606"/>
                  </a:lnTo>
                  <a:lnTo>
                    <a:pt x="0" y="974660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131167" y="4"/>
                  </a:lnTo>
                  <a:cubicBezTo>
                    <a:pt x="1143742" y="4"/>
                    <a:pt x="1153937" y="727306"/>
                    <a:pt x="1153937" y="1624473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3" tIns="79191" rIns="79191" bIns="79192" numCol="1" spcCol="1270" anchor="ctr" anchorCtr="0">
              <a:noAutofit/>
            </a:bodyPr>
            <a:lstStyle/>
            <a:p>
              <a:pPr marL="0" lvl="1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জাতি,শ্রেণি,ধর্ম</a:t>
              </a:r>
              <a:r>
                <a:rPr lang="en-US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গোষ্ঠী,ছোট-বড়</a:t>
              </a:r>
              <a:r>
                <a:rPr lang="en-US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নির্বিশেষে</a:t>
              </a:r>
              <a:r>
                <a:rPr lang="en-US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lvl="1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সমান</a:t>
              </a:r>
              <a:r>
                <a:rPr lang="en-US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মর্যাদা</a:t>
              </a:r>
              <a:r>
                <a:rPr lang="en-US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lvl="1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দিবে</a:t>
              </a:r>
              <a:r>
                <a:rPr lang="en-US" sz="2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মিলেমিশে</a:t>
              </a:r>
              <a:r>
                <a:rPr lang="en-US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চলবে</a:t>
              </a:r>
              <a:r>
                <a:rPr lang="en-US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3688" y="5114098"/>
            <a:ext cx="7016035" cy="1624263"/>
            <a:chOff x="1213688" y="5114098"/>
            <a:chExt cx="7016035" cy="1624263"/>
          </a:xfrm>
        </p:grpSpPr>
        <p:sp>
          <p:nvSpPr>
            <p:cNvPr id="12" name="Freeform 11"/>
            <p:cNvSpPr/>
            <p:nvPr/>
          </p:nvSpPr>
          <p:spPr>
            <a:xfrm>
              <a:off x="1213688" y="5114098"/>
              <a:ext cx="1242701" cy="1624263"/>
            </a:xfrm>
            <a:custGeom>
              <a:avLst/>
              <a:gdLst>
                <a:gd name="connsiteX0" fmla="*/ 0 w 2455205"/>
                <a:gd name="connsiteY0" fmla="*/ 0 h 1242701"/>
                <a:gd name="connsiteX1" fmla="*/ 1833855 w 2455205"/>
                <a:gd name="connsiteY1" fmla="*/ 0 h 1242701"/>
                <a:gd name="connsiteX2" fmla="*/ 2455205 w 2455205"/>
                <a:gd name="connsiteY2" fmla="*/ 621351 h 1242701"/>
                <a:gd name="connsiteX3" fmla="*/ 1833855 w 2455205"/>
                <a:gd name="connsiteY3" fmla="*/ 1242701 h 1242701"/>
                <a:gd name="connsiteX4" fmla="*/ 0 w 2455205"/>
                <a:gd name="connsiteY4" fmla="*/ 1242701 h 1242701"/>
                <a:gd name="connsiteX5" fmla="*/ 621351 w 2455205"/>
                <a:gd name="connsiteY5" fmla="*/ 621351 h 1242701"/>
                <a:gd name="connsiteX6" fmla="*/ 0 w 2455205"/>
                <a:gd name="connsiteY6" fmla="*/ 0 h 1242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205" h="1242701">
                  <a:moveTo>
                    <a:pt x="2455204" y="0"/>
                  </a:moveTo>
                  <a:lnTo>
                    <a:pt x="2455204" y="928205"/>
                  </a:lnTo>
                  <a:lnTo>
                    <a:pt x="1227602" y="1242701"/>
                  </a:lnTo>
                  <a:lnTo>
                    <a:pt x="1" y="928205"/>
                  </a:lnTo>
                  <a:lnTo>
                    <a:pt x="1" y="0"/>
                  </a:lnTo>
                  <a:lnTo>
                    <a:pt x="1227602" y="314497"/>
                  </a:lnTo>
                  <a:lnTo>
                    <a:pt x="2455204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4">
                <a:hueOff val="-911834"/>
                <a:satOff val="-4605"/>
                <a:lumOff val="-6470"/>
                <a:alphaOff val="0"/>
              </a:schemeClr>
            </a:lnRef>
            <a:fillRef idx="1">
              <a:schemeClr val="accent4">
                <a:hueOff val="-911834"/>
                <a:satOff val="-4605"/>
                <a:lumOff val="-6470"/>
                <a:alphaOff val="0"/>
              </a:schemeClr>
            </a:fillRef>
            <a:effectRef idx="0">
              <a:schemeClr val="accent4">
                <a:hueOff val="-911834"/>
                <a:satOff val="-4605"/>
                <a:lumOff val="-647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1" tIns="639131" rIns="17779" bIns="63913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36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36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</a:t>
              </a:r>
              <a:r>
                <a:rPr lang="bn-IN" sz="36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6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</a:t>
              </a:r>
              <a:r>
                <a:rPr lang="bn-IN" sz="36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en-US" sz="36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574078" y="5114098"/>
              <a:ext cx="5655645" cy="1217034"/>
            </a:xfrm>
            <a:custGeom>
              <a:avLst/>
              <a:gdLst>
                <a:gd name="connsiteX0" fmla="*/ 285849 w 1715062"/>
                <a:gd name="connsiteY0" fmla="*/ 0 h 9607039"/>
                <a:gd name="connsiteX1" fmla="*/ 1429213 w 1715062"/>
                <a:gd name="connsiteY1" fmla="*/ 0 h 9607039"/>
                <a:gd name="connsiteX2" fmla="*/ 1715062 w 1715062"/>
                <a:gd name="connsiteY2" fmla="*/ 285849 h 9607039"/>
                <a:gd name="connsiteX3" fmla="*/ 1715062 w 1715062"/>
                <a:gd name="connsiteY3" fmla="*/ 9607039 h 9607039"/>
                <a:gd name="connsiteX4" fmla="*/ 1715062 w 1715062"/>
                <a:gd name="connsiteY4" fmla="*/ 9607039 h 9607039"/>
                <a:gd name="connsiteX5" fmla="*/ 0 w 1715062"/>
                <a:gd name="connsiteY5" fmla="*/ 9607039 h 9607039"/>
                <a:gd name="connsiteX6" fmla="*/ 0 w 1715062"/>
                <a:gd name="connsiteY6" fmla="*/ 9607039 h 9607039"/>
                <a:gd name="connsiteX7" fmla="*/ 0 w 1715062"/>
                <a:gd name="connsiteY7" fmla="*/ 285849 h 9607039"/>
                <a:gd name="connsiteX8" fmla="*/ 285849 w 1715062"/>
                <a:gd name="connsiteY8" fmla="*/ 0 h 960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5062" h="9607039">
                  <a:moveTo>
                    <a:pt x="1715062" y="1601205"/>
                  </a:moveTo>
                  <a:lnTo>
                    <a:pt x="1715062" y="8005834"/>
                  </a:lnTo>
                  <a:cubicBezTo>
                    <a:pt x="1715062" y="8890153"/>
                    <a:pt x="1692215" y="9607036"/>
                    <a:pt x="1664032" y="9607036"/>
                  </a:cubicBezTo>
                  <a:lnTo>
                    <a:pt x="0" y="9607036"/>
                  </a:lnTo>
                  <a:lnTo>
                    <a:pt x="0" y="9607036"/>
                  </a:lnTo>
                  <a:lnTo>
                    <a:pt x="0" y="3"/>
                  </a:lnTo>
                  <a:lnTo>
                    <a:pt x="0" y="3"/>
                  </a:lnTo>
                  <a:lnTo>
                    <a:pt x="1664032" y="3"/>
                  </a:lnTo>
                  <a:cubicBezTo>
                    <a:pt x="1692215" y="3"/>
                    <a:pt x="1715062" y="716886"/>
                    <a:pt x="1715062" y="1601205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3" tIns="106582" rIns="106582" bIns="106583" numCol="1" spcCol="1270" anchor="ctr" anchorCtr="0">
              <a:noAutofit/>
            </a:bodyPr>
            <a:lstStyle/>
            <a:p>
              <a:pPr marL="0" lvl="1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2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গারো,খাসিয়া,ম্রো,ত্রিপুরা</a:t>
              </a:r>
              <a:r>
                <a:rPr lang="en-US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ওঁড়াওদের</a:t>
              </a:r>
              <a:r>
                <a:rPr lang="en-US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lvl="1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2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US" sz="32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1048599" name="TextBox 4"/>
          <p:cNvSpPr txBox="1"/>
          <p:nvPr/>
        </p:nvSpPr>
        <p:spPr>
          <a:xfrm>
            <a:off x="13881" y="1294981"/>
            <a:ext cx="462161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7371"/>
            <a:ext cx="9730567" cy="5756756"/>
            <a:chOff x="0" y="187371"/>
            <a:chExt cx="9730567" cy="5756756"/>
          </a:xfrm>
        </p:grpSpPr>
        <p:sp>
          <p:nvSpPr>
            <p:cNvPr id="1048600" name="Rectangle 1"/>
            <p:cNvSpPr/>
            <p:nvPr/>
          </p:nvSpPr>
          <p:spPr>
            <a:xfrm>
              <a:off x="0" y="187371"/>
              <a:ext cx="5683705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গারোদের</a:t>
              </a:r>
              <a:r>
                <a:rPr lang="en-US" sz="4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bn-IN" sz="4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8601" name="Rectangle 3"/>
            <p:cNvSpPr/>
            <p:nvPr/>
          </p:nvSpPr>
          <p:spPr>
            <a:xfrm>
              <a:off x="3575141" y="1112035"/>
              <a:ext cx="6155426" cy="483209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গারোদের আদি বাসভূমি বর্তমান চীনের উত্তর পশ্চিমাঞ্চলে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যেখান থেকে তারা দেশত্যাগ করে পরবর্তীকালে তিববতে দীর্ঘদিন বসবাস করে। এরপর প্রা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য়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সা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ড়ে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৪ হাজার বছর আগে এবং বাংলাদেশের উত্তরবঙ্গের গারো পাহা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ড়ে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তাদের বসবাস শুরু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 সর্বশেষ গারোরা ম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মনসিংহ জেলা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আশ্র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গ্রহণ করে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গারোরা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নিজেদের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আচিক্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মান্দে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পাহাড়ের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মানুষ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দিতে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পছন্দ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23" y="2000310"/>
              <a:ext cx="3031945" cy="328378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" descr="C:\Users\Walton\Desktop\গারো\bang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926" y="236565"/>
            <a:ext cx="7844590" cy="8704745"/>
          </a:xfrm>
          <a:prstGeom prst="rect">
            <a:avLst/>
          </a:prstGeom>
          <a:noFill/>
        </p:spPr>
      </p:pic>
      <p:sp>
        <p:nvSpPr>
          <p:cNvPr id="1048602" name="Rectangle 1"/>
          <p:cNvSpPr/>
          <p:nvPr/>
        </p:nvSpPr>
        <p:spPr>
          <a:xfrm>
            <a:off x="3264656" y="81039"/>
            <a:ext cx="6096688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3" name="Down Arrow 4"/>
          <p:cNvSpPr/>
          <p:nvPr/>
        </p:nvSpPr>
        <p:spPr>
          <a:xfrm rot="10800000">
            <a:off x="3210519" y="3116521"/>
            <a:ext cx="533400" cy="54532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48604" name="Down Arrow 5"/>
          <p:cNvSpPr/>
          <p:nvPr/>
        </p:nvSpPr>
        <p:spPr>
          <a:xfrm>
            <a:off x="3741821" y="2612066"/>
            <a:ext cx="533400" cy="6773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48605" name="Down Arrow 6"/>
          <p:cNvSpPr/>
          <p:nvPr/>
        </p:nvSpPr>
        <p:spPr>
          <a:xfrm>
            <a:off x="4350426" y="2311098"/>
            <a:ext cx="533400" cy="6773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48606" name="Down Arrow 7"/>
          <p:cNvSpPr/>
          <p:nvPr/>
        </p:nvSpPr>
        <p:spPr>
          <a:xfrm>
            <a:off x="3264656" y="2008215"/>
            <a:ext cx="533400" cy="60576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48607" name="Rounded Rectangle 3"/>
          <p:cNvSpPr/>
          <p:nvPr/>
        </p:nvSpPr>
        <p:spPr>
          <a:xfrm>
            <a:off x="7130716" y="1327376"/>
            <a:ext cx="2133600" cy="6434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8" name="Rounded Rectangle 12"/>
          <p:cNvSpPr/>
          <p:nvPr/>
        </p:nvSpPr>
        <p:spPr>
          <a:xfrm>
            <a:off x="7130716" y="3018370"/>
            <a:ext cx="2133600" cy="64347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নেত্রকোনা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9" name="Rounded Rectangle 13"/>
          <p:cNvSpPr/>
          <p:nvPr/>
        </p:nvSpPr>
        <p:spPr>
          <a:xfrm>
            <a:off x="7130716" y="2172873"/>
            <a:ext cx="2133600" cy="643477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0" name="Rounded Rectangle 14"/>
          <p:cNvSpPr/>
          <p:nvPr/>
        </p:nvSpPr>
        <p:spPr>
          <a:xfrm>
            <a:off x="7130716" y="3856562"/>
            <a:ext cx="2133600" cy="64347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0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48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0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48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0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8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10"/>
                  </p:tgtEl>
                </p:cond>
              </p:nextCondLst>
            </p:seq>
          </p:childTnLst>
        </p:cTn>
      </p:par>
    </p:tnLst>
    <p:bldLst>
      <p:bldP spid="1048603" grpId="0" animBg="1"/>
      <p:bldP spid="1048604" grpId="0" animBg="1"/>
      <p:bldP spid="1048605" grpId="0" animBg="1"/>
      <p:bldP spid="10486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Rectangle 1"/>
          <p:cNvSpPr/>
          <p:nvPr/>
        </p:nvSpPr>
        <p:spPr>
          <a:xfrm>
            <a:off x="-212651" y="314668"/>
            <a:ext cx="12702363" cy="83099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4" name="Rectangle 2"/>
          <p:cNvSpPr/>
          <p:nvPr/>
        </p:nvSpPr>
        <p:spPr>
          <a:xfrm>
            <a:off x="812523" y="1457377"/>
            <a:ext cx="10331727" cy="1261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ভাষা।অনেকে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মান্দি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12523" y="3332023"/>
            <a:ext cx="10045977" cy="2454415"/>
            <a:chOff x="812523" y="3332023"/>
            <a:chExt cx="10045977" cy="2454415"/>
          </a:xfrm>
        </p:grpSpPr>
        <p:pic>
          <p:nvPicPr>
            <p:cNvPr id="2097164" name="Picture 2" descr="C:\Users\Walton\Desktop\গারো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21799" y="3332023"/>
              <a:ext cx="2642878" cy="2454415"/>
            </a:xfrm>
            <a:prstGeom prst="rect">
              <a:avLst/>
            </a:prstGeom>
            <a:noFill/>
          </p:spPr>
        </p:pic>
        <p:pic>
          <p:nvPicPr>
            <p:cNvPr id="2097165" name="Picture 3" descr="C:\Users\Walton\Desktop\গারো\1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2523" y="3332023"/>
              <a:ext cx="3352799" cy="2454415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611" y="3332023"/>
              <a:ext cx="3290889" cy="245441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" y="-714164"/>
            <a:ext cx="12192000" cy="8092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4" grpId="1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452</TotalTime>
  <Words>553</Words>
  <Application>Microsoft Office PowerPoint</Application>
  <PresentationFormat>Widescreen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NikoshBAN</vt:lpstr>
      <vt:lpstr>Symbol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Masud Enam</dc:creator>
  <cp:lastModifiedBy>faruk</cp:lastModifiedBy>
  <cp:revision>64</cp:revision>
  <dcterms:created xsi:type="dcterms:W3CDTF">2018-09-08T04:53:24Z</dcterms:created>
  <dcterms:modified xsi:type="dcterms:W3CDTF">2020-12-09T17:18:37Z</dcterms:modified>
</cp:coreProperties>
</file>