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83" r:id="rId2"/>
    <p:sldId id="285" r:id="rId3"/>
    <p:sldId id="282" r:id="rId4"/>
    <p:sldId id="284" r:id="rId5"/>
    <p:sldId id="286" r:id="rId6"/>
    <p:sldId id="287" r:id="rId7"/>
    <p:sldId id="261" r:id="rId8"/>
    <p:sldId id="258" r:id="rId9"/>
    <p:sldId id="262" r:id="rId10"/>
    <p:sldId id="268" r:id="rId11"/>
    <p:sldId id="274" r:id="rId12"/>
    <p:sldId id="259" r:id="rId13"/>
    <p:sldId id="277" r:id="rId14"/>
    <p:sldId id="275" r:id="rId15"/>
    <p:sldId id="273" r:id="rId16"/>
    <p:sldId id="269" r:id="rId17"/>
    <p:sldId id="270"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924F5B-7B2F-47DF-B823-C4F293E877DE}" type="doc">
      <dgm:prSet loTypeId="urn:microsoft.com/office/officeart/2005/8/layout/hierarchy1" loCatId="hierarchy" qsTypeId="urn:microsoft.com/office/officeart/2005/8/quickstyle/simple1" qsCatId="simple" csTypeId="urn:microsoft.com/office/officeart/2005/8/colors/accent2_1" csCatId="accent2" phldr="1"/>
      <dgm:spPr/>
      <dgm:t>
        <a:bodyPr/>
        <a:lstStyle/>
        <a:p>
          <a:endParaRPr lang="en-US"/>
        </a:p>
      </dgm:t>
    </dgm:pt>
    <dgm:pt modelId="{F4944AB4-832E-4D45-BBF8-DE3C286FC09D}">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bn-BD" smtClean="0">
              <a:latin typeface="NikoshBAN" pitchFamily="2" charset="0"/>
              <a:cs typeface="NikoshBAN" pitchFamily="2" charset="0"/>
            </a:rPr>
            <a:t>কোষ বিভাজন</a:t>
          </a:r>
          <a:r>
            <a:rPr kumimoji="0" lang="bn-BD" b="1" i="0" u="none" strike="noStrike" cap="none" spc="0" normalizeH="0" baseline="0" noProof="0" smtClean="0">
              <a:ln/>
              <a:effectLst/>
              <a:uLnTx/>
              <a:uFillTx/>
              <a:latin typeface="+mj-lt"/>
              <a:ea typeface="+mj-ea"/>
              <a:cs typeface="+mj-cs"/>
            </a:rPr>
            <a:t> </a:t>
          </a:r>
          <a:r>
            <a:rPr kumimoji="0" lang="en-US" b="1" i="0" u="none" strike="noStrike" cap="none" spc="0" normalizeH="0" baseline="0" noProof="0" smtClean="0">
              <a:ln/>
              <a:effectLst/>
              <a:uLnTx/>
              <a:uFillTx/>
              <a:latin typeface="+mj-lt"/>
              <a:ea typeface="+mj-ea"/>
              <a:cs typeface="+mj-cs"/>
            </a:rPr>
            <a:t> </a:t>
          </a:r>
          <a:endParaRPr lang="en-US" smtClean="0"/>
        </a:p>
        <a:p>
          <a:pPr defTabSz="1155700">
            <a:lnSpc>
              <a:spcPct val="90000"/>
            </a:lnSpc>
            <a:spcBef>
              <a:spcPct val="0"/>
            </a:spcBef>
            <a:spcAft>
              <a:spcPct val="35000"/>
            </a:spcAft>
          </a:pPr>
          <a:endParaRPr lang="en-US" dirty="0">
            <a:latin typeface="NikoshBAN"/>
          </a:endParaRPr>
        </a:p>
      </dgm:t>
    </dgm:pt>
    <dgm:pt modelId="{2D431C6E-A224-4582-BFDC-4FCDC77525F2}" type="parTrans" cxnId="{2CEE6771-DBBA-4297-9D68-2B844417588B}">
      <dgm:prSet/>
      <dgm:spPr/>
      <dgm:t>
        <a:bodyPr/>
        <a:lstStyle/>
        <a:p>
          <a:endParaRPr lang="en-US"/>
        </a:p>
      </dgm:t>
    </dgm:pt>
    <dgm:pt modelId="{BC630296-292E-4000-8FC5-6C8123438360}" type="sibTrans" cxnId="{2CEE6771-DBBA-4297-9D68-2B844417588B}">
      <dgm:prSet/>
      <dgm:spPr/>
      <dgm:t>
        <a:bodyPr/>
        <a:lstStyle/>
        <a:p>
          <a:endParaRPr lang="en-US"/>
        </a:p>
      </dgm:t>
    </dgm:pt>
    <dgm:pt modelId="{2CD537DD-5865-47F8-9914-1F6949ECC347}">
      <dgm:prSet phldrT="[Text]"/>
      <dgm:spPr/>
      <dgm:t>
        <a:bodyPr/>
        <a:lstStyle/>
        <a:p>
          <a:r>
            <a:rPr lang="bn-BD" smtClean="0">
              <a:latin typeface="NikoshBAN" pitchFamily="2" charset="0"/>
              <a:cs typeface="NikoshBAN" pitchFamily="2" charset="0"/>
            </a:rPr>
            <a:t>৩।মিয়োসিস </a:t>
          </a:r>
          <a:endParaRPr lang="en-US" dirty="0"/>
        </a:p>
      </dgm:t>
    </dgm:pt>
    <dgm:pt modelId="{83AC8085-EF21-44BD-A6FE-9D68AC4ABBC5}" type="parTrans" cxnId="{EB52A279-18F2-41C0-B04A-2B19BE03A7ED}">
      <dgm:prSet/>
      <dgm:spPr/>
      <dgm:t>
        <a:bodyPr/>
        <a:lstStyle/>
        <a:p>
          <a:endParaRPr lang="en-US"/>
        </a:p>
      </dgm:t>
    </dgm:pt>
    <dgm:pt modelId="{19A2FB98-D982-4AAC-886F-DA55D885F2E2}" type="sibTrans" cxnId="{EB52A279-18F2-41C0-B04A-2B19BE03A7ED}">
      <dgm:prSet/>
      <dgm:spPr/>
      <dgm:t>
        <a:bodyPr/>
        <a:lstStyle/>
        <a:p>
          <a:endParaRPr lang="en-US"/>
        </a:p>
      </dgm:t>
    </dgm:pt>
    <dgm:pt modelId="{01F2B4EA-E24A-4951-8972-7E87D566D37D}">
      <dgm:prSet/>
      <dgm:spPr/>
      <dgm:t>
        <a:bodyPr/>
        <a:lstStyle/>
        <a:p>
          <a:r>
            <a:rPr lang="bn-BD" smtClean="0">
              <a:latin typeface="NikoshBAN" pitchFamily="2" charset="0"/>
              <a:cs typeface="NikoshBAN" pitchFamily="2" charset="0"/>
            </a:rPr>
            <a:t>২।মাইটোসিস </a:t>
          </a:r>
          <a:endParaRPr lang="en-US" dirty="0"/>
        </a:p>
      </dgm:t>
    </dgm:pt>
    <dgm:pt modelId="{3437417D-4F53-4D43-8203-997E0077AA84}" type="parTrans" cxnId="{F57D5FB9-0F4D-407D-8C7D-BD3CF5D95FD7}">
      <dgm:prSet/>
      <dgm:spPr/>
      <dgm:t>
        <a:bodyPr/>
        <a:lstStyle/>
        <a:p>
          <a:endParaRPr lang="en-US"/>
        </a:p>
      </dgm:t>
    </dgm:pt>
    <dgm:pt modelId="{F15BAE79-945D-4049-8119-E64A49ACA6A4}" type="sibTrans" cxnId="{F57D5FB9-0F4D-407D-8C7D-BD3CF5D95FD7}">
      <dgm:prSet/>
      <dgm:spPr/>
      <dgm:t>
        <a:bodyPr/>
        <a:lstStyle/>
        <a:p>
          <a:endParaRPr lang="en-US"/>
        </a:p>
      </dgm:t>
    </dgm:pt>
    <dgm:pt modelId="{5FC01772-9CFC-4E01-9F73-4BFB237096DF}">
      <dgm:prSet/>
      <dgm:spPr/>
      <dgm:t>
        <a:bodyPr/>
        <a:lstStyle/>
        <a:p>
          <a:r>
            <a:rPr lang="bn-BD" dirty="0" smtClean="0">
              <a:latin typeface="NikoshBAN" pitchFamily="2" charset="0"/>
              <a:cs typeface="NikoshBAN" pitchFamily="2" charset="0"/>
            </a:rPr>
            <a:t>১।অ্যামাইটোসিস</a:t>
          </a:r>
          <a:endParaRPr lang="en-US" dirty="0"/>
        </a:p>
      </dgm:t>
    </dgm:pt>
    <dgm:pt modelId="{35E66BC0-8FB6-4BAD-8316-C7495BF8CA08}" type="parTrans" cxnId="{73BA3037-4DA1-47C4-9268-B0BFA9F68AB3}">
      <dgm:prSet/>
      <dgm:spPr/>
      <dgm:t>
        <a:bodyPr/>
        <a:lstStyle/>
        <a:p>
          <a:endParaRPr lang="en-US"/>
        </a:p>
      </dgm:t>
    </dgm:pt>
    <dgm:pt modelId="{EF8D7E8A-7DE2-4359-9926-EACC9B844609}" type="sibTrans" cxnId="{73BA3037-4DA1-47C4-9268-B0BFA9F68AB3}">
      <dgm:prSet/>
      <dgm:spPr/>
      <dgm:t>
        <a:bodyPr/>
        <a:lstStyle/>
        <a:p>
          <a:endParaRPr lang="en-US"/>
        </a:p>
      </dgm:t>
    </dgm:pt>
    <dgm:pt modelId="{F03CB14C-7A4D-4561-B07C-08A6EC13EDD6}" type="pres">
      <dgm:prSet presAssocID="{AF924F5B-7B2F-47DF-B823-C4F293E877DE}" presName="hierChild1" presStyleCnt="0">
        <dgm:presLayoutVars>
          <dgm:chPref val="1"/>
          <dgm:dir/>
          <dgm:animOne val="branch"/>
          <dgm:animLvl val="lvl"/>
          <dgm:resizeHandles/>
        </dgm:presLayoutVars>
      </dgm:prSet>
      <dgm:spPr/>
    </dgm:pt>
    <dgm:pt modelId="{F360A334-0BF1-4131-A5A7-2ECA6878984E}" type="pres">
      <dgm:prSet presAssocID="{F4944AB4-832E-4D45-BBF8-DE3C286FC09D}" presName="hierRoot1" presStyleCnt="0"/>
      <dgm:spPr/>
    </dgm:pt>
    <dgm:pt modelId="{A040C688-2A2A-4AEA-A70F-DEBBA4529DC9}" type="pres">
      <dgm:prSet presAssocID="{F4944AB4-832E-4D45-BBF8-DE3C286FC09D}" presName="composite" presStyleCnt="0"/>
      <dgm:spPr/>
    </dgm:pt>
    <dgm:pt modelId="{9EB555B5-416A-49BB-9149-4735784C5232}" type="pres">
      <dgm:prSet presAssocID="{F4944AB4-832E-4D45-BBF8-DE3C286FC09D}" presName="background" presStyleLbl="node0" presStyleIdx="0" presStyleCnt="1"/>
      <dgm:spPr/>
    </dgm:pt>
    <dgm:pt modelId="{153FF6A8-D4EE-4D03-B37C-E792690C673C}" type="pres">
      <dgm:prSet presAssocID="{F4944AB4-832E-4D45-BBF8-DE3C286FC09D}" presName="text" presStyleLbl="fgAcc0" presStyleIdx="0" presStyleCnt="1">
        <dgm:presLayoutVars>
          <dgm:chPref val="3"/>
        </dgm:presLayoutVars>
      </dgm:prSet>
      <dgm:spPr/>
      <dgm:t>
        <a:bodyPr/>
        <a:lstStyle/>
        <a:p>
          <a:endParaRPr lang="en-US"/>
        </a:p>
      </dgm:t>
    </dgm:pt>
    <dgm:pt modelId="{2E39744D-D41B-4879-BD07-ACAC298CA29B}" type="pres">
      <dgm:prSet presAssocID="{F4944AB4-832E-4D45-BBF8-DE3C286FC09D}" presName="hierChild2" presStyleCnt="0"/>
      <dgm:spPr/>
    </dgm:pt>
    <dgm:pt modelId="{60A3CB7F-3AED-4EB9-8779-B7E04529D054}" type="pres">
      <dgm:prSet presAssocID="{35E66BC0-8FB6-4BAD-8316-C7495BF8CA08}" presName="Name10" presStyleLbl="parChTrans1D2" presStyleIdx="0" presStyleCnt="3"/>
      <dgm:spPr/>
    </dgm:pt>
    <dgm:pt modelId="{C7983CB6-9B7B-4E9A-9C41-04D36D1533D2}" type="pres">
      <dgm:prSet presAssocID="{5FC01772-9CFC-4E01-9F73-4BFB237096DF}" presName="hierRoot2" presStyleCnt="0"/>
      <dgm:spPr/>
    </dgm:pt>
    <dgm:pt modelId="{5FD363AE-BDB2-4F24-A288-C5B8DB53108A}" type="pres">
      <dgm:prSet presAssocID="{5FC01772-9CFC-4E01-9F73-4BFB237096DF}" presName="composite2" presStyleCnt="0"/>
      <dgm:spPr/>
    </dgm:pt>
    <dgm:pt modelId="{02F2CB6F-C415-4611-8F29-C499B6DF33E3}" type="pres">
      <dgm:prSet presAssocID="{5FC01772-9CFC-4E01-9F73-4BFB237096DF}" presName="background2" presStyleLbl="node2" presStyleIdx="0" presStyleCnt="3"/>
      <dgm:spPr/>
    </dgm:pt>
    <dgm:pt modelId="{1448483F-F7E7-4CF2-838B-AF4F746B090D}" type="pres">
      <dgm:prSet presAssocID="{5FC01772-9CFC-4E01-9F73-4BFB237096DF}" presName="text2" presStyleLbl="fgAcc2" presStyleIdx="0" presStyleCnt="3" custScaleX="122633">
        <dgm:presLayoutVars>
          <dgm:chPref val="3"/>
        </dgm:presLayoutVars>
      </dgm:prSet>
      <dgm:spPr/>
      <dgm:t>
        <a:bodyPr/>
        <a:lstStyle/>
        <a:p>
          <a:endParaRPr lang="en-US"/>
        </a:p>
      </dgm:t>
    </dgm:pt>
    <dgm:pt modelId="{E7464747-0F94-49A0-BAAA-C4E017A9A19F}" type="pres">
      <dgm:prSet presAssocID="{5FC01772-9CFC-4E01-9F73-4BFB237096DF}" presName="hierChild3" presStyleCnt="0"/>
      <dgm:spPr/>
    </dgm:pt>
    <dgm:pt modelId="{60F47A82-FCCD-4360-9A77-59120EE01133}" type="pres">
      <dgm:prSet presAssocID="{3437417D-4F53-4D43-8203-997E0077AA84}" presName="Name10" presStyleLbl="parChTrans1D2" presStyleIdx="1" presStyleCnt="3"/>
      <dgm:spPr/>
    </dgm:pt>
    <dgm:pt modelId="{5F57CDBF-649E-46CD-BD64-37378B025D70}" type="pres">
      <dgm:prSet presAssocID="{01F2B4EA-E24A-4951-8972-7E87D566D37D}" presName="hierRoot2" presStyleCnt="0"/>
      <dgm:spPr/>
    </dgm:pt>
    <dgm:pt modelId="{F1D2686A-B9E3-4EBA-B867-A547D2180C1A}" type="pres">
      <dgm:prSet presAssocID="{01F2B4EA-E24A-4951-8972-7E87D566D37D}" presName="composite2" presStyleCnt="0"/>
      <dgm:spPr/>
    </dgm:pt>
    <dgm:pt modelId="{A7405400-F93E-4080-A704-25C5274ACFA7}" type="pres">
      <dgm:prSet presAssocID="{01F2B4EA-E24A-4951-8972-7E87D566D37D}" presName="background2" presStyleLbl="node2" presStyleIdx="1" presStyleCnt="3"/>
      <dgm:spPr/>
    </dgm:pt>
    <dgm:pt modelId="{9252465D-D6F1-4AC4-9C01-1C436C71B319}" type="pres">
      <dgm:prSet presAssocID="{01F2B4EA-E24A-4951-8972-7E87D566D37D}" presName="text2" presStyleLbl="fgAcc2" presStyleIdx="1" presStyleCnt="3">
        <dgm:presLayoutVars>
          <dgm:chPref val="3"/>
        </dgm:presLayoutVars>
      </dgm:prSet>
      <dgm:spPr/>
      <dgm:t>
        <a:bodyPr/>
        <a:lstStyle/>
        <a:p>
          <a:endParaRPr lang="en-US"/>
        </a:p>
      </dgm:t>
    </dgm:pt>
    <dgm:pt modelId="{4CA33CD3-3212-4172-A742-92AF2B0AF01E}" type="pres">
      <dgm:prSet presAssocID="{01F2B4EA-E24A-4951-8972-7E87D566D37D}" presName="hierChild3" presStyleCnt="0"/>
      <dgm:spPr/>
    </dgm:pt>
    <dgm:pt modelId="{51DC9BB5-8E18-4AC2-BB9D-B622A5C6ABE7}" type="pres">
      <dgm:prSet presAssocID="{83AC8085-EF21-44BD-A6FE-9D68AC4ABBC5}" presName="Name10" presStyleLbl="parChTrans1D2" presStyleIdx="2" presStyleCnt="3"/>
      <dgm:spPr/>
    </dgm:pt>
    <dgm:pt modelId="{DD4DA1C3-A271-4262-890F-4C708619A420}" type="pres">
      <dgm:prSet presAssocID="{2CD537DD-5865-47F8-9914-1F6949ECC347}" presName="hierRoot2" presStyleCnt="0"/>
      <dgm:spPr/>
    </dgm:pt>
    <dgm:pt modelId="{8DE4EDA2-46B3-4EB8-A0A7-9C0B34A41B17}" type="pres">
      <dgm:prSet presAssocID="{2CD537DD-5865-47F8-9914-1F6949ECC347}" presName="composite2" presStyleCnt="0"/>
      <dgm:spPr/>
    </dgm:pt>
    <dgm:pt modelId="{C5A245B8-F27B-4F73-BCDF-ED1508655D93}" type="pres">
      <dgm:prSet presAssocID="{2CD537DD-5865-47F8-9914-1F6949ECC347}" presName="background2" presStyleLbl="node2" presStyleIdx="2" presStyleCnt="3"/>
      <dgm:spPr/>
    </dgm:pt>
    <dgm:pt modelId="{449BAF43-0E7C-4615-A8E0-5A815C8A041D}" type="pres">
      <dgm:prSet presAssocID="{2CD537DD-5865-47F8-9914-1F6949ECC347}" presName="text2" presStyleLbl="fgAcc2" presStyleIdx="2" presStyleCnt="3">
        <dgm:presLayoutVars>
          <dgm:chPref val="3"/>
        </dgm:presLayoutVars>
      </dgm:prSet>
      <dgm:spPr/>
      <dgm:t>
        <a:bodyPr/>
        <a:lstStyle/>
        <a:p>
          <a:endParaRPr lang="en-US"/>
        </a:p>
      </dgm:t>
    </dgm:pt>
    <dgm:pt modelId="{16214344-41B2-4D6B-8885-36E8C222EE4F}" type="pres">
      <dgm:prSet presAssocID="{2CD537DD-5865-47F8-9914-1F6949ECC347}" presName="hierChild3" presStyleCnt="0"/>
      <dgm:spPr/>
    </dgm:pt>
  </dgm:ptLst>
  <dgm:cxnLst>
    <dgm:cxn modelId="{CF7F6867-7470-4EA7-A81F-1FAE8952F47F}" type="presOf" srcId="{2CD537DD-5865-47F8-9914-1F6949ECC347}" destId="{449BAF43-0E7C-4615-A8E0-5A815C8A041D}" srcOrd="0" destOrd="0" presId="urn:microsoft.com/office/officeart/2005/8/layout/hierarchy1"/>
    <dgm:cxn modelId="{4FE3F716-5D5E-4281-A60E-6689441F5B7B}" type="presOf" srcId="{AF924F5B-7B2F-47DF-B823-C4F293E877DE}" destId="{F03CB14C-7A4D-4561-B07C-08A6EC13EDD6}" srcOrd="0" destOrd="0" presId="urn:microsoft.com/office/officeart/2005/8/layout/hierarchy1"/>
    <dgm:cxn modelId="{24F6F12C-BE5C-4121-84AB-4BA8E3F4E8AD}" type="presOf" srcId="{01F2B4EA-E24A-4951-8972-7E87D566D37D}" destId="{9252465D-D6F1-4AC4-9C01-1C436C71B319}" srcOrd="0" destOrd="0" presId="urn:microsoft.com/office/officeart/2005/8/layout/hierarchy1"/>
    <dgm:cxn modelId="{E2B786B2-D789-4CD6-B8F4-13531B6CBAA9}" type="presOf" srcId="{3437417D-4F53-4D43-8203-997E0077AA84}" destId="{60F47A82-FCCD-4360-9A77-59120EE01133}" srcOrd="0" destOrd="0" presId="urn:microsoft.com/office/officeart/2005/8/layout/hierarchy1"/>
    <dgm:cxn modelId="{EB52A279-18F2-41C0-B04A-2B19BE03A7ED}" srcId="{F4944AB4-832E-4D45-BBF8-DE3C286FC09D}" destId="{2CD537DD-5865-47F8-9914-1F6949ECC347}" srcOrd="2" destOrd="0" parTransId="{83AC8085-EF21-44BD-A6FE-9D68AC4ABBC5}" sibTransId="{19A2FB98-D982-4AAC-886F-DA55D885F2E2}"/>
    <dgm:cxn modelId="{2CEE6771-DBBA-4297-9D68-2B844417588B}" srcId="{AF924F5B-7B2F-47DF-B823-C4F293E877DE}" destId="{F4944AB4-832E-4D45-BBF8-DE3C286FC09D}" srcOrd="0" destOrd="0" parTransId="{2D431C6E-A224-4582-BFDC-4FCDC77525F2}" sibTransId="{BC630296-292E-4000-8FC5-6C8123438360}"/>
    <dgm:cxn modelId="{A70C318E-3B66-461A-BED9-A2B1F964BB15}" type="presOf" srcId="{5FC01772-9CFC-4E01-9F73-4BFB237096DF}" destId="{1448483F-F7E7-4CF2-838B-AF4F746B090D}" srcOrd="0" destOrd="0" presId="urn:microsoft.com/office/officeart/2005/8/layout/hierarchy1"/>
    <dgm:cxn modelId="{F57D5FB9-0F4D-407D-8C7D-BD3CF5D95FD7}" srcId="{F4944AB4-832E-4D45-BBF8-DE3C286FC09D}" destId="{01F2B4EA-E24A-4951-8972-7E87D566D37D}" srcOrd="1" destOrd="0" parTransId="{3437417D-4F53-4D43-8203-997E0077AA84}" sibTransId="{F15BAE79-945D-4049-8119-E64A49ACA6A4}"/>
    <dgm:cxn modelId="{73BA3037-4DA1-47C4-9268-B0BFA9F68AB3}" srcId="{F4944AB4-832E-4D45-BBF8-DE3C286FC09D}" destId="{5FC01772-9CFC-4E01-9F73-4BFB237096DF}" srcOrd="0" destOrd="0" parTransId="{35E66BC0-8FB6-4BAD-8316-C7495BF8CA08}" sibTransId="{EF8D7E8A-7DE2-4359-9926-EACC9B844609}"/>
    <dgm:cxn modelId="{D12795CF-C376-4210-9D5E-553C17F809E2}" type="presOf" srcId="{83AC8085-EF21-44BD-A6FE-9D68AC4ABBC5}" destId="{51DC9BB5-8E18-4AC2-BB9D-B622A5C6ABE7}" srcOrd="0" destOrd="0" presId="urn:microsoft.com/office/officeart/2005/8/layout/hierarchy1"/>
    <dgm:cxn modelId="{C99A3142-037E-40BB-A34A-82565A9BCCBE}" type="presOf" srcId="{35E66BC0-8FB6-4BAD-8316-C7495BF8CA08}" destId="{60A3CB7F-3AED-4EB9-8779-B7E04529D054}" srcOrd="0" destOrd="0" presId="urn:microsoft.com/office/officeart/2005/8/layout/hierarchy1"/>
    <dgm:cxn modelId="{AD17FA01-B87B-48EA-BB1A-F5BA360C79E9}" type="presOf" srcId="{F4944AB4-832E-4D45-BBF8-DE3C286FC09D}" destId="{153FF6A8-D4EE-4D03-B37C-E792690C673C}" srcOrd="0" destOrd="0" presId="urn:microsoft.com/office/officeart/2005/8/layout/hierarchy1"/>
    <dgm:cxn modelId="{D58A4BAF-FCF4-4929-8D44-C4368EA9C15E}" type="presParOf" srcId="{F03CB14C-7A4D-4561-B07C-08A6EC13EDD6}" destId="{F360A334-0BF1-4131-A5A7-2ECA6878984E}" srcOrd="0" destOrd="0" presId="urn:microsoft.com/office/officeart/2005/8/layout/hierarchy1"/>
    <dgm:cxn modelId="{76BDE25D-2ADC-4657-AE52-044C2424C831}" type="presParOf" srcId="{F360A334-0BF1-4131-A5A7-2ECA6878984E}" destId="{A040C688-2A2A-4AEA-A70F-DEBBA4529DC9}" srcOrd="0" destOrd="0" presId="urn:microsoft.com/office/officeart/2005/8/layout/hierarchy1"/>
    <dgm:cxn modelId="{10F8A024-2248-4E04-A6E3-F12DD71B71FA}" type="presParOf" srcId="{A040C688-2A2A-4AEA-A70F-DEBBA4529DC9}" destId="{9EB555B5-416A-49BB-9149-4735784C5232}" srcOrd="0" destOrd="0" presId="urn:microsoft.com/office/officeart/2005/8/layout/hierarchy1"/>
    <dgm:cxn modelId="{88C83AA5-F5CF-446C-AED7-24DC9F2F2A05}" type="presParOf" srcId="{A040C688-2A2A-4AEA-A70F-DEBBA4529DC9}" destId="{153FF6A8-D4EE-4D03-B37C-E792690C673C}" srcOrd="1" destOrd="0" presId="urn:microsoft.com/office/officeart/2005/8/layout/hierarchy1"/>
    <dgm:cxn modelId="{DD55FB68-FA78-40F8-8261-AA894B3DF75B}" type="presParOf" srcId="{F360A334-0BF1-4131-A5A7-2ECA6878984E}" destId="{2E39744D-D41B-4879-BD07-ACAC298CA29B}" srcOrd="1" destOrd="0" presId="urn:microsoft.com/office/officeart/2005/8/layout/hierarchy1"/>
    <dgm:cxn modelId="{5F1A339B-C697-476A-8A5C-1803443723EC}" type="presParOf" srcId="{2E39744D-D41B-4879-BD07-ACAC298CA29B}" destId="{60A3CB7F-3AED-4EB9-8779-B7E04529D054}" srcOrd="0" destOrd="0" presId="urn:microsoft.com/office/officeart/2005/8/layout/hierarchy1"/>
    <dgm:cxn modelId="{CD18EE6C-6A76-4428-A7E8-F0D123486059}" type="presParOf" srcId="{2E39744D-D41B-4879-BD07-ACAC298CA29B}" destId="{C7983CB6-9B7B-4E9A-9C41-04D36D1533D2}" srcOrd="1" destOrd="0" presId="urn:microsoft.com/office/officeart/2005/8/layout/hierarchy1"/>
    <dgm:cxn modelId="{F0FC33F0-5798-45DF-91AC-FF6DED99E8FA}" type="presParOf" srcId="{C7983CB6-9B7B-4E9A-9C41-04D36D1533D2}" destId="{5FD363AE-BDB2-4F24-A288-C5B8DB53108A}" srcOrd="0" destOrd="0" presId="urn:microsoft.com/office/officeart/2005/8/layout/hierarchy1"/>
    <dgm:cxn modelId="{8F84DAE4-61F2-45AF-B1DA-2F43A9C90976}" type="presParOf" srcId="{5FD363AE-BDB2-4F24-A288-C5B8DB53108A}" destId="{02F2CB6F-C415-4611-8F29-C499B6DF33E3}" srcOrd="0" destOrd="0" presId="urn:microsoft.com/office/officeart/2005/8/layout/hierarchy1"/>
    <dgm:cxn modelId="{651A2F9B-0710-434E-8BA5-F686133C2988}" type="presParOf" srcId="{5FD363AE-BDB2-4F24-A288-C5B8DB53108A}" destId="{1448483F-F7E7-4CF2-838B-AF4F746B090D}" srcOrd="1" destOrd="0" presId="urn:microsoft.com/office/officeart/2005/8/layout/hierarchy1"/>
    <dgm:cxn modelId="{2CFED45D-4833-4ED3-894D-BB36DF0745F7}" type="presParOf" srcId="{C7983CB6-9B7B-4E9A-9C41-04D36D1533D2}" destId="{E7464747-0F94-49A0-BAAA-C4E017A9A19F}" srcOrd="1" destOrd="0" presId="urn:microsoft.com/office/officeart/2005/8/layout/hierarchy1"/>
    <dgm:cxn modelId="{2AB8A28B-7CF8-41E9-B068-614BACC4E86D}" type="presParOf" srcId="{2E39744D-D41B-4879-BD07-ACAC298CA29B}" destId="{60F47A82-FCCD-4360-9A77-59120EE01133}" srcOrd="2" destOrd="0" presId="urn:microsoft.com/office/officeart/2005/8/layout/hierarchy1"/>
    <dgm:cxn modelId="{34220CEF-6230-4B18-A8DD-A7974A5A6FAA}" type="presParOf" srcId="{2E39744D-D41B-4879-BD07-ACAC298CA29B}" destId="{5F57CDBF-649E-46CD-BD64-37378B025D70}" srcOrd="3" destOrd="0" presId="urn:microsoft.com/office/officeart/2005/8/layout/hierarchy1"/>
    <dgm:cxn modelId="{396715FB-3778-45B1-8977-E4F2074CDA91}" type="presParOf" srcId="{5F57CDBF-649E-46CD-BD64-37378B025D70}" destId="{F1D2686A-B9E3-4EBA-B867-A547D2180C1A}" srcOrd="0" destOrd="0" presId="urn:microsoft.com/office/officeart/2005/8/layout/hierarchy1"/>
    <dgm:cxn modelId="{6FA2933A-16CE-473C-BCEE-CD69B056D1B5}" type="presParOf" srcId="{F1D2686A-B9E3-4EBA-B867-A547D2180C1A}" destId="{A7405400-F93E-4080-A704-25C5274ACFA7}" srcOrd="0" destOrd="0" presId="urn:microsoft.com/office/officeart/2005/8/layout/hierarchy1"/>
    <dgm:cxn modelId="{0456CF4F-38F0-45A1-9D3E-CC3F0FC69C2F}" type="presParOf" srcId="{F1D2686A-B9E3-4EBA-B867-A547D2180C1A}" destId="{9252465D-D6F1-4AC4-9C01-1C436C71B319}" srcOrd="1" destOrd="0" presId="urn:microsoft.com/office/officeart/2005/8/layout/hierarchy1"/>
    <dgm:cxn modelId="{97FF196B-09B5-4BB8-8BCD-3AD260E22210}" type="presParOf" srcId="{5F57CDBF-649E-46CD-BD64-37378B025D70}" destId="{4CA33CD3-3212-4172-A742-92AF2B0AF01E}" srcOrd="1" destOrd="0" presId="urn:microsoft.com/office/officeart/2005/8/layout/hierarchy1"/>
    <dgm:cxn modelId="{BD26A695-4103-4C4E-B095-6FDD35A66674}" type="presParOf" srcId="{2E39744D-D41B-4879-BD07-ACAC298CA29B}" destId="{51DC9BB5-8E18-4AC2-BB9D-B622A5C6ABE7}" srcOrd="4" destOrd="0" presId="urn:microsoft.com/office/officeart/2005/8/layout/hierarchy1"/>
    <dgm:cxn modelId="{C7245E2E-37AB-4EF9-A789-03D6D6332AFF}" type="presParOf" srcId="{2E39744D-D41B-4879-BD07-ACAC298CA29B}" destId="{DD4DA1C3-A271-4262-890F-4C708619A420}" srcOrd="5" destOrd="0" presId="urn:microsoft.com/office/officeart/2005/8/layout/hierarchy1"/>
    <dgm:cxn modelId="{06BD2F7A-476A-4883-8390-989B801DC9C3}" type="presParOf" srcId="{DD4DA1C3-A271-4262-890F-4C708619A420}" destId="{8DE4EDA2-46B3-4EB8-A0A7-9C0B34A41B17}" srcOrd="0" destOrd="0" presId="urn:microsoft.com/office/officeart/2005/8/layout/hierarchy1"/>
    <dgm:cxn modelId="{2F1C3474-CE66-4119-B694-6DAE1D70B351}" type="presParOf" srcId="{8DE4EDA2-46B3-4EB8-A0A7-9C0B34A41B17}" destId="{C5A245B8-F27B-4F73-BCDF-ED1508655D93}" srcOrd="0" destOrd="0" presId="urn:microsoft.com/office/officeart/2005/8/layout/hierarchy1"/>
    <dgm:cxn modelId="{C3179897-4745-4195-BEED-DD05D1A2E254}" type="presParOf" srcId="{8DE4EDA2-46B3-4EB8-A0A7-9C0B34A41B17}" destId="{449BAF43-0E7C-4615-A8E0-5A815C8A041D}" srcOrd="1" destOrd="0" presId="urn:microsoft.com/office/officeart/2005/8/layout/hierarchy1"/>
    <dgm:cxn modelId="{0FB2AD9E-E4F9-4C73-AB60-173867B930F9}" type="presParOf" srcId="{DD4DA1C3-A271-4262-890F-4C708619A420}" destId="{16214344-41B2-4D6B-8885-36E8C222EE4F}" srcOrd="1" destOrd="0" presId="urn:microsoft.com/office/officeart/2005/8/layout/hierarchy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FBA576-25E1-44C5-BBBA-4F1854C5693D}" type="datetimeFigureOut">
              <a:rPr lang="en-US" smtClean="0"/>
              <a:pPr/>
              <a:t>12/9/2020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3B9B8B-4502-4336-B2CB-0DFDC193778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93B9B8B-4502-4336-B2CB-0DFDC1937780}" type="slidenum">
              <a:rPr lang="en-US" smtClean="0"/>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93B9B8B-4502-4336-B2CB-0DFDC1937780}"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09DD96-18C7-47D9-B83F-550C86E61E78}"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2C248-FEC9-4F84-9EB2-E4815DB30F8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09DD96-18C7-47D9-B83F-550C86E61E78}"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2C248-FEC9-4F84-9EB2-E4815DB30F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09DD96-18C7-47D9-B83F-550C86E61E78}"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2C248-FEC9-4F84-9EB2-E4815DB30F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09DD96-18C7-47D9-B83F-550C86E61E78}"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2C248-FEC9-4F84-9EB2-E4815DB30F8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09DD96-18C7-47D9-B83F-550C86E61E78}"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2C248-FEC9-4F84-9EB2-E4815DB30F8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09DD96-18C7-47D9-B83F-550C86E61E78}"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82C248-FEC9-4F84-9EB2-E4815DB30F8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09DD96-18C7-47D9-B83F-550C86E61E78}" type="datetimeFigureOut">
              <a:rPr lang="en-US" smtClean="0"/>
              <a:pPr/>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82C248-FEC9-4F84-9EB2-E4815DB30F8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09DD96-18C7-47D9-B83F-550C86E61E78}" type="datetimeFigureOut">
              <a:rPr lang="en-US" smtClean="0"/>
              <a:pPr/>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82C248-FEC9-4F84-9EB2-E4815DB30F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09DD96-18C7-47D9-B83F-550C86E61E78}" type="datetimeFigureOut">
              <a:rPr lang="en-US" smtClean="0"/>
              <a:pPr/>
              <a:t>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82C248-FEC9-4F84-9EB2-E4815DB30F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09DD96-18C7-47D9-B83F-550C86E61E78}"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82C248-FEC9-4F84-9EB2-E4815DB30F8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09DD96-18C7-47D9-B83F-550C86E61E78}"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82C248-FEC9-4F84-9EB2-E4815DB30F8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09DD96-18C7-47D9-B83F-550C86E61E78}" type="datetimeFigureOut">
              <a:rPr lang="en-US" smtClean="0"/>
              <a:pPr/>
              <a:t>12/9/2020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82C248-FEC9-4F84-9EB2-E4815DB30F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p-5.jpg"/>
          <p:cNvPicPr>
            <a:picLocks noChangeAspect="1"/>
          </p:cNvPicPr>
          <p:nvPr/>
        </p:nvPicPr>
        <p:blipFill>
          <a:blip r:embed="rId2"/>
          <a:stretch>
            <a:fillRect/>
          </a:stretch>
        </p:blipFill>
        <p:spPr>
          <a:xfrm>
            <a:off x="-1" y="0"/>
            <a:ext cx="9144001" cy="6858000"/>
          </a:xfrm>
          <a:prstGeom prst="rect">
            <a:avLst/>
          </a:prstGeom>
        </p:spPr>
      </p:pic>
      <p:sp>
        <p:nvSpPr>
          <p:cNvPr id="4" name="Rectangle 3"/>
          <p:cNvSpPr/>
          <p:nvPr/>
        </p:nvSpPr>
        <p:spPr>
          <a:xfrm>
            <a:off x="228600" y="304800"/>
            <a:ext cx="8686800" cy="1295400"/>
          </a:xfrm>
          <a:prstGeom prst="rect">
            <a:avLst/>
          </a:prstGeom>
          <a:blipFill>
            <a:blip r:embed="rId3"/>
            <a:tile tx="0" ty="0" sx="100000" sy="100000" flip="none" algn="tl"/>
          </a:blipFill>
          <a:ln w="38100">
            <a:noFill/>
          </a:ln>
          <a:effectLst>
            <a:glow rad="228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err="1" smtClean="0">
                <a:solidFill>
                  <a:srgbClr val="002060"/>
                </a:solidFill>
                <a:latin typeface="NikoshBAN"/>
              </a:rPr>
              <a:t>স্বাগতম</a:t>
            </a:r>
            <a:r>
              <a:rPr lang="en-US" sz="6000" dirty="0" smtClean="0">
                <a:solidFill>
                  <a:srgbClr val="002060"/>
                </a:solidFill>
                <a:latin typeface="NikoshBAN"/>
              </a:rPr>
              <a:t> </a:t>
            </a:r>
            <a:endParaRPr lang="en-US" sz="6000" dirty="0">
              <a:solidFill>
                <a:srgbClr val="002060"/>
              </a:solidFill>
              <a:latin typeface="NikoshBAN"/>
            </a:endParaRPr>
          </a:p>
        </p:txBody>
      </p:sp>
      <p:pic>
        <p:nvPicPr>
          <p:cNvPr id="5" name="Picture 4" descr="images-14.jpg"/>
          <p:cNvPicPr>
            <a:picLocks noChangeAspect="1"/>
          </p:cNvPicPr>
          <p:nvPr/>
        </p:nvPicPr>
        <p:blipFill>
          <a:blip r:embed="rId4"/>
          <a:stretch>
            <a:fillRect/>
          </a:stretch>
        </p:blipFill>
        <p:spPr>
          <a:xfrm>
            <a:off x="228600" y="1720418"/>
            <a:ext cx="8686800" cy="4908981"/>
          </a:xfrm>
          <a:prstGeom prst="rect">
            <a:avLst/>
          </a:prstGeom>
          <a:ln w="38100">
            <a:noFill/>
          </a:ln>
          <a:effectLst>
            <a:glow rad="139700">
              <a:schemeClr val="accent2">
                <a:satMod val="175000"/>
                <a:alpha val="40000"/>
              </a:schemeClr>
            </a:glow>
            <a:outerShdw blurRad="44450" dist="27940" dir="5400000" algn="ctr">
              <a:srgbClr val="000000">
                <a:alpha val="32000"/>
              </a:srgbClr>
            </a:outerShdw>
            <a:softEdge rad="112500"/>
          </a:effectLst>
          <a:scene3d>
            <a:camera prst="orthographicFront">
              <a:rot lat="0" lon="0" rev="0"/>
            </a:camera>
            <a:lightRig rig="balanced" dir="t">
              <a:rot lat="0" lon="0" rev="8700000"/>
            </a:lightRig>
          </a:scene3d>
          <a:sp3d>
            <a:bevelT w="190500" h="38100"/>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eiosis-big.gif"/>
          <p:cNvPicPr>
            <a:picLocks noChangeAspect="1"/>
          </p:cNvPicPr>
          <p:nvPr/>
        </p:nvPicPr>
        <p:blipFill>
          <a:blip r:embed="rId3"/>
          <a:srcRect b="3488"/>
          <a:stretch>
            <a:fillRect/>
          </a:stretch>
        </p:blipFill>
        <p:spPr>
          <a:xfrm>
            <a:off x="228600" y="76200"/>
            <a:ext cx="4419600" cy="6629400"/>
          </a:xfrm>
          <a:prstGeom prst="rect">
            <a:avLst/>
          </a:prstGeom>
        </p:spPr>
      </p:pic>
      <p:sp>
        <p:nvSpPr>
          <p:cNvPr id="3" name="Right Brace 2"/>
          <p:cNvSpPr/>
          <p:nvPr/>
        </p:nvSpPr>
        <p:spPr>
          <a:xfrm>
            <a:off x="4724400" y="0"/>
            <a:ext cx="1371600" cy="3124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Right Brace 3"/>
          <p:cNvSpPr/>
          <p:nvPr/>
        </p:nvSpPr>
        <p:spPr>
          <a:xfrm>
            <a:off x="4724400" y="3200400"/>
            <a:ext cx="1447800" cy="3200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6096000" y="1371600"/>
            <a:ext cx="2286000" cy="461665"/>
          </a:xfrm>
          <a:prstGeom prst="rect">
            <a:avLst/>
          </a:prstGeom>
          <a:noFill/>
        </p:spPr>
        <p:txBody>
          <a:bodyPr wrap="square" rtlCol="0">
            <a:spAutoFit/>
          </a:bodyPr>
          <a:lstStyle/>
          <a:p>
            <a:r>
              <a:rPr lang="en-US" sz="2400" b="1" dirty="0" err="1" smtClean="0"/>
              <a:t>মিয়োসিস</a:t>
            </a:r>
            <a:r>
              <a:rPr lang="en-US" sz="2400" b="1" dirty="0" smtClean="0"/>
              <a:t> -১  </a:t>
            </a:r>
            <a:endParaRPr lang="en-US" sz="2400" b="1" dirty="0"/>
          </a:p>
        </p:txBody>
      </p:sp>
      <p:sp>
        <p:nvSpPr>
          <p:cNvPr id="6" name="TextBox 5"/>
          <p:cNvSpPr txBox="1"/>
          <p:nvPr/>
        </p:nvSpPr>
        <p:spPr>
          <a:xfrm>
            <a:off x="6248400" y="4572000"/>
            <a:ext cx="2286000" cy="461665"/>
          </a:xfrm>
          <a:prstGeom prst="rect">
            <a:avLst/>
          </a:prstGeom>
          <a:noFill/>
        </p:spPr>
        <p:txBody>
          <a:bodyPr wrap="square" rtlCol="0">
            <a:spAutoFit/>
          </a:bodyPr>
          <a:lstStyle/>
          <a:p>
            <a:r>
              <a:rPr lang="en-US" sz="2400" b="1" dirty="0" err="1" smtClean="0"/>
              <a:t>মিয়োসিস</a:t>
            </a:r>
            <a:r>
              <a:rPr lang="en-US" sz="2400" b="1" dirty="0" smtClean="0"/>
              <a:t> -২ </a:t>
            </a:r>
            <a:endParaRPr lang="en-US" sz="2400" b="1" dirty="0"/>
          </a:p>
        </p:txBody>
      </p:sp>
      <p:sp>
        <p:nvSpPr>
          <p:cNvPr id="7" name="Frame 6"/>
          <p:cNvSpPr/>
          <p:nvPr/>
        </p:nvSpPr>
        <p:spPr>
          <a:xfrm>
            <a:off x="0" y="0"/>
            <a:ext cx="9144000" cy="6858000"/>
          </a:xfrm>
          <a:prstGeom prst="frame">
            <a:avLst>
              <a:gd name="adj1" fmla="val 1628"/>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lide(fromBottom)">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lide(fromBottom)">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ppt_x"/>
                                          </p:val>
                                        </p:tav>
                                        <p:tav tm="100000">
                                          <p:val>
                                            <p:strVal val="#ppt_x"/>
                                          </p:val>
                                        </p:tav>
                                      </p:tavLst>
                                    </p:anim>
                                    <p:anim calcmode="lin" valueType="num">
                                      <p:cBhvr additive="base">
                                        <p:cTn id="2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600200" cy="457200"/>
          </a:xfrm>
          <a:solidFill>
            <a:schemeClr val="bg2"/>
          </a:solidFill>
        </p:spPr>
        <p:txBody>
          <a:bodyPr>
            <a:normAutofit/>
          </a:bodyPr>
          <a:lstStyle/>
          <a:p>
            <a:pPr algn="r"/>
            <a:r>
              <a:rPr lang="en-US" sz="2400" b="1" dirty="0" err="1" smtClean="0"/>
              <a:t>মিয়োসিস</a:t>
            </a:r>
            <a:r>
              <a:rPr lang="en-US" sz="2400" b="1" dirty="0" smtClean="0"/>
              <a:t> </a:t>
            </a:r>
            <a:endParaRPr lang="en-US" sz="2400" b="1" dirty="0"/>
          </a:p>
        </p:txBody>
      </p:sp>
      <p:pic>
        <p:nvPicPr>
          <p:cNvPr id="6" name="Content Placeholder 5" descr="images of miosis - Google Search_20150716171720 (3).png"/>
          <p:cNvPicPr>
            <a:picLocks noGrp="1" noChangeAspect="1"/>
          </p:cNvPicPr>
          <p:nvPr>
            <p:ph sz="half" idx="1"/>
          </p:nvPr>
        </p:nvPicPr>
        <p:blipFill>
          <a:blip r:embed="rId2"/>
          <a:stretch>
            <a:fillRect/>
          </a:stretch>
        </p:blipFill>
        <p:spPr>
          <a:xfrm>
            <a:off x="4343400" y="3962400"/>
            <a:ext cx="4800600" cy="2590800"/>
          </a:xfrm>
        </p:spPr>
      </p:pic>
      <p:pic>
        <p:nvPicPr>
          <p:cNvPr id="5" name="Content Placeholder 4" descr="images of miosis - Google Search_20150716171720 (2).png"/>
          <p:cNvPicPr>
            <a:picLocks noGrp="1" noChangeAspect="1"/>
          </p:cNvPicPr>
          <p:nvPr>
            <p:ph sz="half" idx="2"/>
          </p:nvPr>
        </p:nvPicPr>
        <p:blipFill>
          <a:blip r:embed="rId3"/>
          <a:stretch>
            <a:fillRect/>
          </a:stretch>
        </p:blipFill>
        <p:spPr>
          <a:xfrm>
            <a:off x="4419600" y="0"/>
            <a:ext cx="4724400" cy="3962400"/>
          </a:xfrm>
        </p:spPr>
      </p:pic>
      <p:sp>
        <p:nvSpPr>
          <p:cNvPr id="7" name="TextBox 6"/>
          <p:cNvSpPr txBox="1"/>
          <p:nvPr/>
        </p:nvSpPr>
        <p:spPr>
          <a:xfrm>
            <a:off x="1143000" y="457200"/>
            <a:ext cx="2590800" cy="461665"/>
          </a:xfrm>
          <a:prstGeom prst="rect">
            <a:avLst/>
          </a:prstGeom>
          <a:solidFill>
            <a:schemeClr val="accent1"/>
          </a:solidFill>
        </p:spPr>
        <p:txBody>
          <a:bodyPr wrap="square" rtlCol="0">
            <a:spAutoFit/>
          </a:bodyPr>
          <a:lstStyle/>
          <a:p>
            <a:r>
              <a:rPr lang="en-US" sz="2400" b="1" dirty="0" err="1" smtClean="0"/>
              <a:t>জনন</a:t>
            </a:r>
            <a:r>
              <a:rPr lang="en-US" sz="2400" b="1" dirty="0" smtClean="0"/>
              <a:t>  </a:t>
            </a:r>
            <a:r>
              <a:rPr lang="en-US" sz="2400" b="1" dirty="0" err="1" smtClean="0"/>
              <a:t>মাতৃকোষ</a:t>
            </a:r>
            <a:r>
              <a:rPr lang="en-US" sz="2400" b="1" dirty="0" smtClean="0"/>
              <a:t> </a:t>
            </a:r>
            <a:endParaRPr lang="en-US" sz="2400" b="1" dirty="0"/>
          </a:p>
        </p:txBody>
      </p:sp>
      <p:sp>
        <p:nvSpPr>
          <p:cNvPr id="8" name="Oval 7"/>
          <p:cNvSpPr/>
          <p:nvPr/>
        </p:nvSpPr>
        <p:spPr>
          <a:xfrm>
            <a:off x="914400" y="1066800"/>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2n</a:t>
            </a:r>
            <a:endParaRPr lang="en-US" dirty="0"/>
          </a:p>
        </p:txBody>
      </p:sp>
      <p:sp>
        <p:nvSpPr>
          <p:cNvPr id="9" name="Oval 8"/>
          <p:cNvSpPr/>
          <p:nvPr/>
        </p:nvSpPr>
        <p:spPr>
          <a:xfrm>
            <a:off x="2286000" y="990600"/>
            <a:ext cx="7620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2n</a:t>
            </a:r>
            <a:endParaRPr lang="en-US" dirty="0"/>
          </a:p>
        </p:txBody>
      </p:sp>
      <p:sp>
        <p:nvSpPr>
          <p:cNvPr id="11" name="Down Arrow 10"/>
          <p:cNvSpPr/>
          <p:nvPr/>
        </p:nvSpPr>
        <p:spPr>
          <a:xfrm>
            <a:off x="914400" y="1676400"/>
            <a:ext cx="609600" cy="2057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solidFill>
                  <a:schemeClr val="tx1"/>
                </a:solidFill>
              </a:rPr>
              <a:t>মিয়োসি</a:t>
            </a:r>
            <a:r>
              <a:rPr lang="en-US" sz="2000" dirty="0" err="1" smtClean="0">
                <a:solidFill>
                  <a:schemeClr val="tx1"/>
                </a:solidFill>
              </a:rPr>
              <a:t>স</a:t>
            </a:r>
            <a:r>
              <a:rPr lang="en-US" sz="2000" dirty="0" smtClean="0">
                <a:solidFill>
                  <a:schemeClr val="tx1"/>
                </a:solidFill>
              </a:rPr>
              <a:t> </a:t>
            </a:r>
            <a:endParaRPr lang="en-US" sz="2000" dirty="0">
              <a:solidFill>
                <a:schemeClr val="tx1"/>
              </a:solidFill>
            </a:endParaRPr>
          </a:p>
        </p:txBody>
      </p:sp>
      <p:sp>
        <p:nvSpPr>
          <p:cNvPr id="12" name="Down Arrow 11"/>
          <p:cNvSpPr/>
          <p:nvPr/>
        </p:nvSpPr>
        <p:spPr>
          <a:xfrm>
            <a:off x="2362200" y="1600200"/>
            <a:ext cx="685800" cy="2057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solidFill>
                  <a:schemeClr val="tx1"/>
                </a:solidFill>
              </a:rPr>
              <a:t>মিয়োসিস</a:t>
            </a:r>
            <a:r>
              <a:rPr lang="en-US" sz="2000" b="1" dirty="0" smtClean="0">
                <a:solidFill>
                  <a:schemeClr val="tx1"/>
                </a:solidFill>
              </a:rPr>
              <a:t> </a:t>
            </a:r>
            <a:endParaRPr lang="en-US" sz="2000" b="1" dirty="0">
              <a:solidFill>
                <a:schemeClr val="tx1"/>
              </a:solidFill>
            </a:endParaRPr>
          </a:p>
        </p:txBody>
      </p:sp>
      <p:sp>
        <p:nvSpPr>
          <p:cNvPr id="13" name="Oval 12"/>
          <p:cNvSpPr/>
          <p:nvPr/>
        </p:nvSpPr>
        <p:spPr>
          <a:xfrm>
            <a:off x="990600" y="3810000"/>
            <a:ext cx="457200" cy="609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n</a:t>
            </a:r>
            <a:endParaRPr lang="en-US" sz="2000" b="1" dirty="0">
              <a:solidFill>
                <a:schemeClr val="bg1"/>
              </a:solidFill>
            </a:endParaRPr>
          </a:p>
        </p:txBody>
      </p:sp>
      <p:sp>
        <p:nvSpPr>
          <p:cNvPr id="14" name="Oval 13"/>
          <p:cNvSpPr/>
          <p:nvPr/>
        </p:nvSpPr>
        <p:spPr>
          <a:xfrm>
            <a:off x="2438400" y="3733800"/>
            <a:ext cx="533400" cy="609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n</a:t>
            </a:r>
            <a:endParaRPr lang="en-US" sz="2000" b="1" dirty="0">
              <a:solidFill>
                <a:schemeClr val="bg1"/>
              </a:solidFill>
            </a:endParaRPr>
          </a:p>
        </p:txBody>
      </p:sp>
      <p:sp>
        <p:nvSpPr>
          <p:cNvPr id="15" name="TextBox 14"/>
          <p:cNvSpPr txBox="1"/>
          <p:nvPr/>
        </p:nvSpPr>
        <p:spPr>
          <a:xfrm>
            <a:off x="0" y="4419600"/>
            <a:ext cx="1333500" cy="400110"/>
          </a:xfrm>
          <a:prstGeom prst="rect">
            <a:avLst/>
          </a:prstGeom>
          <a:solidFill>
            <a:schemeClr val="accent1"/>
          </a:solidFill>
        </p:spPr>
        <p:txBody>
          <a:bodyPr wrap="square" rtlCol="0">
            <a:spAutoFit/>
          </a:bodyPr>
          <a:lstStyle/>
          <a:p>
            <a:r>
              <a:rPr lang="en-US" sz="2000" b="1" dirty="0" err="1" smtClean="0"/>
              <a:t>ডিম্বানু</a:t>
            </a:r>
            <a:r>
              <a:rPr lang="en-US" sz="2000" b="1" dirty="0" smtClean="0"/>
              <a:t> </a:t>
            </a:r>
            <a:endParaRPr lang="en-US" sz="2000" b="1" dirty="0"/>
          </a:p>
        </p:txBody>
      </p:sp>
      <p:sp>
        <p:nvSpPr>
          <p:cNvPr id="16" name="TextBox 15"/>
          <p:cNvSpPr txBox="1"/>
          <p:nvPr/>
        </p:nvSpPr>
        <p:spPr>
          <a:xfrm>
            <a:off x="3276600" y="4343400"/>
            <a:ext cx="1143000" cy="400110"/>
          </a:xfrm>
          <a:prstGeom prst="rect">
            <a:avLst/>
          </a:prstGeom>
          <a:solidFill>
            <a:schemeClr val="accent1"/>
          </a:solidFill>
        </p:spPr>
        <p:txBody>
          <a:bodyPr wrap="square" rtlCol="0">
            <a:spAutoFit/>
          </a:bodyPr>
          <a:lstStyle/>
          <a:p>
            <a:r>
              <a:rPr lang="en-US" sz="2000" b="1" dirty="0" err="1" smtClean="0"/>
              <a:t>শুক্রানু</a:t>
            </a:r>
            <a:r>
              <a:rPr lang="en-US" sz="2000" b="1" dirty="0" smtClean="0">
                <a:solidFill>
                  <a:srgbClr val="C00000"/>
                </a:solidFill>
              </a:rPr>
              <a:t> </a:t>
            </a:r>
            <a:endParaRPr lang="en-US" sz="2000" b="1" dirty="0">
              <a:solidFill>
                <a:srgbClr val="C00000"/>
              </a:solidFill>
            </a:endParaRPr>
          </a:p>
        </p:txBody>
      </p:sp>
      <p:cxnSp>
        <p:nvCxnSpPr>
          <p:cNvPr id="18" name="Straight Arrow Connector 17"/>
          <p:cNvCxnSpPr>
            <a:stCxn id="13" idx="4"/>
          </p:cNvCxnSpPr>
          <p:nvPr/>
        </p:nvCxnSpPr>
        <p:spPr>
          <a:xfrm rot="16200000" flipH="1">
            <a:off x="1181100" y="4457700"/>
            <a:ext cx="8382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4" idx="4"/>
          </p:cNvCxnSpPr>
          <p:nvPr/>
        </p:nvCxnSpPr>
        <p:spPr>
          <a:xfrm rot="5400000">
            <a:off x="1847850" y="4400550"/>
            <a:ext cx="914400" cy="800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1866900" y="57531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1600200" y="5257800"/>
            <a:ext cx="685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২n</a:t>
            </a:r>
            <a:endParaRPr lang="en-US" dirty="0"/>
          </a:p>
        </p:txBody>
      </p:sp>
      <p:sp>
        <p:nvSpPr>
          <p:cNvPr id="27" name="TextBox 26"/>
          <p:cNvSpPr txBox="1"/>
          <p:nvPr/>
        </p:nvSpPr>
        <p:spPr>
          <a:xfrm>
            <a:off x="2362200" y="5257800"/>
            <a:ext cx="1676400" cy="400110"/>
          </a:xfrm>
          <a:prstGeom prst="rect">
            <a:avLst/>
          </a:prstGeom>
          <a:solidFill>
            <a:schemeClr val="accent1"/>
          </a:solidFill>
        </p:spPr>
        <p:txBody>
          <a:bodyPr wrap="square" rtlCol="0">
            <a:spAutoFit/>
          </a:bodyPr>
          <a:lstStyle/>
          <a:p>
            <a:r>
              <a:rPr lang="en-US" sz="2000" b="1" dirty="0" err="1" smtClean="0"/>
              <a:t>জাইগোট</a:t>
            </a:r>
            <a:r>
              <a:rPr lang="en-US" sz="2000" b="1" dirty="0" smtClean="0"/>
              <a:t> </a:t>
            </a:r>
            <a:endParaRPr lang="en-US" sz="2000" b="1" dirty="0"/>
          </a:p>
        </p:txBody>
      </p:sp>
      <p:sp>
        <p:nvSpPr>
          <p:cNvPr id="28" name="TextBox 27"/>
          <p:cNvSpPr txBox="1"/>
          <p:nvPr/>
        </p:nvSpPr>
        <p:spPr>
          <a:xfrm>
            <a:off x="914400" y="6019800"/>
            <a:ext cx="3429000" cy="400110"/>
          </a:xfrm>
          <a:prstGeom prst="rect">
            <a:avLst/>
          </a:prstGeom>
          <a:solidFill>
            <a:schemeClr val="accent1"/>
          </a:solidFill>
        </p:spPr>
        <p:txBody>
          <a:bodyPr wrap="square" rtlCol="0">
            <a:spAutoFit/>
          </a:bodyPr>
          <a:lstStyle/>
          <a:p>
            <a:r>
              <a:rPr lang="en-US" sz="2000" b="1" dirty="0" err="1" smtClean="0"/>
              <a:t>মিয়োসিস</a:t>
            </a:r>
            <a:r>
              <a:rPr lang="en-US" sz="2000" b="1" dirty="0" smtClean="0"/>
              <a:t> </a:t>
            </a:r>
            <a:r>
              <a:rPr lang="en-US" sz="2000" b="1" dirty="0" err="1" smtClean="0"/>
              <a:t>কোষ</a:t>
            </a:r>
            <a:r>
              <a:rPr lang="en-US" sz="2000" b="1" dirty="0" smtClean="0"/>
              <a:t> </a:t>
            </a:r>
            <a:r>
              <a:rPr lang="en-US" sz="2000" b="1" dirty="0" err="1" smtClean="0"/>
              <a:t>বিভাজন</a:t>
            </a:r>
            <a:r>
              <a:rPr lang="en-US" sz="2000" b="1" dirty="0" smtClean="0"/>
              <a:t> </a:t>
            </a:r>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2000" fill="hold"/>
                                        <p:tgtEl>
                                          <p:spTgt spid="7"/>
                                        </p:tgtEl>
                                        <p:attrNameLst>
                                          <p:attrName>ppt_x</p:attrName>
                                        </p:attrNameLst>
                                      </p:cBhvr>
                                      <p:tavLst>
                                        <p:tav tm="0">
                                          <p:val>
                                            <p:strVal val="#ppt_x"/>
                                          </p:val>
                                        </p:tav>
                                        <p:tav tm="100000">
                                          <p:val>
                                            <p:strVal val="#ppt_x"/>
                                          </p:val>
                                        </p:tav>
                                      </p:tavLst>
                                    </p:anim>
                                    <p:anim calcmode="lin" valueType="num">
                                      <p:cBhvr additive="base">
                                        <p:cTn id="8"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2000" fill="hold"/>
                                        <p:tgtEl>
                                          <p:spTgt spid="11"/>
                                        </p:tgtEl>
                                        <p:attrNameLst>
                                          <p:attrName>ppt_x</p:attrName>
                                        </p:attrNameLst>
                                      </p:cBhvr>
                                      <p:tavLst>
                                        <p:tav tm="0">
                                          <p:val>
                                            <p:strVal val="#ppt_x"/>
                                          </p:val>
                                        </p:tav>
                                        <p:tav tm="100000">
                                          <p:val>
                                            <p:strVal val="#ppt_x"/>
                                          </p:val>
                                        </p:tav>
                                      </p:tavLst>
                                    </p:anim>
                                    <p:anim calcmode="lin" valueType="num">
                                      <p:cBhvr additive="base">
                                        <p:cTn id="26" dur="2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2000" fill="hold"/>
                                        <p:tgtEl>
                                          <p:spTgt spid="12"/>
                                        </p:tgtEl>
                                        <p:attrNameLst>
                                          <p:attrName>ppt_x</p:attrName>
                                        </p:attrNameLst>
                                      </p:cBhvr>
                                      <p:tavLst>
                                        <p:tav tm="0">
                                          <p:val>
                                            <p:strVal val="#ppt_x"/>
                                          </p:val>
                                        </p:tav>
                                        <p:tav tm="100000">
                                          <p:val>
                                            <p:strVal val="#ppt_x"/>
                                          </p:val>
                                        </p:tav>
                                      </p:tavLst>
                                    </p:anim>
                                    <p:anim calcmode="lin" valueType="num">
                                      <p:cBhvr additive="base">
                                        <p:cTn id="32" dur="2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2000" fill="hold"/>
                                        <p:tgtEl>
                                          <p:spTgt spid="13"/>
                                        </p:tgtEl>
                                        <p:attrNameLst>
                                          <p:attrName>ppt_x</p:attrName>
                                        </p:attrNameLst>
                                      </p:cBhvr>
                                      <p:tavLst>
                                        <p:tav tm="0">
                                          <p:val>
                                            <p:strVal val="#ppt_x"/>
                                          </p:val>
                                        </p:tav>
                                        <p:tav tm="100000">
                                          <p:val>
                                            <p:strVal val="#ppt_x"/>
                                          </p:val>
                                        </p:tav>
                                      </p:tavLst>
                                    </p:anim>
                                    <p:anim calcmode="lin" valueType="num">
                                      <p:cBhvr additive="base">
                                        <p:cTn id="38" dur="2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2000" fill="hold"/>
                                        <p:tgtEl>
                                          <p:spTgt spid="15"/>
                                        </p:tgtEl>
                                        <p:attrNameLst>
                                          <p:attrName>ppt_x</p:attrName>
                                        </p:attrNameLst>
                                      </p:cBhvr>
                                      <p:tavLst>
                                        <p:tav tm="0">
                                          <p:val>
                                            <p:strVal val="#ppt_x"/>
                                          </p:val>
                                        </p:tav>
                                        <p:tav tm="100000">
                                          <p:val>
                                            <p:strVal val="#ppt_x"/>
                                          </p:val>
                                        </p:tav>
                                      </p:tavLst>
                                    </p:anim>
                                    <p:anim calcmode="lin" valueType="num">
                                      <p:cBhvr additive="base">
                                        <p:cTn id="50" dur="20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2000" fill="hold"/>
                                        <p:tgtEl>
                                          <p:spTgt spid="16"/>
                                        </p:tgtEl>
                                        <p:attrNameLst>
                                          <p:attrName>ppt_x</p:attrName>
                                        </p:attrNameLst>
                                      </p:cBhvr>
                                      <p:tavLst>
                                        <p:tav tm="0">
                                          <p:val>
                                            <p:strVal val="#ppt_x"/>
                                          </p:val>
                                        </p:tav>
                                        <p:tav tm="100000">
                                          <p:val>
                                            <p:strVal val="#ppt_x"/>
                                          </p:val>
                                        </p:tav>
                                      </p:tavLst>
                                    </p:anim>
                                    <p:anim calcmode="lin" valueType="num">
                                      <p:cBhvr additive="base">
                                        <p:cTn id="56" dur="20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4"/>
                                        </p:tgtEl>
                                        <p:attrNameLst>
                                          <p:attrName>style.visibility</p:attrName>
                                        </p:attrNameLst>
                                      </p:cBhvr>
                                      <p:to>
                                        <p:strVal val="visible"/>
                                      </p:to>
                                    </p:set>
                                    <p:anim calcmode="lin" valueType="num">
                                      <p:cBhvr additive="base">
                                        <p:cTn id="61" dur="2000" fill="hold"/>
                                        <p:tgtEl>
                                          <p:spTgt spid="24"/>
                                        </p:tgtEl>
                                        <p:attrNameLst>
                                          <p:attrName>ppt_x</p:attrName>
                                        </p:attrNameLst>
                                      </p:cBhvr>
                                      <p:tavLst>
                                        <p:tav tm="0">
                                          <p:val>
                                            <p:strVal val="#ppt_x"/>
                                          </p:val>
                                        </p:tav>
                                        <p:tav tm="100000">
                                          <p:val>
                                            <p:strVal val="#ppt_x"/>
                                          </p:val>
                                        </p:tav>
                                      </p:tavLst>
                                    </p:anim>
                                    <p:anim calcmode="lin" valueType="num">
                                      <p:cBhvr additive="base">
                                        <p:cTn id="62" dur="20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7"/>
                                        </p:tgtEl>
                                        <p:attrNameLst>
                                          <p:attrName>style.visibility</p:attrName>
                                        </p:attrNameLst>
                                      </p:cBhvr>
                                      <p:to>
                                        <p:strVal val="visible"/>
                                      </p:to>
                                    </p:set>
                                    <p:anim calcmode="lin" valueType="num">
                                      <p:cBhvr additive="base">
                                        <p:cTn id="67" dur="500" fill="hold"/>
                                        <p:tgtEl>
                                          <p:spTgt spid="27"/>
                                        </p:tgtEl>
                                        <p:attrNameLst>
                                          <p:attrName>ppt_x</p:attrName>
                                        </p:attrNameLst>
                                      </p:cBhvr>
                                      <p:tavLst>
                                        <p:tav tm="0">
                                          <p:val>
                                            <p:strVal val="#ppt_x"/>
                                          </p:val>
                                        </p:tav>
                                        <p:tav tm="100000">
                                          <p:val>
                                            <p:strVal val="#ppt_x"/>
                                          </p:val>
                                        </p:tav>
                                      </p:tavLst>
                                    </p:anim>
                                    <p:anim calcmode="lin" valueType="num">
                                      <p:cBhvr additive="base">
                                        <p:cTn id="6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8"/>
                                        </p:tgtEl>
                                        <p:attrNameLst>
                                          <p:attrName>style.visibility</p:attrName>
                                        </p:attrNameLst>
                                      </p:cBhvr>
                                      <p:to>
                                        <p:strVal val="visible"/>
                                      </p:to>
                                    </p:set>
                                    <p:anim calcmode="lin" valueType="num">
                                      <p:cBhvr additive="base">
                                        <p:cTn id="73" dur="2000" fill="hold"/>
                                        <p:tgtEl>
                                          <p:spTgt spid="28"/>
                                        </p:tgtEl>
                                        <p:attrNameLst>
                                          <p:attrName>ppt_x</p:attrName>
                                        </p:attrNameLst>
                                      </p:cBhvr>
                                      <p:tavLst>
                                        <p:tav tm="0">
                                          <p:val>
                                            <p:strVal val="#ppt_x"/>
                                          </p:val>
                                        </p:tav>
                                        <p:tav tm="100000">
                                          <p:val>
                                            <p:strVal val="#ppt_x"/>
                                          </p:val>
                                        </p:tav>
                                      </p:tavLst>
                                    </p:anim>
                                    <p:anim calcmode="lin" valueType="num">
                                      <p:cBhvr additive="base">
                                        <p:cTn id="74" dur="20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16" presetClass="entr" presetSubtype="26" fill="hold" nodeType="clickEffect">
                                  <p:stCondLst>
                                    <p:cond delay="0"/>
                                  </p:stCondLst>
                                  <p:childTnLst>
                                    <p:set>
                                      <p:cBhvr>
                                        <p:cTn id="78" dur="1" fill="hold">
                                          <p:stCondLst>
                                            <p:cond delay="0"/>
                                          </p:stCondLst>
                                        </p:cTn>
                                        <p:tgtEl>
                                          <p:spTgt spid="5"/>
                                        </p:tgtEl>
                                        <p:attrNameLst>
                                          <p:attrName>style.visibility</p:attrName>
                                        </p:attrNameLst>
                                      </p:cBhvr>
                                      <p:to>
                                        <p:strVal val="visible"/>
                                      </p:to>
                                    </p:set>
                                    <p:animEffect transition="in" filter="barn(inHorizontal)">
                                      <p:cBhvr>
                                        <p:cTn id="79" dur="2000"/>
                                        <p:tgtEl>
                                          <p:spTgt spid="5"/>
                                        </p:tgtEl>
                                      </p:cBhvr>
                                    </p:animEffect>
                                  </p:childTnLst>
                                </p:cTn>
                              </p:par>
                            </p:childTnLst>
                          </p:cTn>
                        </p:par>
                      </p:childTnLst>
                    </p:cTn>
                  </p:par>
                  <p:par>
                    <p:cTn id="80" fill="hold">
                      <p:stCondLst>
                        <p:cond delay="indefinite"/>
                      </p:stCondLst>
                      <p:childTnLst>
                        <p:par>
                          <p:cTn id="81" fill="hold">
                            <p:stCondLst>
                              <p:cond delay="0"/>
                            </p:stCondLst>
                            <p:childTnLst>
                              <p:par>
                                <p:cTn id="82" presetID="16" presetClass="entr" presetSubtype="26" fill="hold" nodeType="clickEffect">
                                  <p:stCondLst>
                                    <p:cond delay="0"/>
                                  </p:stCondLst>
                                  <p:childTnLst>
                                    <p:set>
                                      <p:cBhvr>
                                        <p:cTn id="83" dur="1" fill="hold">
                                          <p:stCondLst>
                                            <p:cond delay="0"/>
                                          </p:stCondLst>
                                        </p:cTn>
                                        <p:tgtEl>
                                          <p:spTgt spid="6"/>
                                        </p:tgtEl>
                                        <p:attrNameLst>
                                          <p:attrName>style.visibility</p:attrName>
                                        </p:attrNameLst>
                                      </p:cBhvr>
                                      <p:to>
                                        <p:strVal val="visible"/>
                                      </p:to>
                                    </p:set>
                                    <p:animEffect transition="in" filter="barn(inHorizontal)">
                                      <p:cBhvr>
                                        <p:cTn id="8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1" grpId="0" animBg="1"/>
      <p:bldP spid="12" grpId="0" animBg="1"/>
      <p:bldP spid="13" grpId="0" animBg="1"/>
      <p:bldP spid="14" grpId="0" animBg="1"/>
      <p:bldP spid="15" grpId="0" animBg="1"/>
      <p:bldP spid="16" grpId="0" animBg="1"/>
      <p:bldP spid="24" grpId="0" animBg="1"/>
      <p:bldP spid="27" grpId="0" animBg="1"/>
      <p:bldP spid="2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2667000" cy="838200"/>
          </a:xfrm>
        </p:spPr>
        <p:txBody>
          <a:bodyPr>
            <a:normAutofit/>
          </a:bodyPr>
          <a:lstStyle/>
          <a:p>
            <a:r>
              <a:rPr lang="en-US" sz="3200" b="1" dirty="0" err="1" smtClean="0"/>
              <a:t>মিয়োসিস</a:t>
            </a:r>
            <a:endParaRPr lang="en-US" sz="3200" b="1" dirty="0"/>
          </a:p>
        </p:txBody>
      </p:sp>
      <p:pic>
        <p:nvPicPr>
          <p:cNvPr id="5" name="Content Placeholder 4" descr="images4 (2).jpg"/>
          <p:cNvPicPr>
            <a:picLocks noGrp="1" noChangeAspect="1"/>
          </p:cNvPicPr>
          <p:nvPr>
            <p:ph sz="half" idx="1"/>
          </p:nvPr>
        </p:nvPicPr>
        <p:blipFill>
          <a:blip r:embed="rId2"/>
          <a:stretch>
            <a:fillRect/>
          </a:stretch>
        </p:blipFill>
        <p:spPr>
          <a:xfrm>
            <a:off x="1" y="685800"/>
            <a:ext cx="3429000" cy="6172200"/>
          </a:xfrm>
        </p:spPr>
      </p:pic>
      <p:sp>
        <p:nvSpPr>
          <p:cNvPr id="4" name="Content Placeholder 3"/>
          <p:cNvSpPr>
            <a:spLocks noGrp="1"/>
          </p:cNvSpPr>
          <p:nvPr>
            <p:ph sz="half" idx="2"/>
          </p:nvPr>
        </p:nvSpPr>
        <p:spPr>
          <a:xfrm>
            <a:off x="4114800" y="0"/>
            <a:ext cx="5029200" cy="3505200"/>
          </a:xfrm>
        </p:spPr>
        <p:txBody>
          <a:bodyPr>
            <a:normAutofit/>
          </a:bodyPr>
          <a:lstStyle/>
          <a:p>
            <a:r>
              <a:rPr lang="en-US" sz="2000" b="1" dirty="0" err="1" smtClean="0"/>
              <a:t>মিয়োসিস</a:t>
            </a:r>
            <a:r>
              <a:rPr lang="en-US" sz="2000" b="1" dirty="0" smtClean="0"/>
              <a:t> </a:t>
            </a:r>
            <a:r>
              <a:rPr lang="en-US" sz="2000" b="1" dirty="0" err="1" smtClean="0"/>
              <a:t>কোষ</a:t>
            </a:r>
            <a:r>
              <a:rPr lang="en-US" sz="2000" b="1" dirty="0" smtClean="0"/>
              <a:t> </a:t>
            </a:r>
            <a:r>
              <a:rPr lang="en-US" sz="2000" b="1" dirty="0" err="1" smtClean="0"/>
              <a:t>বিভাজনে</a:t>
            </a:r>
            <a:r>
              <a:rPr lang="en-US" sz="2000" b="1" dirty="0" smtClean="0"/>
              <a:t> </a:t>
            </a:r>
            <a:r>
              <a:rPr lang="en-US" sz="2000" b="1" dirty="0" err="1" smtClean="0"/>
              <a:t>জনন</a:t>
            </a:r>
            <a:r>
              <a:rPr lang="en-US" sz="2000" b="1" dirty="0" smtClean="0"/>
              <a:t> </a:t>
            </a:r>
            <a:r>
              <a:rPr lang="en-US" sz="2000" b="1" dirty="0" err="1" smtClean="0"/>
              <a:t>কোষে</a:t>
            </a:r>
            <a:r>
              <a:rPr lang="en-US" sz="2000" b="1" dirty="0" smtClean="0"/>
              <a:t> </a:t>
            </a:r>
            <a:r>
              <a:rPr lang="en-US" sz="2000" b="1" dirty="0" err="1" smtClean="0"/>
              <a:t>ক্রোমোজম</a:t>
            </a:r>
            <a:r>
              <a:rPr lang="en-US" sz="2000" b="1" dirty="0" smtClean="0"/>
              <a:t> </a:t>
            </a:r>
            <a:r>
              <a:rPr lang="en-US" sz="2000" b="1" dirty="0" err="1" smtClean="0"/>
              <a:t>সংখ্যা</a:t>
            </a:r>
            <a:r>
              <a:rPr lang="en-US" sz="2000" b="1" dirty="0" smtClean="0"/>
              <a:t> </a:t>
            </a:r>
            <a:r>
              <a:rPr lang="en-US" sz="2000" b="1" dirty="0" err="1" smtClean="0"/>
              <a:t>মাতৃকোষের</a:t>
            </a:r>
            <a:r>
              <a:rPr lang="en-US" sz="2000" b="1" dirty="0" smtClean="0"/>
              <a:t> </a:t>
            </a:r>
            <a:r>
              <a:rPr lang="en-US" sz="2000" b="1" dirty="0" err="1" smtClean="0"/>
              <a:t>ক্রোমোজম</a:t>
            </a:r>
            <a:r>
              <a:rPr lang="en-US" sz="2000" b="1" dirty="0" smtClean="0"/>
              <a:t> </a:t>
            </a:r>
            <a:r>
              <a:rPr lang="en-US" sz="2000" b="1" dirty="0" err="1" smtClean="0"/>
              <a:t>সংখ্যার</a:t>
            </a:r>
            <a:r>
              <a:rPr lang="en-US" sz="2000" b="1" dirty="0" smtClean="0"/>
              <a:t> </a:t>
            </a:r>
            <a:r>
              <a:rPr lang="en-US" sz="2000" b="1" dirty="0" err="1" smtClean="0"/>
              <a:t>অর্ধেক</a:t>
            </a:r>
            <a:r>
              <a:rPr lang="en-US" sz="2000" b="1" dirty="0" smtClean="0"/>
              <a:t> </a:t>
            </a:r>
            <a:r>
              <a:rPr lang="en-US" sz="2000" b="1" dirty="0" err="1" smtClean="0"/>
              <a:t>হয়ে</a:t>
            </a:r>
            <a:r>
              <a:rPr lang="en-US" sz="2000" b="1" dirty="0" smtClean="0"/>
              <a:t> </a:t>
            </a:r>
            <a:r>
              <a:rPr lang="en-US" sz="2000" b="1" dirty="0" err="1" smtClean="0"/>
              <a:t>যায়।ফলে</a:t>
            </a:r>
            <a:r>
              <a:rPr lang="en-US" sz="2000" b="1" dirty="0" smtClean="0"/>
              <a:t> </a:t>
            </a:r>
            <a:r>
              <a:rPr lang="en-US" sz="2000" b="1" dirty="0" err="1" smtClean="0"/>
              <a:t>দুটি</a:t>
            </a:r>
            <a:r>
              <a:rPr lang="en-US" sz="2000" b="1" dirty="0" smtClean="0"/>
              <a:t> </a:t>
            </a:r>
            <a:r>
              <a:rPr lang="en-US" sz="2000" b="1" dirty="0" err="1" smtClean="0"/>
              <a:t>জনন</a:t>
            </a:r>
            <a:r>
              <a:rPr lang="en-US" sz="2000" b="1" dirty="0" smtClean="0"/>
              <a:t> </a:t>
            </a:r>
            <a:r>
              <a:rPr lang="en-US" sz="2000" b="1" dirty="0" err="1" smtClean="0"/>
              <a:t>কোষ</a:t>
            </a:r>
            <a:r>
              <a:rPr lang="en-US" sz="2000" b="1" dirty="0" smtClean="0"/>
              <a:t> </a:t>
            </a:r>
            <a:r>
              <a:rPr lang="en-US" sz="2000" b="1" dirty="0" err="1" smtClean="0"/>
              <a:t>একত্রিত</a:t>
            </a:r>
            <a:r>
              <a:rPr lang="en-US" sz="2000" b="1" dirty="0" smtClean="0"/>
              <a:t> </a:t>
            </a:r>
            <a:r>
              <a:rPr lang="en-US" sz="2000" b="1" dirty="0" err="1" smtClean="0"/>
              <a:t>হয়ে</a:t>
            </a:r>
            <a:r>
              <a:rPr lang="en-US" sz="2000" b="1" dirty="0" smtClean="0"/>
              <a:t> </a:t>
            </a:r>
            <a:r>
              <a:rPr lang="en-US" sz="2000" b="1" dirty="0" err="1" smtClean="0"/>
              <a:t>যে</a:t>
            </a:r>
            <a:r>
              <a:rPr lang="en-US" sz="2000" b="1" dirty="0" smtClean="0"/>
              <a:t> </a:t>
            </a:r>
            <a:r>
              <a:rPr lang="en-US" sz="2000" b="1" dirty="0" err="1" smtClean="0"/>
              <a:t>জাইগোট</a:t>
            </a:r>
            <a:r>
              <a:rPr lang="en-US" sz="2000" b="1" dirty="0" smtClean="0"/>
              <a:t> </a:t>
            </a:r>
            <a:r>
              <a:rPr lang="en-US" sz="2000" b="1" dirty="0" err="1" smtClean="0"/>
              <a:t>গঠন</a:t>
            </a:r>
            <a:r>
              <a:rPr lang="en-US" sz="2000" b="1" dirty="0" smtClean="0"/>
              <a:t> </a:t>
            </a:r>
            <a:r>
              <a:rPr lang="en-US" sz="2000" b="1" dirty="0" err="1" smtClean="0"/>
              <a:t>করে</a:t>
            </a:r>
            <a:r>
              <a:rPr lang="en-US" sz="2000" b="1" dirty="0" smtClean="0"/>
              <a:t> </a:t>
            </a:r>
            <a:r>
              <a:rPr lang="en-US" sz="2000" b="1" dirty="0" err="1" smtClean="0"/>
              <a:t>তার</a:t>
            </a:r>
            <a:r>
              <a:rPr lang="en-US" sz="2000" b="1" dirty="0" smtClean="0"/>
              <a:t> </a:t>
            </a:r>
            <a:r>
              <a:rPr lang="en-US" sz="2000" b="1" dirty="0" err="1" smtClean="0"/>
              <a:t>ক্রোমোজম</a:t>
            </a:r>
            <a:r>
              <a:rPr lang="en-US" sz="2000" b="1" dirty="0" smtClean="0"/>
              <a:t> </a:t>
            </a:r>
            <a:r>
              <a:rPr lang="en-US" sz="2000" b="1" dirty="0" err="1" smtClean="0"/>
              <a:t>সংখ্যা</a:t>
            </a:r>
            <a:r>
              <a:rPr lang="en-US" sz="2000" b="1" dirty="0" smtClean="0"/>
              <a:t> </a:t>
            </a:r>
            <a:r>
              <a:rPr lang="en-US" sz="2000" b="1" dirty="0" err="1" smtClean="0"/>
              <a:t>প্রজাতির</a:t>
            </a:r>
            <a:r>
              <a:rPr lang="en-US" sz="2000" b="1" dirty="0" smtClean="0"/>
              <a:t> </a:t>
            </a:r>
            <a:r>
              <a:rPr lang="en-US" sz="2000" b="1" dirty="0" err="1" smtClean="0"/>
              <a:t>ক্রোমোজম</a:t>
            </a:r>
            <a:r>
              <a:rPr lang="en-US" sz="2000" b="1" dirty="0" smtClean="0"/>
              <a:t> </a:t>
            </a:r>
            <a:r>
              <a:rPr lang="en-US" sz="2000" b="1" dirty="0" err="1" smtClean="0"/>
              <a:t>সংখ্যার</a:t>
            </a:r>
            <a:r>
              <a:rPr lang="en-US" sz="2000" b="1" dirty="0" smtClean="0"/>
              <a:t> </a:t>
            </a:r>
            <a:r>
              <a:rPr lang="en-US" sz="2000" b="1" dirty="0" err="1" smtClean="0"/>
              <a:t>অনুরুপ</a:t>
            </a:r>
            <a:r>
              <a:rPr lang="en-US" sz="2000" b="1" dirty="0" smtClean="0"/>
              <a:t> </a:t>
            </a:r>
            <a:r>
              <a:rPr lang="en-US" sz="2000" b="1" dirty="0" err="1" smtClean="0"/>
              <a:t>হয়ে</a:t>
            </a:r>
            <a:r>
              <a:rPr lang="en-US" sz="2000" b="1" dirty="0" smtClean="0"/>
              <a:t> </a:t>
            </a:r>
            <a:r>
              <a:rPr lang="en-US" sz="2000" b="1" dirty="0" err="1" smtClean="0"/>
              <a:t>থাকে</a:t>
            </a:r>
            <a:r>
              <a:rPr lang="en-US" sz="2000" b="1" dirty="0" smtClean="0"/>
              <a:t>।                         </a:t>
            </a:r>
            <a:r>
              <a:rPr lang="en-US" sz="2400" b="1" dirty="0" err="1" smtClean="0"/>
              <a:t>এতে</a:t>
            </a:r>
            <a:r>
              <a:rPr lang="en-US" sz="2400" b="1" dirty="0" smtClean="0"/>
              <a:t> </a:t>
            </a:r>
            <a:r>
              <a:rPr lang="en-US" sz="2400" b="1" dirty="0" err="1" smtClean="0"/>
              <a:t>নির্দিষ্ট</a:t>
            </a:r>
            <a:r>
              <a:rPr lang="en-US" sz="2400" b="1" dirty="0" smtClean="0"/>
              <a:t>  </a:t>
            </a:r>
            <a:r>
              <a:rPr lang="en-US" sz="2400" b="1" dirty="0" err="1" smtClean="0"/>
              <a:t>প্রজাতির</a:t>
            </a:r>
            <a:r>
              <a:rPr lang="en-US" sz="2400" b="1" dirty="0" smtClean="0"/>
              <a:t> </a:t>
            </a:r>
            <a:r>
              <a:rPr lang="en-US" sz="2400" b="1" dirty="0" err="1" smtClean="0"/>
              <a:t>ক্রোমোজম</a:t>
            </a:r>
            <a:r>
              <a:rPr lang="en-US" sz="2400" b="1" dirty="0" smtClean="0"/>
              <a:t> </a:t>
            </a:r>
            <a:r>
              <a:rPr lang="en-US" sz="2400" b="1" dirty="0" err="1" smtClean="0"/>
              <a:t>সংখ্যা</a:t>
            </a:r>
            <a:r>
              <a:rPr lang="en-US" sz="2400" b="1" dirty="0" smtClean="0"/>
              <a:t> </a:t>
            </a:r>
            <a:r>
              <a:rPr lang="en-US" sz="2400" b="1" dirty="0" err="1" smtClean="0"/>
              <a:t>অনুরুপ</a:t>
            </a:r>
            <a:r>
              <a:rPr lang="en-US" sz="2400" b="1" dirty="0" smtClean="0"/>
              <a:t> </a:t>
            </a:r>
            <a:r>
              <a:rPr lang="en-US" sz="2400" b="1" dirty="0" err="1" smtClean="0"/>
              <a:t>থাকে</a:t>
            </a:r>
            <a:r>
              <a:rPr lang="en-US" sz="2400" b="1" dirty="0" smtClean="0"/>
              <a:t>।</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heckerboard(across)">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322700026.png.jpg"/>
          <p:cNvPicPr>
            <a:picLocks noChangeAspect="1"/>
          </p:cNvPicPr>
          <p:nvPr/>
        </p:nvPicPr>
        <p:blipFill>
          <a:blip r:embed="rId2"/>
          <a:stretch>
            <a:fillRect/>
          </a:stretch>
        </p:blipFill>
        <p:spPr>
          <a:xfrm>
            <a:off x="381000" y="2057400"/>
            <a:ext cx="1828800" cy="2057400"/>
          </a:xfrm>
          <a:prstGeom prst="rect">
            <a:avLst/>
          </a:prstGeom>
        </p:spPr>
      </p:pic>
      <p:sp>
        <p:nvSpPr>
          <p:cNvPr id="3" name="TextBox 2"/>
          <p:cNvSpPr txBox="1"/>
          <p:nvPr/>
        </p:nvSpPr>
        <p:spPr>
          <a:xfrm>
            <a:off x="457200" y="533400"/>
            <a:ext cx="5257800" cy="381000"/>
          </a:xfrm>
          <a:prstGeom prst="rect">
            <a:avLst/>
          </a:prstGeom>
          <a:solidFill>
            <a:schemeClr val="accent1"/>
          </a:solidFill>
        </p:spPr>
        <p:txBody>
          <a:bodyPr wrap="square" rtlCol="0">
            <a:spAutoFit/>
          </a:bodyPr>
          <a:lstStyle/>
          <a:p>
            <a:r>
              <a:rPr lang="en-US" b="1" dirty="0" err="1" smtClean="0"/>
              <a:t>বংশ</a:t>
            </a:r>
            <a:r>
              <a:rPr lang="en-US" b="1" dirty="0" smtClean="0"/>
              <a:t> </a:t>
            </a:r>
            <a:r>
              <a:rPr lang="en-US" b="1" dirty="0" err="1" smtClean="0"/>
              <a:t>গতি</a:t>
            </a:r>
            <a:r>
              <a:rPr lang="en-US" b="1" dirty="0" smtClean="0"/>
              <a:t> </a:t>
            </a:r>
            <a:r>
              <a:rPr lang="en-US" b="1" dirty="0" err="1" smtClean="0"/>
              <a:t>নির্ধারনে</a:t>
            </a:r>
            <a:r>
              <a:rPr lang="en-US" b="1" dirty="0" smtClean="0"/>
              <a:t>  </a:t>
            </a:r>
            <a:r>
              <a:rPr lang="en-US" b="1" dirty="0" err="1" smtClean="0"/>
              <a:t>ক্রোমোজম</a:t>
            </a:r>
            <a:r>
              <a:rPr lang="en-US" b="1" dirty="0" smtClean="0"/>
              <a:t> , </a:t>
            </a:r>
            <a:r>
              <a:rPr lang="en-US" b="1" dirty="0" err="1" smtClean="0"/>
              <a:t>ডিএন</a:t>
            </a:r>
            <a:r>
              <a:rPr lang="en-US" b="1" dirty="0" smtClean="0"/>
              <a:t> এ   ,</a:t>
            </a:r>
            <a:r>
              <a:rPr lang="en-US" b="1" dirty="0" err="1" smtClean="0"/>
              <a:t>আর</a:t>
            </a:r>
            <a:r>
              <a:rPr lang="en-US" b="1" dirty="0" smtClean="0"/>
              <a:t>  </a:t>
            </a:r>
            <a:r>
              <a:rPr lang="en-US" b="1" dirty="0" err="1" smtClean="0"/>
              <a:t>এন</a:t>
            </a:r>
            <a:r>
              <a:rPr lang="en-US" b="1" dirty="0" smtClean="0"/>
              <a:t> এ , </a:t>
            </a:r>
            <a:r>
              <a:rPr lang="en-US" b="1" dirty="0" err="1" smtClean="0"/>
              <a:t>এর</a:t>
            </a:r>
            <a:r>
              <a:rPr lang="en-US" b="1" dirty="0" smtClean="0"/>
              <a:t> </a:t>
            </a:r>
            <a:r>
              <a:rPr lang="en-US" b="1" dirty="0" err="1" smtClean="0"/>
              <a:t>ভূমিকা</a:t>
            </a:r>
            <a:r>
              <a:rPr lang="en-US" b="1" dirty="0" smtClean="0"/>
              <a:t>।  </a:t>
            </a:r>
            <a:endParaRPr lang="en-US" b="1" dirty="0"/>
          </a:p>
        </p:txBody>
      </p:sp>
      <p:sp>
        <p:nvSpPr>
          <p:cNvPr id="4" name="TextBox 3"/>
          <p:cNvSpPr txBox="1"/>
          <p:nvPr/>
        </p:nvSpPr>
        <p:spPr>
          <a:xfrm>
            <a:off x="457200" y="990600"/>
            <a:ext cx="6096000" cy="369332"/>
          </a:xfrm>
          <a:prstGeom prst="rect">
            <a:avLst/>
          </a:prstGeom>
          <a:solidFill>
            <a:schemeClr val="accent1"/>
          </a:solidFill>
        </p:spPr>
        <p:txBody>
          <a:bodyPr wrap="square" rtlCol="0">
            <a:spAutoFit/>
          </a:bodyPr>
          <a:lstStyle/>
          <a:p>
            <a:r>
              <a:rPr lang="en-US" b="1" dirty="0" err="1" smtClean="0"/>
              <a:t>মাতা-পিতার</a:t>
            </a:r>
            <a:r>
              <a:rPr lang="en-US" b="1" dirty="0" smtClean="0"/>
              <a:t> </a:t>
            </a:r>
            <a:r>
              <a:rPr lang="en-US" b="1" dirty="0" err="1" smtClean="0"/>
              <a:t>বৈশিষ্ট্য</a:t>
            </a:r>
            <a:r>
              <a:rPr lang="en-US" b="1" dirty="0" smtClean="0"/>
              <a:t>  </a:t>
            </a:r>
            <a:r>
              <a:rPr lang="en-US" b="1" dirty="0" err="1" smtClean="0"/>
              <a:t>যে</a:t>
            </a:r>
            <a:r>
              <a:rPr lang="en-US" b="1" dirty="0" smtClean="0"/>
              <a:t> </a:t>
            </a:r>
            <a:r>
              <a:rPr lang="en-US" b="1" dirty="0" err="1" smtClean="0"/>
              <a:t>প্রক্রিয়ায়</a:t>
            </a:r>
            <a:r>
              <a:rPr lang="en-US" b="1" dirty="0" smtClean="0"/>
              <a:t>  </a:t>
            </a:r>
            <a:r>
              <a:rPr lang="en-US" b="1" dirty="0" err="1" smtClean="0"/>
              <a:t>সন্তানে</a:t>
            </a:r>
            <a:r>
              <a:rPr lang="en-US" b="1" dirty="0" smtClean="0"/>
              <a:t>  </a:t>
            </a:r>
            <a:r>
              <a:rPr lang="en-US" b="1" dirty="0" err="1" smtClean="0"/>
              <a:t>সঞ্চারিত</a:t>
            </a:r>
            <a:r>
              <a:rPr lang="en-US" b="1" dirty="0" smtClean="0"/>
              <a:t> </a:t>
            </a:r>
            <a:r>
              <a:rPr lang="en-US" b="1" dirty="0" err="1" smtClean="0"/>
              <a:t>হয়</a:t>
            </a:r>
            <a:r>
              <a:rPr lang="en-US" b="1" dirty="0" smtClean="0"/>
              <a:t>, </a:t>
            </a:r>
            <a:r>
              <a:rPr lang="en-US" b="1" dirty="0" err="1" smtClean="0"/>
              <a:t>তাকে</a:t>
            </a:r>
            <a:r>
              <a:rPr lang="en-US" b="1" dirty="0" smtClean="0"/>
              <a:t> </a:t>
            </a:r>
            <a:r>
              <a:rPr lang="en-US" b="1" dirty="0" err="1" smtClean="0"/>
              <a:t>বংশ</a:t>
            </a:r>
            <a:r>
              <a:rPr lang="en-US" b="1" dirty="0" smtClean="0"/>
              <a:t> </a:t>
            </a:r>
            <a:r>
              <a:rPr lang="en-US" b="1" dirty="0" err="1" smtClean="0"/>
              <a:t>গতি</a:t>
            </a:r>
            <a:r>
              <a:rPr lang="en-US" b="1" dirty="0" smtClean="0"/>
              <a:t> </a:t>
            </a:r>
            <a:r>
              <a:rPr lang="en-US" b="1" dirty="0" err="1" smtClean="0"/>
              <a:t>বলে</a:t>
            </a:r>
            <a:r>
              <a:rPr lang="en-US" b="1" dirty="0" smtClean="0"/>
              <a:t>। </a:t>
            </a:r>
            <a:endParaRPr lang="en-US" b="1" dirty="0"/>
          </a:p>
        </p:txBody>
      </p:sp>
      <p:sp>
        <p:nvSpPr>
          <p:cNvPr id="5" name="TextBox 4"/>
          <p:cNvSpPr txBox="1"/>
          <p:nvPr/>
        </p:nvSpPr>
        <p:spPr>
          <a:xfrm>
            <a:off x="457200" y="1676400"/>
            <a:ext cx="8610600" cy="369332"/>
          </a:xfrm>
          <a:prstGeom prst="rect">
            <a:avLst/>
          </a:prstGeom>
          <a:solidFill>
            <a:schemeClr val="accent1"/>
          </a:solidFill>
        </p:spPr>
        <p:txBody>
          <a:bodyPr wrap="square" rtlCol="0">
            <a:spAutoFit/>
          </a:bodyPr>
          <a:lstStyle/>
          <a:p>
            <a:r>
              <a:rPr lang="en-US" b="1" dirty="0" err="1" smtClean="0"/>
              <a:t>উনবিংশ</a:t>
            </a:r>
            <a:r>
              <a:rPr lang="en-US" b="1" dirty="0" smtClean="0"/>
              <a:t> </a:t>
            </a:r>
            <a:r>
              <a:rPr lang="en-US" b="1" dirty="0" err="1" smtClean="0"/>
              <a:t>শতাব্দীর</a:t>
            </a:r>
            <a:r>
              <a:rPr lang="en-US" b="1" dirty="0" smtClean="0"/>
              <a:t>  </a:t>
            </a:r>
            <a:r>
              <a:rPr lang="en-US" b="1" dirty="0" err="1" smtClean="0"/>
              <a:t>দ্বীতিয়ার্ধে</a:t>
            </a:r>
            <a:r>
              <a:rPr lang="en-US" b="1" dirty="0" smtClean="0"/>
              <a:t>  </a:t>
            </a:r>
            <a:r>
              <a:rPr lang="en-US" b="1" dirty="0" err="1" smtClean="0"/>
              <a:t>জোহান</a:t>
            </a:r>
            <a:r>
              <a:rPr lang="en-US" b="1" dirty="0" smtClean="0"/>
              <a:t> </a:t>
            </a:r>
            <a:r>
              <a:rPr lang="en-US" b="1" dirty="0" err="1" smtClean="0"/>
              <a:t>মেন্ডেল</a:t>
            </a:r>
            <a:r>
              <a:rPr lang="en-US" b="1" dirty="0" smtClean="0"/>
              <a:t> </a:t>
            </a:r>
            <a:r>
              <a:rPr lang="en-US" b="1" dirty="0" err="1" smtClean="0"/>
              <a:t>বংশ</a:t>
            </a:r>
            <a:r>
              <a:rPr lang="en-US" b="1" dirty="0" smtClean="0"/>
              <a:t> </a:t>
            </a:r>
            <a:r>
              <a:rPr lang="en-US" b="1" dirty="0" err="1" smtClean="0"/>
              <a:t>গতি</a:t>
            </a:r>
            <a:r>
              <a:rPr lang="en-US" b="1" dirty="0" smtClean="0"/>
              <a:t> </a:t>
            </a:r>
            <a:r>
              <a:rPr lang="en-US" b="1" dirty="0" err="1" smtClean="0"/>
              <a:t>সমন্ধে</a:t>
            </a:r>
            <a:r>
              <a:rPr lang="en-US" b="1" dirty="0" smtClean="0"/>
              <a:t> </a:t>
            </a:r>
            <a:r>
              <a:rPr lang="en-US" b="1" dirty="0" err="1" smtClean="0"/>
              <a:t>সঠিক</a:t>
            </a:r>
            <a:r>
              <a:rPr lang="en-US" b="1" dirty="0" smtClean="0"/>
              <a:t> </a:t>
            </a:r>
            <a:r>
              <a:rPr lang="en-US" b="1" dirty="0" err="1" smtClean="0"/>
              <a:t>ধারনা</a:t>
            </a:r>
            <a:r>
              <a:rPr lang="en-US" b="1" dirty="0" smtClean="0"/>
              <a:t> </a:t>
            </a:r>
            <a:r>
              <a:rPr lang="en-US" b="1" dirty="0" err="1" smtClean="0"/>
              <a:t>দেন</a:t>
            </a:r>
            <a:r>
              <a:rPr lang="en-US" b="1" dirty="0" smtClean="0"/>
              <a:t>। </a:t>
            </a:r>
            <a:endParaRPr lang="en-US" b="1" dirty="0"/>
          </a:p>
        </p:txBody>
      </p:sp>
      <p:sp>
        <p:nvSpPr>
          <p:cNvPr id="6" name="TextBox 5"/>
          <p:cNvSpPr txBox="1"/>
          <p:nvPr/>
        </p:nvSpPr>
        <p:spPr>
          <a:xfrm>
            <a:off x="2514600" y="2209800"/>
            <a:ext cx="6553200" cy="1323439"/>
          </a:xfrm>
          <a:prstGeom prst="rect">
            <a:avLst/>
          </a:prstGeom>
          <a:solidFill>
            <a:schemeClr val="accent1"/>
          </a:solidFill>
        </p:spPr>
        <p:txBody>
          <a:bodyPr wrap="square" rtlCol="0">
            <a:spAutoFit/>
          </a:bodyPr>
          <a:lstStyle/>
          <a:p>
            <a:r>
              <a:rPr lang="en-US" sz="2000" b="1" dirty="0" err="1" smtClean="0"/>
              <a:t>সাধারনত</a:t>
            </a:r>
            <a:r>
              <a:rPr lang="en-US" sz="2000" b="1" dirty="0" smtClean="0"/>
              <a:t> </a:t>
            </a:r>
            <a:r>
              <a:rPr lang="en-US" sz="2000" b="1" dirty="0" err="1" smtClean="0"/>
              <a:t>ক্রোমোজমের</a:t>
            </a:r>
            <a:r>
              <a:rPr lang="en-US" sz="2000" b="1" dirty="0" smtClean="0"/>
              <a:t> ড </a:t>
            </a:r>
            <a:r>
              <a:rPr lang="en-US" sz="2000" b="1" dirty="0" err="1" smtClean="0"/>
              <a:t>এন</a:t>
            </a:r>
            <a:r>
              <a:rPr lang="en-US" sz="2000" b="1" dirty="0" smtClean="0"/>
              <a:t> এ </a:t>
            </a:r>
            <a:r>
              <a:rPr lang="en-US" sz="2000" b="1" dirty="0" err="1" smtClean="0"/>
              <a:t>অনু</a:t>
            </a:r>
            <a:r>
              <a:rPr lang="en-US" sz="2000" b="1" dirty="0" smtClean="0"/>
              <a:t> </a:t>
            </a:r>
            <a:r>
              <a:rPr lang="en-US" sz="2000" b="1" dirty="0" err="1" smtClean="0"/>
              <a:t>গুলোই</a:t>
            </a:r>
            <a:r>
              <a:rPr lang="en-US" sz="2000" b="1" dirty="0" smtClean="0"/>
              <a:t> </a:t>
            </a:r>
            <a:r>
              <a:rPr lang="en-US" sz="2000" b="1" dirty="0" err="1" smtClean="0"/>
              <a:t>জীবের</a:t>
            </a:r>
            <a:r>
              <a:rPr lang="en-US" sz="2000" b="1" dirty="0" smtClean="0"/>
              <a:t> </a:t>
            </a:r>
            <a:r>
              <a:rPr lang="en-US" sz="2000" b="1" dirty="0" err="1" smtClean="0"/>
              <a:t>চারিত্রিক</a:t>
            </a:r>
            <a:r>
              <a:rPr lang="en-US" sz="2000" b="1" dirty="0" smtClean="0"/>
              <a:t> </a:t>
            </a:r>
            <a:r>
              <a:rPr lang="en-US" sz="2000" b="1" dirty="0" err="1" smtClean="0"/>
              <a:t>বৈশিষ্ট্যের</a:t>
            </a:r>
            <a:r>
              <a:rPr lang="en-US" sz="2000" b="1" dirty="0" smtClean="0"/>
              <a:t>  </a:t>
            </a:r>
            <a:r>
              <a:rPr lang="en-US" sz="2000" b="1" dirty="0" err="1" smtClean="0"/>
              <a:t>প্রকৃত</a:t>
            </a:r>
            <a:r>
              <a:rPr lang="en-US" sz="2000" b="1" dirty="0" smtClean="0"/>
              <a:t>  </a:t>
            </a:r>
            <a:r>
              <a:rPr lang="en-US" sz="2000" b="1" dirty="0" err="1" smtClean="0"/>
              <a:t>ধারক</a:t>
            </a:r>
            <a:r>
              <a:rPr lang="en-US" sz="2000" b="1" dirty="0" smtClean="0"/>
              <a:t> ও </a:t>
            </a:r>
            <a:r>
              <a:rPr lang="en-US" sz="2000" b="1" dirty="0" err="1" smtClean="0"/>
              <a:t>বাহক</a:t>
            </a:r>
            <a:r>
              <a:rPr lang="en-US" sz="2000" b="1" dirty="0" smtClean="0"/>
              <a:t>। </a:t>
            </a:r>
            <a:r>
              <a:rPr lang="en-US" sz="2000" b="1" dirty="0" err="1" smtClean="0"/>
              <a:t>তাই</a:t>
            </a:r>
            <a:r>
              <a:rPr lang="en-US" sz="2000" b="1" dirty="0" smtClean="0"/>
              <a:t> </a:t>
            </a:r>
            <a:r>
              <a:rPr lang="en-US" sz="2000" b="1" dirty="0" err="1" smtClean="0"/>
              <a:t>বৈশিষ্ট্য</a:t>
            </a:r>
            <a:r>
              <a:rPr lang="en-US" sz="2000" b="1" dirty="0" smtClean="0"/>
              <a:t> </a:t>
            </a:r>
            <a:r>
              <a:rPr lang="en-US" sz="2000" b="1" dirty="0" err="1" smtClean="0"/>
              <a:t>নিয়ন্ত্রন</a:t>
            </a:r>
            <a:r>
              <a:rPr lang="en-US" sz="2000" b="1" dirty="0" smtClean="0"/>
              <a:t> </a:t>
            </a:r>
            <a:r>
              <a:rPr lang="en-US" sz="2000" b="1" dirty="0" err="1" smtClean="0"/>
              <a:t>কারী</a:t>
            </a:r>
            <a:r>
              <a:rPr lang="en-US" sz="2000" b="1" dirty="0" smtClean="0"/>
              <a:t> </a:t>
            </a:r>
            <a:r>
              <a:rPr lang="en-US" sz="2000" b="1" dirty="0" err="1" smtClean="0"/>
              <a:t>ডি</a:t>
            </a:r>
            <a:r>
              <a:rPr lang="en-US" sz="2000" b="1" dirty="0" smtClean="0"/>
              <a:t> </a:t>
            </a:r>
            <a:r>
              <a:rPr lang="en-US" sz="2000" b="1" dirty="0" err="1" smtClean="0"/>
              <a:t>এন</a:t>
            </a:r>
            <a:r>
              <a:rPr lang="en-US" sz="2000" b="1" dirty="0" smtClean="0"/>
              <a:t> এ </a:t>
            </a:r>
            <a:r>
              <a:rPr lang="en-US" sz="2000" b="1" dirty="0" err="1" smtClean="0"/>
              <a:t>এর</a:t>
            </a:r>
            <a:r>
              <a:rPr lang="en-US" sz="2000" b="1" dirty="0" smtClean="0"/>
              <a:t> </a:t>
            </a:r>
            <a:r>
              <a:rPr lang="en-US" sz="2000" b="1" dirty="0" err="1" smtClean="0"/>
              <a:t>অংশ</a:t>
            </a:r>
            <a:r>
              <a:rPr lang="en-US" sz="2000" b="1" dirty="0" smtClean="0"/>
              <a:t> </a:t>
            </a:r>
            <a:r>
              <a:rPr lang="en-US" sz="2000" b="1" dirty="0" err="1" smtClean="0"/>
              <a:t>কে</a:t>
            </a:r>
            <a:r>
              <a:rPr lang="en-US" sz="2000" b="1" dirty="0" smtClean="0"/>
              <a:t> </a:t>
            </a:r>
            <a:r>
              <a:rPr lang="en-US" sz="2000" b="1" dirty="0" err="1" smtClean="0"/>
              <a:t>জীন</a:t>
            </a:r>
            <a:r>
              <a:rPr lang="en-US" sz="2000" b="1" dirty="0" smtClean="0"/>
              <a:t> </a:t>
            </a:r>
            <a:r>
              <a:rPr lang="en-US" sz="2000" b="1" dirty="0" err="1" smtClean="0"/>
              <a:t>বলা</a:t>
            </a:r>
            <a:r>
              <a:rPr lang="en-US" sz="2000" b="1" dirty="0" smtClean="0"/>
              <a:t> </a:t>
            </a:r>
            <a:r>
              <a:rPr lang="en-US" sz="2000" b="1" dirty="0" err="1" smtClean="0"/>
              <a:t>হয়</a:t>
            </a:r>
            <a:r>
              <a:rPr lang="en-US" sz="2000" b="1" dirty="0" smtClean="0"/>
              <a:t>।  </a:t>
            </a:r>
            <a:endParaRPr lang="en-US" sz="2000" b="1" dirty="0"/>
          </a:p>
        </p:txBody>
      </p:sp>
      <p:sp>
        <p:nvSpPr>
          <p:cNvPr id="7" name="TextBox 6"/>
          <p:cNvSpPr txBox="1"/>
          <p:nvPr/>
        </p:nvSpPr>
        <p:spPr>
          <a:xfrm>
            <a:off x="2743200" y="3914745"/>
            <a:ext cx="6096000" cy="400110"/>
          </a:xfrm>
          <a:prstGeom prst="rect">
            <a:avLst/>
          </a:prstGeom>
          <a:solidFill>
            <a:schemeClr val="accent1"/>
          </a:solidFill>
        </p:spPr>
        <p:txBody>
          <a:bodyPr wrap="square" rtlCol="0">
            <a:spAutoFit/>
          </a:bodyPr>
          <a:lstStyle/>
          <a:p>
            <a:r>
              <a:rPr lang="en-US" sz="2000" b="1" dirty="0" err="1" smtClean="0"/>
              <a:t>জীন</a:t>
            </a:r>
            <a:r>
              <a:rPr lang="en-US" sz="2000" b="1" dirty="0" smtClean="0"/>
              <a:t> </a:t>
            </a:r>
            <a:r>
              <a:rPr lang="en-US" sz="2000" b="1" dirty="0" err="1" smtClean="0"/>
              <a:t>হলো</a:t>
            </a:r>
            <a:r>
              <a:rPr lang="en-US" sz="2000" b="1" dirty="0" smtClean="0"/>
              <a:t> </a:t>
            </a:r>
            <a:r>
              <a:rPr lang="en-US" sz="2000" b="1" dirty="0" err="1" smtClean="0"/>
              <a:t>ক্রোমোজমে</a:t>
            </a:r>
            <a:r>
              <a:rPr lang="en-US" sz="2000" b="1" dirty="0" smtClean="0"/>
              <a:t> </a:t>
            </a:r>
            <a:r>
              <a:rPr lang="en-US" sz="2000" b="1" dirty="0" err="1" smtClean="0"/>
              <a:t>অবস্থিত</a:t>
            </a:r>
            <a:r>
              <a:rPr lang="en-US" sz="2000" b="1" dirty="0" smtClean="0"/>
              <a:t> </a:t>
            </a:r>
            <a:r>
              <a:rPr lang="en-US" sz="2000" b="1" dirty="0" err="1" smtClean="0"/>
              <a:t>ডি</a:t>
            </a:r>
            <a:r>
              <a:rPr lang="en-US" sz="2000" b="1" dirty="0" smtClean="0"/>
              <a:t>  </a:t>
            </a:r>
            <a:r>
              <a:rPr lang="en-US" sz="2000" b="1" dirty="0" err="1" smtClean="0"/>
              <a:t>এন</a:t>
            </a:r>
            <a:r>
              <a:rPr lang="en-US" sz="2000" b="1" dirty="0" smtClean="0"/>
              <a:t> এ। </a:t>
            </a:r>
            <a:endParaRPr lang="en-US" sz="2000" b="1" dirty="0"/>
          </a:p>
        </p:txBody>
      </p:sp>
      <p:sp>
        <p:nvSpPr>
          <p:cNvPr id="8" name="TextBox 7"/>
          <p:cNvSpPr txBox="1"/>
          <p:nvPr/>
        </p:nvSpPr>
        <p:spPr>
          <a:xfrm>
            <a:off x="2667000" y="4876800"/>
            <a:ext cx="6248400" cy="707886"/>
          </a:xfrm>
          <a:prstGeom prst="rect">
            <a:avLst/>
          </a:prstGeom>
          <a:solidFill>
            <a:schemeClr val="accent1"/>
          </a:solidFill>
        </p:spPr>
        <p:txBody>
          <a:bodyPr wrap="square" rtlCol="0">
            <a:spAutoFit/>
          </a:bodyPr>
          <a:lstStyle/>
          <a:p>
            <a:r>
              <a:rPr lang="en-US" sz="2000" b="1" dirty="0" err="1" smtClean="0"/>
              <a:t>যেসব</a:t>
            </a:r>
            <a:r>
              <a:rPr lang="en-US" sz="2000" b="1" dirty="0" smtClean="0"/>
              <a:t> </a:t>
            </a:r>
            <a:r>
              <a:rPr lang="en-US" sz="2000" b="1" dirty="0" err="1" smtClean="0"/>
              <a:t>জীবে</a:t>
            </a:r>
            <a:r>
              <a:rPr lang="en-US" sz="2000" b="1" dirty="0" smtClean="0"/>
              <a:t> </a:t>
            </a:r>
            <a:r>
              <a:rPr lang="en-US" sz="2000" b="1" dirty="0" err="1" smtClean="0"/>
              <a:t>ডি</a:t>
            </a:r>
            <a:r>
              <a:rPr lang="en-US" sz="2000" b="1" dirty="0" smtClean="0"/>
              <a:t> </a:t>
            </a:r>
            <a:r>
              <a:rPr lang="en-US" sz="2000" b="1" dirty="0" err="1" smtClean="0"/>
              <a:t>এন</a:t>
            </a:r>
            <a:r>
              <a:rPr lang="en-US" sz="2000" b="1" dirty="0" smtClean="0"/>
              <a:t> এ </a:t>
            </a:r>
            <a:r>
              <a:rPr lang="en-US" sz="2000" b="1" dirty="0" err="1" smtClean="0"/>
              <a:t>থাকে</a:t>
            </a:r>
            <a:r>
              <a:rPr lang="en-US" sz="2000" b="1" dirty="0" smtClean="0"/>
              <a:t> </a:t>
            </a:r>
            <a:r>
              <a:rPr lang="en-US" sz="2000" b="1" dirty="0" err="1" smtClean="0"/>
              <a:t>না</a:t>
            </a:r>
            <a:r>
              <a:rPr lang="en-US" sz="2000" b="1" dirty="0" smtClean="0"/>
              <a:t> ,</a:t>
            </a:r>
            <a:r>
              <a:rPr lang="en-US" sz="2000" b="1" dirty="0" err="1" smtClean="0"/>
              <a:t>কেবল</a:t>
            </a:r>
            <a:r>
              <a:rPr lang="en-US" sz="2000" b="1" dirty="0" smtClean="0"/>
              <a:t> </a:t>
            </a:r>
            <a:r>
              <a:rPr lang="en-US" sz="2000" b="1" dirty="0" err="1" smtClean="0"/>
              <a:t>আর</a:t>
            </a:r>
            <a:r>
              <a:rPr lang="en-US" sz="2000" b="1" dirty="0" smtClean="0"/>
              <a:t> </a:t>
            </a:r>
            <a:r>
              <a:rPr lang="en-US" sz="2000" b="1" dirty="0" err="1" smtClean="0"/>
              <a:t>এন</a:t>
            </a:r>
            <a:r>
              <a:rPr lang="en-US" sz="2000" b="1" dirty="0" smtClean="0"/>
              <a:t> এ </a:t>
            </a:r>
            <a:r>
              <a:rPr lang="en-US" sz="2000" b="1" dirty="0" err="1" smtClean="0"/>
              <a:t>থাকে</a:t>
            </a:r>
            <a:r>
              <a:rPr lang="en-US" sz="2000" b="1" dirty="0" smtClean="0"/>
              <a:t> </a:t>
            </a:r>
            <a:r>
              <a:rPr lang="en-US" sz="2000" b="1" dirty="0" err="1" smtClean="0"/>
              <a:t>সে</a:t>
            </a:r>
            <a:r>
              <a:rPr lang="en-US" sz="2000" b="1" dirty="0" smtClean="0"/>
              <a:t> </a:t>
            </a:r>
            <a:r>
              <a:rPr lang="en-US" sz="2000" b="1" dirty="0" err="1" smtClean="0"/>
              <a:t>ক্ষেত্রে</a:t>
            </a:r>
            <a:r>
              <a:rPr lang="en-US" sz="2000" b="1" dirty="0" smtClean="0"/>
              <a:t> </a:t>
            </a:r>
            <a:r>
              <a:rPr lang="en-US" sz="2000" b="1" dirty="0" err="1" smtClean="0"/>
              <a:t>আর,এন</a:t>
            </a:r>
            <a:r>
              <a:rPr lang="en-US" sz="2000" b="1" dirty="0" smtClean="0"/>
              <a:t> এ </a:t>
            </a:r>
            <a:r>
              <a:rPr lang="en-US" sz="2000" b="1" dirty="0" err="1" smtClean="0"/>
              <a:t>জীন</a:t>
            </a:r>
            <a:r>
              <a:rPr lang="en-US" sz="2000" b="1" dirty="0" smtClean="0"/>
              <a:t> </a:t>
            </a:r>
            <a:r>
              <a:rPr lang="en-US" sz="2000" b="1" dirty="0" err="1" smtClean="0"/>
              <a:t>হিসেবে</a:t>
            </a:r>
            <a:r>
              <a:rPr lang="en-US" sz="2000" b="1" dirty="0" smtClean="0"/>
              <a:t> </a:t>
            </a:r>
            <a:r>
              <a:rPr lang="en-US" sz="2000" b="1" dirty="0" err="1" smtClean="0"/>
              <a:t>কাজ</a:t>
            </a:r>
            <a:r>
              <a:rPr lang="en-US" sz="2000" b="1" dirty="0" smtClean="0"/>
              <a:t> </a:t>
            </a:r>
            <a:r>
              <a:rPr lang="en-US" sz="2000" b="1" dirty="0" err="1" smtClean="0"/>
              <a:t>করে</a:t>
            </a:r>
            <a:r>
              <a:rPr lang="en-US" sz="2000" b="1" dirty="0" smtClean="0"/>
              <a:t>। </a:t>
            </a:r>
            <a:endParaRPr lang="en-US" sz="2000" b="1" dirty="0"/>
          </a:p>
        </p:txBody>
      </p:sp>
      <p:pic>
        <p:nvPicPr>
          <p:cNvPr id="9" name="Picture 8" descr="EduPic Cell Drawings_20150708101959 (2).png"/>
          <p:cNvPicPr>
            <a:picLocks noChangeAspect="1"/>
          </p:cNvPicPr>
          <p:nvPr/>
        </p:nvPicPr>
        <p:blipFill>
          <a:blip r:embed="rId3" cstate="print"/>
          <a:stretch>
            <a:fillRect/>
          </a:stretch>
        </p:blipFill>
        <p:spPr>
          <a:xfrm>
            <a:off x="533400" y="4876800"/>
            <a:ext cx="1219199" cy="1166190"/>
          </a:xfrm>
          <a:prstGeom prst="rect">
            <a:avLst/>
          </a:prstGeom>
        </p:spPr>
      </p:pic>
      <p:sp>
        <p:nvSpPr>
          <p:cNvPr id="10" name="TextBox 9"/>
          <p:cNvSpPr txBox="1"/>
          <p:nvPr/>
        </p:nvSpPr>
        <p:spPr>
          <a:xfrm>
            <a:off x="609600" y="6248400"/>
            <a:ext cx="1752600" cy="369332"/>
          </a:xfrm>
          <a:prstGeom prst="rect">
            <a:avLst/>
          </a:prstGeom>
          <a:solidFill>
            <a:schemeClr val="accent1"/>
          </a:solidFill>
        </p:spPr>
        <p:txBody>
          <a:bodyPr wrap="square" rtlCol="0">
            <a:spAutoFit/>
          </a:bodyPr>
          <a:lstStyle/>
          <a:p>
            <a:r>
              <a:rPr lang="en-US" b="1" dirty="0" err="1" smtClean="0"/>
              <a:t>ক্রোমোজম</a:t>
            </a:r>
            <a:r>
              <a:rPr lang="en-US" b="1" dirty="0" smtClean="0"/>
              <a:t> </a:t>
            </a:r>
            <a:endParaRPr lang="en-US" b="1" dirty="0"/>
          </a:p>
        </p:txBody>
      </p:sp>
      <p:sp>
        <p:nvSpPr>
          <p:cNvPr id="11" name="TextBox 10"/>
          <p:cNvSpPr txBox="1"/>
          <p:nvPr/>
        </p:nvSpPr>
        <p:spPr>
          <a:xfrm>
            <a:off x="381000" y="4191000"/>
            <a:ext cx="2133600" cy="369332"/>
          </a:xfrm>
          <a:prstGeom prst="rect">
            <a:avLst/>
          </a:prstGeom>
          <a:solidFill>
            <a:schemeClr val="accent1"/>
          </a:solidFill>
        </p:spPr>
        <p:txBody>
          <a:bodyPr wrap="square" rtlCol="0">
            <a:spAutoFit/>
          </a:bodyPr>
          <a:lstStyle/>
          <a:p>
            <a:r>
              <a:rPr lang="en-US" b="1" dirty="0" err="1" smtClean="0"/>
              <a:t>জোহান</a:t>
            </a:r>
            <a:r>
              <a:rPr lang="en-US" b="1" dirty="0" smtClean="0"/>
              <a:t>  </a:t>
            </a:r>
            <a:r>
              <a:rPr lang="en-US" b="1" dirty="0" err="1" smtClean="0"/>
              <a:t>মেন্ডেল</a:t>
            </a:r>
            <a:r>
              <a:rPr lang="en-US" b="1" dirty="0" smtClean="0"/>
              <a:t> </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lide(fromBottom)">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amond(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slide(fromBottom)">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slide(fromBottom)">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slide(fromBottom)">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slide(fromBottom)">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slide(fromBottom)">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6"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barn(inHorizontal)">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slide(fromBottom)">
                                      <p:cBhvr>
                                        <p:cTn id="5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10"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evel 1"/>
          <p:cNvSpPr/>
          <p:nvPr/>
        </p:nvSpPr>
        <p:spPr>
          <a:xfrm>
            <a:off x="2209800" y="0"/>
            <a:ext cx="2895600" cy="9144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solidFill>
                  <a:schemeClr val="tx1"/>
                </a:solidFill>
              </a:rPr>
              <a:t>দলীয়</a:t>
            </a:r>
            <a:r>
              <a:rPr lang="en-US" sz="3600" b="1" dirty="0" smtClean="0">
                <a:solidFill>
                  <a:schemeClr val="tx1"/>
                </a:solidFill>
              </a:rPr>
              <a:t> </a:t>
            </a:r>
            <a:r>
              <a:rPr lang="en-US" sz="3600" b="1" dirty="0" err="1" smtClean="0">
                <a:solidFill>
                  <a:schemeClr val="tx1"/>
                </a:solidFill>
              </a:rPr>
              <a:t>কাজ</a:t>
            </a:r>
            <a:r>
              <a:rPr lang="en-US" sz="3600" b="1" dirty="0" smtClean="0">
                <a:solidFill>
                  <a:schemeClr val="tx1"/>
                </a:solidFill>
              </a:rPr>
              <a:t> </a:t>
            </a:r>
            <a:endParaRPr lang="en-US" sz="3600" b="1" dirty="0">
              <a:solidFill>
                <a:schemeClr val="tx1"/>
              </a:solidFill>
            </a:endParaRPr>
          </a:p>
        </p:txBody>
      </p:sp>
      <p:sp>
        <p:nvSpPr>
          <p:cNvPr id="3" name="Oval 2"/>
          <p:cNvSpPr/>
          <p:nvPr/>
        </p:nvSpPr>
        <p:spPr>
          <a:xfrm>
            <a:off x="2237874" y="2057400"/>
            <a:ext cx="3429000" cy="2819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tx1"/>
                </a:solidFill>
              </a:rPr>
              <a:t>অ্যামিবা</a:t>
            </a:r>
            <a:r>
              <a:rPr lang="en-US" sz="2400" b="1" dirty="0" smtClean="0">
                <a:solidFill>
                  <a:schemeClr val="tx1"/>
                </a:solidFill>
              </a:rPr>
              <a:t> </a:t>
            </a:r>
            <a:r>
              <a:rPr lang="en-US" sz="2400" b="1" dirty="0" err="1" smtClean="0">
                <a:solidFill>
                  <a:schemeClr val="tx1"/>
                </a:solidFill>
              </a:rPr>
              <a:t>এর</a:t>
            </a:r>
            <a:r>
              <a:rPr lang="en-US" sz="2400" b="1" dirty="0" smtClean="0">
                <a:solidFill>
                  <a:schemeClr val="tx1"/>
                </a:solidFill>
              </a:rPr>
              <a:t>  </a:t>
            </a:r>
            <a:r>
              <a:rPr lang="en-US" sz="2400" b="1" dirty="0" err="1" smtClean="0">
                <a:solidFill>
                  <a:schemeClr val="tx1"/>
                </a:solidFill>
              </a:rPr>
              <a:t>বংশ</a:t>
            </a:r>
            <a:r>
              <a:rPr lang="en-US" sz="2400" b="1" dirty="0" smtClean="0">
                <a:solidFill>
                  <a:schemeClr val="tx1"/>
                </a:solidFill>
              </a:rPr>
              <a:t> </a:t>
            </a:r>
            <a:r>
              <a:rPr lang="en-US" sz="2400" b="1" dirty="0" err="1" smtClean="0">
                <a:solidFill>
                  <a:schemeClr val="tx1"/>
                </a:solidFill>
              </a:rPr>
              <a:t>বৃদ্ধি</a:t>
            </a:r>
            <a:r>
              <a:rPr lang="en-US" sz="2400" b="1" dirty="0" smtClean="0">
                <a:solidFill>
                  <a:schemeClr val="tx1"/>
                </a:solidFill>
              </a:rPr>
              <a:t>  </a:t>
            </a:r>
            <a:r>
              <a:rPr lang="en-US" sz="2400" b="1" dirty="0" err="1" smtClean="0">
                <a:solidFill>
                  <a:schemeClr val="tx1"/>
                </a:solidFill>
              </a:rPr>
              <a:t>প্রকিয়া</a:t>
            </a:r>
            <a:r>
              <a:rPr lang="en-US" sz="2400" b="1" dirty="0" smtClean="0">
                <a:solidFill>
                  <a:schemeClr val="tx1"/>
                </a:solidFill>
              </a:rPr>
              <a:t>  </a:t>
            </a:r>
            <a:r>
              <a:rPr lang="en-US" sz="2400" b="1" dirty="0" err="1" smtClean="0">
                <a:solidFill>
                  <a:schemeClr val="tx1"/>
                </a:solidFill>
              </a:rPr>
              <a:t>পোষ্টার</a:t>
            </a:r>
            <a:r>
              <a:rPr lang="en-US" sz="2400" b="1" dirty="0" smtClean="0">
                <a:solidFill>
                  <a:schemeClr val="tx1"/>
                </a:solidFill>
              </a:rPr>
              <a:t>  </a:t>
            </a:r>
            <a:r>
              <a:rPr lang="en-US" sz="2400" b="1" dirty="0" err="1" smtClean="0">
                <a:solidFill>
                  <a:schemeClr val="tx1"/>
                </a:solidFill>
              </a:rPr>
              <a:t>পেপারে</a:t>
            </a:r>
            <a:r>
              <a:rPr lang="en-US" sz="2400" b="1" dirty="0" smtClean="0">
                <a:solidFill>
                  <a:schemeClr val="tx1"/>
                </a:solidFill>
              </a:rPr>
              <a:t>  </a:t>
            </a:r>
            <a:r>
              <a:rPr lang="en-US" sz="2400" b="1" dirty="0" err="1" smtClean="0">
                <a:solidFill>
                  <a:schemeClr val="tx1"/>
                </a:solidFill>
              </a:rPr>
              <a:t>অঙ্কন</a:t>
            </a:r>
            <a:r>
              <a:rPr lang="en-US" sz="2400" b="1" dirty="0" smtClean="0">
                <a:solidFill>
                  <a:schemeClr val="tx1"/>
                </a:solidFill>
              </a:rPr>
              <a:t> </a:t>
            </a:r>
            <a:r>
              <a:rPr lang="en-US" sz="2400" b="1" dirty="0" err="1" smtClean="0">
                <a:solidFill>
                  <a:schemeClr val="tx1"/>
                </a:solidFill>
              </a:rPr>
              <a:t>করো</a:t>
            </a:r>
            <a:r>
              <a:rPr lang="en-US" sz="2400" b="1" dirty="0" smtClean="0">
                <a:solidFill>
                  <a:schemeClr val="tx1"/>
                </a:solidFill>
              </a:rPr>
              <a:t> । </a:t>
            </a:r>
            <a:endParaRPr lang="en-US" sz="24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4)">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0"/>
            <a:ext cx="4267200" cy="1676400"/>
          </a:xfrm>
        </p:spPr>
        <p:txBody>
          <a:bodyPr/>
          <a:lstStyle/>
          <a:p>
            <a:r>
              <a:rPr lang="en-US" dirty="0" smtClean="0"/>
              <a:t>           </a:t>
            </a:r>
            <a:endParaRPr lang="en-US" dirty="0"/>
          </a:p>
        </p:txBody>
      </p:sp>
      <p:sp>
        <p:nvSpPr>
          <p:cNvPr id="3" name="Oval 2"/>
          <p:cNvSpPr/>
          <p:nvPr/>
        </p:nvSpPr>
        <p:spPr>
          <a:xfrm>
            <a:off x="3124200" y="0"/>
            <a:ext cx="19050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solidFill>
                  <a:schemeClr val="tx1"/>
                </a:solidFill>
              </a:rPr>
              <a:t>মূল্যায়ন</a:t>
            </a:r>
            <a:r>
              <a:rPr lang="en-US" sz="3600" b="1" dirty="0" smtClean="0">
                <a:solidFill>
                  <a:schemeClr val="tx1"/>
                </a:solidFill>
              </a:rPr>
              <a:t> </a:t>
            </a:r>
            <a:endParaRPr lang="en-US" sz="3600" b="1" dirty="0">
              <a:solidFill>
                <a:schemeClr val="tx1"/>
              </a:solidFill>
            </a:endParaRPr>
          </a:p>
        </p:txBody>
      </p:sp>
      <p:sp>
        <p:nvSpPr>
          <p:cNvPr id="4" name="TextBox 3"/>
          <p:cNvSpPr txBox="1"/>
          <p:nvPr/>
        </p:nvSpPr>
        <p:spPr>
          <a:xfrm>
            <a:off x="709863" y="3853661"/>
            <a:ext cx="7620000" cy="461665"/>
          </a:xfrm>
          <a:prstGeom prst="rect">
            <a:avLst/>
          </a:prstGeom>
          <a:solidFill>
            <a:schemeClr val="accent1"/>
          </a:solidFill>
        </p:spPr>
        <p:txBody>
          <a:bodyPr wrap="square" rtlCol="0">
            <a:spAutoFit/>
          </a:bodyPr>
          <a:lstStyle/>
          <a:p>
            <a:r>
              <a:rPr lang="en-US" sz="2400" b="1" dirty="0" smtClean="0"/>
              <a:t>১ঃ </a:t>
            </a:r>
            <a:r>
              <a:rPr lang="en-US" sz="2400" b="1" dirty="0" err="1" smtClean="0"/>
              <a:t>এককোষী</a:t>
            </a:r>
            <a:r>
              <a:rPr lang="en-US" sz="2400" b="1" dirty="0" smtClean="0"/>
              <a:t> </a:t>
            </a:r>
            <a:r>
              <a:rPr lang="en-US" sz="2400" b="1" dirty="0" err="1" smtClean="0"/>
              <a:t>জীব</a:t>
            </a:r>
            <a:r>
              <a:rPr lang="en-US" sz="2400" b="1" dirty="0" smtClean="0"/>
              <a:t> </a:t>
            </a:r>
            <a:r>
              <a:rPr lang="en-US" sz="2400" b="1" dirty="0" err="1" smtClean="0"/>
              <a:t>কোন</a:t>
            </a:r>
            <a:r>
              <a:rPr lang="en-US" sz="2400" b="1" dirty="0" smtClean="0"/>
              <a:t> </a:t>
            </a:r>
            <a:r>
              <a:rPr lang="en-US" sz="2400" b="1" dirty="0" err="1" smtClean="0"/>
              <a:t>প্রকৃয়ায়</a:t>
            </a:r>
            <a:r>
              <a:rPr lang="en-US" sz="2400" b="1" dirty="0" smtClean="0"/>
              <a:t> </a:t>
            </a:r>
            <a:r>
              <a:rPr lang="en-US" sz="2400" b="1" dirty="0" err="1" smtClean="0"/>
              <a:t>বংশ</a:t>
            </a:r>
            <a:r>
              <a:rPr lang="en-US" sz="2400" b="1" dirty="0" smtClean="0"/>
              <a:t> </a:t>
            </a:r>
            <a:r>
              <a:rPr lang="en-US" sz="2400" b="1" dirty="0" err="1" smtClean="0"/>
              <a:t>বৃদ্ধি</a:t>
            </a:r>
            <a:r>
              <a:rPr lang="en-US" sz="2400" b="1" dirty="0" smtClean="0"/>
              <a:t> ?   </a:t>
            </a:r>
            <a:endParaRPr lang="en-US" sz="2400" b="1" dirty="0"/>
          </a:p>
        </p:txBody>
      </p:sp>
      <p:sp>
        <p:nvSpPr>
          <p:cNvPr id="5" name="TextBox 4"/>
          <p:cNvSpPr txBox="1"/>
          <p:nvPr/>
        </p:nvSpPr>
        <p:spPr>
          <a:xfrm>
            <a:off x="533400" y="4530535"/>
            <a:ext cx="8305800" cy="461665"/>
          </a:xfrm>
          <a:prstGeom prst="rect">
            <a:avLst/>
          </a:prstGeom>
          <a:solidFill>
            <a:schemeClr val="accent1"/>
          </a:solidFill>
        </p:spPr>
        <p:txBody>
          <a:bodyPr wrap="square" rtlCol="0">
            <a:spAutoFit/>
          </a:bodyPr>
          <a:lstStyle/>
          <a:p>
            <a:r>
              <a:rPr lang="en-US" sz="2400" b="1" dirty="0" smtClean="0"/>
              <a:t> ২ঃ   </a:t>
            </a:r>
            <a:r>
              <a:rPr lang="en-US" sz="2400" b="1" dirty="0" err="1" smtClean="0"/>
              <a:t>অ্যামাইটোসিসকে</a:t>
            </a:r>
            <a:r>
              <a:rPr lang="en-US" sz="2400" b="1" dirty="0" smtClean="0"/>
              <a:t> </a:t>
            </a:r>
            <a:r>
              <a:rPr lang="en-US" sz="2400" b="1" dirty="0" err="1" smtClean="0"/>
              <a:t>প্রত্যহ্ম</a:t>
            </a:r>
            <a:r>
              <a:rPr lang="en-US" sz="2400" b="1" dirty="0" smtClean="0"/>
              <a:t> </a:t>
            </a:r>
            <a:r>
              <a:rPr lang="en-US" sz="2400" b="1" dirty="0" err="1" smtClean="0"/>
              <a:t>বিভাজন</a:t>
            </a:r>
            <a:r>
              <a:rPr lang="en-US" sz="2400" b="1" dirty="0" smtClean="0"/>
              <a:t> </a:t>
            </a:r>
            <a:r>
              <a:rPr lang="en-US" sz="2400" b="1" dirty="0" err="1" smtClean="0"/>
              <a:t>বলা</a:t>
            </a:r>
            <a:r>
              <a:rPr lang="en-US" sz="2400" b="1" dirty="0" smtClean="0"/>
              <a:t> </a:t>
            </a:r>
            <a:r>
              <a:rPr lang="en-US" sz="2400" b="1" dirty="0" err="1" smtClean="0"/>
              <a:t>হয়</a:t>
            </a:r>
            <a:r>
              <a:rPr lang="en-US" sz="2400" b="1" dirty="0" smtClean="0"/>
              <a:t> </a:t>
            </a:r>
            <a:r>
              <a:rPr lang="en-US" sz="2400" b="1" dirty="0" err="1" smtClean="0"/>
              <a:t>কেন</a:t>
            </a:r>
            <a:r>
              <a:rPr lang="en-US" sz="2400" b="1" dirty="0" smtClean="0"/>
              <a:t>? </a:t>
            </a:r>
            <a:endParaRPr lang="en-US" sz="2400" b="1" dirty="0"/>
          </a:p>
        </p:txBody>
      </p:sp>
      <p:sp>
        <p:nvSpPr>
          <p:cNvPr id="7" name="TextBox 6"/>
          <p:cNvSpPr txBox="1"/>
          <p:nvPr/>
        </p:nvSpPr>
        <p:spPr>
          <a:xfrm>
            <a:off x="360947" y="5251070"/>
            <a:ext cx="8229600" cy="461665"/>
          </a:xfrm>
          <a:prstGeom prst="rect">
            <a:avLst/>
          </a:prstGeom>
          <a:solidFill>
            <a:schemeClr val="accent1"/>
          </a:solidFill>
        </p:spPr>
        <p:txBody>
          <a:bodyPr wrap="square" rtlCol="0">
            <a:spAutoFit/>
          </a:bodyPr>
          <a:lstStyle/>
          <a:p>
            <a:r>
              <a:rPr lang="en-US" dirty="0" smtClean="0"/>
              <a:t>   </a:t>
            </a:r>
            <a:r>
              <a:rPr lang="en-US" sz="2400" b="1" dirty="0" smtClean="0"/>
              <a:t>৩ ঃ </a:t>
            </a:r>
            <a:r>
              <a:rPr lang="en-US" sz="2400" b="1" dirty="0" err="1" smtClean="0"/>
              <a:t>হ্রাস</a:t>
            </a:r>
            <a:r>
              <a:rPr lang="en-US" sz="2400" b="1" dirty="0" smtClean="0"/>
              <a:t> </a:t>
            </a:r>
            <a:r>
              <a:rPr lang="en-US" sz="2400" b="1" dirty="0" err="1" smtClean="0"/>
              <a:t>মুলক</a:t>
            </a:r>
            <a:r>
              <a:rPr lang="en-US" sz="2400" b="1" dirty="0" smtClean="0"/>
              <a:t> </a:t>
            </a:r>
            <a:r>
              <a:rPr lang="en-US" sz="2400" b="1" dirty="0" err="1" smtClean="0"/>
              <a:t>বিভাজন</a:t>
            </a:r>
            <a:r>
              <a:rPr lang="en-US" sz="2400" b="1" dirty="0" smtClean="0"/>
              <a:t> </a:t>
            </a:r>
            <a:r>
              <a:rPr lang="en-US" sz="2400" b="1" dirty="0" err="1" smtClean="0"/>
              <a:t>বলা</a:t>
            </a:r>
            <a:r>
              <a:rPr lang="en-US" sz="2400" b="1" dirty="0" smtClean="0"/>
              <a:t> </a:t>
            </a:r>
            <a:r>
              <a:rPr lang="en-US" sz="2400" b="1" dirty="0" err="1" smtClean="0"/>
              <a:t>হয়</a:t>
            </a:r>
            <a:r>
              <a:rPr lang="en-US" sz="2400" b="1" dirty="0" smtClean="0"/>
              <a:t> </a:t>
            </a:r>
            <a:r>
              <a:rPr lang="en-US" sz="2400" b="1" dirty="0" err="1" smtClean="0"/>
              <a:t>কোনটি</a:t>
            </a:r>
            <a:r>
              <a:rPr lang="en-US" sz="2400" b="1" dirty="0" smtClean="0"/>
              <a:t> </a:t>
            </a:r>
            <a:r>
              <a:rPr lang="en-US" sz="2400" b="1" dirty="0" err="1" smtClean="0"/>
              <a:t>কে</a:t>
            </a:r>
            <a:r>
              <a:rPr lang="en-US" sz="2400" b="1" dirty="0" smtClean="0"/>
              <a:t> </a:t>
            </a:r>
            <a:r>
              <a:rPr lang="en-US" sz="2400" b="1" dirty="0" err="1" smtClean="0"/>
              <a:t>এবং</a:t>
            </a:r>
            <a:r>
              <a:rPr lang="en-US" sz="2400" b="1" dirty="0" smtClean="0"/>
              <a:t> </a:t>
            </a:r>
            <a:r>
              <a:rPr lang="en-US" sz="2400" b="1" dirty="0" err="1" smtClean="0"/>
              <a:t>কেন</a:t>
            </a:r>
            <a:r>
              <a:rPr lang="en-US" sz="2400" b="1" dirty="0" smtClean="0"/>
              <a:t>? </a:t>
            </a:r>
            <a:endParaRPr lang="en-US" sz="2400" b="1" dirty="0"/>
          </a:p>
        </p:txBody>
      </p:sp>
      <p:sp>
        <p:nvSpPr>
          <p:cNvPr id="8" name="TextBox 7"/>
          <p:cNvSpPr txBox="1"/>
          <p:nvPr/>
        </p:nvSpPr>
        <p:spPr>
          <a:xfrm>
            <a:off x="685800" y="6143672"/>
            <a:ext cx="8001000" cy="461665"/>
          </a:xfrm>
          <a:prstGeom prst="rect">
            <a:avLst/>
          </a:prstGeom>
          <a:solidFill>
            <a:schemeClr val="accent1"/>
          </a:solidFill>
        </p:spPr>
        <p:txBody>
          <a:bodyPr wrap="square" rtlCol="0">
            <a:spAutoFit/>
          </a:bodyPr>
          <a:lstStyle/>
          <a:p>
            <a:r>
              <a:rPr lang="en-US" sz="2400" b="1" dirty="0" smtClean="0"/>
              <a:t>    </a:t>
            </a:r>
            <a:r>
              <a:rPr lang="en-US" sz="2000" b="1" dirty="0" smtClean="0"/>
              <a:t>৪ঃ </a:t>
            </a:r>
            <a:r>
              <a:rPr lang="en-US" sz="2000" b="1" dirty="0" err="1" smtClean="0"/>
              <a:t>জীব</a:t>
            </a:r>
            <a:r>
              <a:rPr lang="en-US" sz="2000" b="1" dirty="0" smtClean="0"/>
              <a:t> </a:t>
            </a:r>
            <a:r>
              <a:rPr lang="en-US" sz="2000" b="1" dirty="0" err="1" smtClean="0"/>
              <a:t>জগতে</a:t>
            </a:r>
            <a:r>
              <a:rPr lang="en-US" sz="2000" b="1" dirty="0" smtClean="0"/>
              <a:t> </a:t>
            </a:r>
            <a:r>
              <a:rPr lang="en-US" sz="2000" b="1" dirty="0" err="1" smtClean="0"/>
              <a:t>হ্রাস</a:t>
            </a:r>
            <a:r>
              <a:rPr lang="en-US" sz="2000" b="1" dirty="0" smtClean="0"/>
              <a:t> </a:t>
            </a:r>
            <a:r>
              <a:rPr lang="en-US" sz="2000" b="1" dirty="0" err="1" smtClean="0"/>
              <a:t>মুলক</a:t>
            </a:r>
            <a:r>
              <a:rPr lang="en-US" sz="2000" b="1" dirty="0" smtClean="0"/>
              <a:t> </a:t>
            </a:r>
            <a:r>
              <a:rPr lang="en-US" sz="2000" b="1" dirty="0" err="1" smtClean="0"/>
              <a:t>বিভাজনের</a:t>
            </a:r>
            <a:r>
              <a:rPr lang="en-US" sz="2000" b="1" dirty="0" smtClean="0"/>
              <a:t> </a:t>
            </a:r>
            <a:r>
              <a:rPr lang="en-US" sz="2000" b="1" dirty="0" err="1" smtClean="0"/>
              <a:t>গুরুত্ত</a:t>
            </a:r>
            <a:r>
              <a:rPr lang="en-US" sz="2000" b="1" dirty="0" smtClean="0"/>
              <a:t>  </a:t>
            </a:r>
            <a:r>
              <a:rPr lang="en-US" sz="2000" b="1" dirty="0" err="1" smtClean="0"/>
              <a:t>আলোচনা</a:t>
            </a:r>
            <a:r>
              <a:rPr lang="en-US" sz="2000" b="1" dirty="0" smtClean="0"/>
              <a:t> </a:t>
            </a:r>
            <a:r>
              <a:rPr lang="en-US" sz="2000" b="1" dirty="0" err="1" smtClean="0"/>
              <a:t>করো</a:t>
            </a:r>
            <a:r>
              <a:rPr lang="en-US" sz="2000" b="1" dirty="0" smtClean="0"/>
              <a:t>? </a:t>
            </a:r>
            <a:endParaRPr lang="en-US" sz="2400" b="1" dirty="0"/>
          </a:p>
        </p:txBody>
      </p:sp>
      <p:pic>
        <p:nvPicPr>
          <p:cNvPr id="9" name="Picture 8" descr="images of miosis - Google Search_20150716171720 (4).png"/>
          <p:cNvPicPr>
            <a:picLocks noChangeAspect="1"/>
          </p:cNvPicPr>
          <p:nvPr/>
        </p:nvPicPr>
        <p:blipFill>
          <a:blip r:embed="rId2"/>
          <a:stretch>
            <a:fillRect/>
          </a:stretch>
        </p:blipFill>
        <p:spPr>
          <a:xfrm>
            <a:off x="3124200" y="1524000"/>
            <a:ext cx="2276793" cy="2209800"/>
          </a:xfrm>
          <a:prstGeom prst="rect">
            <a:avLst/>
          </a:prstGeom>
        </p:spPr>
      </p:pic>
      <p:sp>
        <p:nvSpPr>
          <p:cNvPr id="10" name="TextBox 9"/>
          <p:cNvSpPr txBox="1"/>
          <p:nvPr/>
        </p:nvSpPr>
        <p:spPr>
          <a:xfrm>
            <a:off x="381000" y="914400"/>
            <a:ext cx="6781800" cy="461665"/>
          </a:xfrm>
          <a:prstGeom prst="rect">
            <a:avLst/>
          </a:prstGeom>
          <a:solidFill>
            <a:schemeClr val="accent1"/>
          </a:solidFill>
        </p:spPr>
        <p:txBody>
          <a:bodyPr wrap="square" rtlCol="0">
            <a:spAutoFit/>
          </a:bodyPr>
          <a:lstStyle/>
          <a:p>
            <a:r>
              <a:rPr lang="en-US" sz="2400" b="1" dirty="0" err="1" smtClean="0"/>
              <a:t>নিচের</a:t>
            </a:r>
            <a:r>
              <a:rPr lang="en-US" sz="2400" b="1" dirty="0" smtClean="0"/>
              <a:t> </a:t>
            </a:r>
            <a:r>
              <a:rPr lang="en-US" sz="2400" b="1" dirty="0" err="1" smtClean="0"/>
              <a:t>চিত্র</a:t>
            </a:r>
            <a:r>
              <a:rPr lang="en-US" sz="2400" b="1" dirty="0" smtClean="0"/>
              <a:t> </a:t>
            </a:r>
            <a:r>
              <a:rPr lang="en-US" sz="2400" b="1" dirty="0" err="1" smtClean="0"/>
              <a:t>টি</a:t>
            </a:r>
            <a:r>
              <a:rPr lang="en-US" sz="2400" b="1" dirty="0" smtClean="0"/>
              <a:t> </a:t>
            </a:r>
            <a:r>
              <a:rPr lang="en-US" sz="2400" b="1" dirty="0" err="1" smtClean="0"/>
              <a:t>দেখ</a:t>
            </a:r>
            <a:r>
              <a:rPr lang="en-US" sz="2400" b="1" dirty="0" smtClean="0"/>
              <a:t> </a:t>
            </a:r>
            <a:r>
              <a:rPr lang="en-US" sz="2400" b="1" dirty="0" err="1" smtClean="0"/>
              <a:t>এবং</a:t>
            </a:r>
            <a:r>
              <a:rPr lang="en-US" sz="2400" b="1" dirty="0" smtClean="0"/>
              <a:t> </a:t>
            </a:r>
            <a:r>
              <a:rPr lang="en-US" sz="2400" b="1" dirty="0" err="1" smtClean="0"/>
              <a:t>প্রশ্ন</a:t>
            </a:r>
            <a:r>
              <a:rPr lang="en-US" sz="2400" b="1" dirty="0" smtClean="0"/>
              <a:t> </a:t>
            </a:r>
            <a:r>
              <a:rPr lang="en-US" sz="2400" b="1" dirty="0" err="1" smtClean="0"/>
              <a:t>গুলোর</a:t>
            </a:r>
            <a:r>
              <a:rPr lang="en-US" sz="2400" b="1" dirty="0" smtClean="0"/>
              <a:t>  </a:t>
            </a:r>
            <a:r>
              <a:rPr lang="en-US" sz="2400" b="1" dirty="0" err="1" smtClean="0"/>
              <a:t>উত্তর</a:t>
            </a:r>
            <a:r>
              <a:rPr lang="en-US" sz="2400" b="1" dirty="0" smtClean="0"/>
              <a:t> </a:t>
            </a:r>
            <a:r>
              <a:rPr lang="en-US" sz="2400" b="1" dirty="0" err="1" smtClean="0"/>
              <a:t>দাও</a:t>
            </a:r>
            <a:r>
              <a:rPr lang="en-US" sz="2400" b="1" dirty="0" smtClean="0"/>
              <a:t> ?  </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amond(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slide(fromBottom)">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slide(fromBottom)">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slide(fromBottom)">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slide(fromBottom)">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slide(fromBottom)">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P spid="8"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2438400" cy="533400"/>
          </a:xfrm>
          <a:scene3d>
            <a:camera prst="isometricOffAxis1Right"/>
            <a:lightRig rig="threePt" dir="t"/>
          </a:scene3d>
        </p:spPr>
        <p:txBody>
          <a:bodyPr>
            <a:noAutofit/>
          </a:bodyPr>
          <a:lstStyle/>
          <a:p>
            <a:r>
              <a:rPr lang="en-US" sz="3600" dirty="0" err="1" smtClean="0"/>
              <a:t>মিয়োসিস</a:t>
            </a:r>
            <a:r>
              <a:rPr lang="en-US" sz="3600" dirty="0" smtClean="0">
                <a:solidFill>
                  <a:srgbClr val="FF0000"/>
                </a:solidFill>
              </a:rPr>
              <a:t> </a:t>
            </a:r>
            <a:endParaRPr lang="en-US" sz="3600" dirty="0">
              <a:solidFill>
                <a:srgbClr val="FF0000"/>
              </a:solidFill>
            </a:endParaRPr>
          </a:p>
        </p:txBody>
      </p:sp>
      <p:pic>
        <p:nvPicPr>
          <p:cNvPr id="5" name="Content Placeholder 4" descr="file(2).png"/>
          <p:cNvPicPr>
            <a:picLocks noGrp="1" noChangeAspect="1"/>
          </p:cNvPicPr>
          <p:nvPr>
            <p:ph idx="1"/>
          </p:nvPr>
        </p:nvPicPr>
        <p:blipFill>
          <a:blip r:embed="rId2"/>
          <a:stretch>
            <a:fillRect/>
          </a:stretch>
        </p:blipFill>
        <p:spPr>
          <a:xfrm>
            <a:off x="3810000" y="76200"/>
            <a:ext cx="5105399" cy="6019800"/>
          </a:xfrm>
          <a:ln>
            <a:solidFill>
              <a:schemeClr val="accent1"/>
            </a:solidFill>
          </a:ln>
        </p:spPr>
      </p:pic>
      <p:sp>
        <p:nvSpPr>
          <p:cNvPr id="4" name="Text Placeholder 3"/>
          <p:cNvSpPr>
            <a:spLocks noGrp="1"/>
          </p:cNvSpPr>
          <p:nvPr>
            <p:ph type="body" sz="half" idx="2"/>
          </p:nvPr>
        </p:nvSpPr>
        <p:spPr>
          <a:xfrm>
            <a:off x="76200" y="1524000"/>
            <a:ext cx="3733800" cy="4267200"/>
          </a:xfrm>
        </p:spPr>
        <p:txBody>
          <a:bodyPr>
            <a:normAutofit fontScale="92500" lnSpcReduction="10000"/>
          </a:bodyPr>
          <a:lstStyle/>
          <a:p>
            <a:r>
              <a:rPr lang="en-US" sz="2400" dirty="0" err="1" smtClean="0">
                <a:latin typeface="NikoshBAN"/>
              </a:rPr>
              <a:t>মিয়োসিস</a:t>
            </a:r>
            <a:r>
              <a:rPr lang="en-US" sz="2400" dirty="0" smtClean="0">
                <a:latin typeface="NikoshBAN"/>
              </a:rPr>
              <a:t>  </a:t>
            </a:r>
            <a:r>
              <a:rPr lang="en-US" sz="2400" dirty="0" err="1" smtClean="0">
                <a:latin typeface="NikoshBAN"/>
              </a:rPr>
              <a:t>কোষ</a:t>
            </a:r>
            <a:r>
              <a:rPr lang="en-US" sz="2400" dirty="0" smtClean="0">
                <a:latin typeface="NikoshBAN"/>
              </a:rPr>
              <a:t> </a:t>
            </a:r>
            <a:r>
              <a:rPr lang="en-US" sz="2400" dirty="0" err="1" smtClean="0">
                <a:latin typeface="NikoshBAN"/>
              </a:rPr>
              <a:t>বিভাজনের</a:t>
            </a:r>
            <a:r>
              <a:rPr lang="en-US" sz="2400" dirty="0" smtClean="0">
                <a:latin typeface="NikoshBAN"/>
              </a:rPr>
              <a:t> </a:t>
            </a:r>
            <a:r>
              <a:rPr lang="en-US" sz="2400" dirty="0" err="1" smtClean="0">
                <a:latin typeface="NikoshBAN"/>
              </a:rPr>
              <a:t>সময়</a:t>
            </a:r>
            <a:r>
              <a:rPr lang="en-US" sz="2400" dirty="0" smtClean="0">
                <a:latin typeface="NikoshBAN"/>
              </a:rPr>
              <a:t> </a:t>
            </a:r>
            <a:r>
              <a:rPr lang="en-US" sz="2400" dirty="0" err="1" smtClean="0">
                <a:latin typeface="NikoshBAN"/>
              </a:rPr>
              <a:t>একটি</a:t>
            </a:r>
            <a:r>
              <a:rPr lang="en-US" sz="2400" dirty="0" smtClean="0">
                <a:latin typeface="NikoshBAN"/>
              </a:rPr>
              <a:t> </a:t>
            </a:r>
            <a:r>
              <a:rPr lang="en-US" sz="2400" dirty="0" err="1" smtClean="0">
                <a:latin typeface="NikoshBAN"/>
              </a:rPr>
              <a:t>জনন</a:t>
            </a:r>
            <a:r>
              <a:rPr lang="en-US" sz="2400" dirty="0" smtClean="0">
                <a:latin typeface="NikoshBAN"/>
              </a:rPr>
              <a:t> </a:t>
            </a:r>
            <a:r>
              <a:rPr lang="en-US" sz="2400" dirty="0" err="1" smtClean="0">
                <a:latin typeface="NikoshBAN"/>
              </a:rPr>
              <a:t>মাতৃ</a:t>
            </a:r>
            <a:r>
              <a:rPr lang="en-US" sz="2400" dirty="0" smtClean="0">
                <a:latin typeface="NikoshBAN"/>
              </a:rPr>
              <a:t> </a:t>
            </a:r>
            <a:r>
              <a:rPr lang="en-US" sz="2400" dirty="0" err="1" smtClean="0">
                <a:latin typeface="NikoshBAN"/>
              </a:rPr>
              <a:t>কোষ</a:t>
            </a:r>
            <a:r>
              <a:rPr lang="en-US" sz="2400" dirty="0" smtClean="0">
                <a:latin typeface="NikoshBAN"/>
              </a:rPr>
              <a:t> </a:t>
            </a:r>
            <a:r>
              <a:rPr lang="en-US" sz="2400" dirty="0" err="1" smtClean="0">
                <a:latin typeface="NikoshBAN"/>
              </a:rPr>
              <a:t>পরপর</a:t>
            </a:r>
            <a:r>
              <a:rPr lang="en-US" sz="2400" dirty="0" smtClean="0">
                <a:latin typeface="NikoshBAN"/>
              </a:rPr>
              <a:t> </a:t>
            </a:r>
            <a:r>
              <a:rPr lang="en-US" sz="2400" dirty="0" err="1" smtClean="0">
                <a:latin typeface="NikoshBAN"/>
              </a:rPr>
              <a:t>দুই</a:t>
            </a:r>
            <a:r>
              <a:rPr lang="en-US" sz="2400" dirty="0" smtClean="0">
                <a:latin typeface="NikoshBAN"/>
              </a:rPr>
              <a:t> </a:t>
            </a:r>
            <a:r>
              <a:rPr lang="en-US" sz="2400" dirty="0" err="1" smtClean="0">
                <a:latin typeface="NikoshBAN"/>
              </a:rPr>
              <a:t>ধাপে</a:t>
            </a:r>
            <a:r>
              <a:rPr lang="en-US" sz="2400" dirty="0" smtClean="0">
                <a:latin typeface="NikoshBAN"/>
              </a:rPr>
              <a:t> </a:t>
            </a:r>
            <a:r>
              <a:rPr lang="en-US" sz="2400" dirty="0" err="1" smtClean="0">
                <a:latin typeface="NikoshBAN"/>
              </a:rPr>
              <a:t>বিভাজিত</a:t>
            </a:r>
            <a:r>
              <a:rPr lang="en-US" sz="2400" dirty="0" smtClean="0">
                <a:latin typeface="NikoshBAN"/>
              </a:rPr>
              <a:t> </a:t>
            </a:r>
            <a:r>
              <a:rPr lang="en-US" sz="2400" dirty="0" err="1" smtClean="0">
                <a:latin typeface="NikoshBAN"/>
              </a:rPr>
              <a:t>হয়</a:t>
            </a:r>
            <a:r>
              <a:rPr lang="en-US" sz="2400" dirty="0" smtClean="0">
                <a:latin typeface="NikoshBAN"/>
              </a:rPr>
              <a:t>। </a:t>
            </a:r>
            <a:r>
              <a:rPr lang="en-US" sz="2400" dirty="0" err="1" smtClean="0">
                <a:latin typeface="NikoshBAN"/>
              </a:rPr>
              <a:t>প্রথম</a:t>
            </a:r>
            <a:r>
              <a:rPr lang="en-US" sz="2400" dirty="0" smtClean="0">
                <a:latin typeface="NikoshBAN"/>
              </a:rPr>
              <a:t> </a:t>
            </a:r>
            <a:r>
              <a:rPr lang="en-US" sz="2400" dirty="0" err="1" smtClean="0">
                <a:latin typeface="NikoshBAN"/>
              </a:rPr>
              <a:t>বিভাজনকে</a:t>
            </a:r>
            <a:r>
              <a:rPr lang="en-US" sz="2400" dirty="0" smtClean="0">
                <a:latin typeface="NikoshBAN"/>
              </a:rPr>
              <a:t> মিয়োসিস-১ </a:t>
            </a:r>
            <a:r>
              <a:rPr lang="en-US" sz="2400" dirty="0" err="1" smtClean="0">
                <a:latin typeface="NikoshBAN"/>
              </a:rPr>
              <a:t>ওদ্বিতীয়</a:t>
            </a:r>
            <a:r>
              <a:rPr lang="en-US" sz="2400" dirty="0" smtClean="0">
                <a:latin typeface="NikoshBAN"/>
              </a:rPr>
              <a:t> </a:t>
            </a:r>
            <a:r>
              <a:rPr lang="en-US" sz="2400" dirty="0" err="1" smtClean="0">
                <a:latin typeface="NikoshBAN"/>
              </a:rPr>
              <a:t>বিভাজনকে</a:t>
            </a:r>
            <a:r>
              <a:rPr lang="en-US" sz="2400" dirty="0" smtClean="0">
                <a:latin typeface="NikoshBAN"/>
              </a:rPr>
              <a:t> মিয়োসিস-২ </a:t>
            </a:r>
            <a:r>
              <a:rPr lang="en-US" sz="2400" dirty="0" err="1" smtClean="0">
                <a:latin typeface="NikoshBAN"/>
              </a:rPr>
              <a:t>বলা</a:t>
            </a:r>
            <a:r>
              <a:rPr lang="en-US" sz="2400" dirty="0" smtClean="0">
                <a:latin typeface="NikoshBAN"/>
              </a:rPr>
              <a:t> </a:t>
            </a:r>
            <a:r>
              <a:rPr lang="en-US" sz="2400" dirty="0" err="1" smtClean="0">
                <a:latin typeface="NikoshBAN"/>
              </a:rPr>
              <a:t>হয়</a:t>
            </a:r>
            <a:r>
              <a:rPr lang="en-US" sz="2400" dirty="0" smtClean="0">
                <a:latin typeface="NikoshBAN"/>
              </a:rPr>
              <a:t>। </a:t>
            </a:r>
            <a:r>
              <a:rPr lang="en-US" sz="2400" dirty="0" err="1" smtClean="0">
                <a:latin typeface="NikoshBAN"/>
              </a:rPr>
              <a:t>প্রথম</a:t>
            </a:r>
            <a:r>
              <a:rPr lang="en-US" sz="2400" dirty="0" smtClean="0">
                <a:latin typeface="NikoshBAN"/>
              </a:rPr>
              <a:t> </a:t>
            </a:r>
            <a:r>
              <a:rPr lang="en-US" sz="2400" dirty="0" err="1" smtClean="0">
                <a:latin typeface="NikoshBAN"/>
              </a:rPr>
              <a:t>বিভাজনের</a:t>
            </a:r>
            <a:r>
              <a:rPr lang="en-US" sz="2400" dirty="0" smtClean="0">
                <a:latin typeface="NikoshBAN"/>
              </a:rPr>
              <a:t> </a:t>
            </a:r>
            <a:r>
              <a:rPr lang="en-US" sz="2400" dirty="0" err="1" smtClean="0">
                <a:latin typeface="NikoshBAN"/>
              </a:rPr>
              <a:t>সময়</a:t>
            </a:r>
            <a:r>
              <a:rPr lang="en-US" sz="2400" dirty="0" smtClean="0">
                <a:latin typeface="NikoshBAN"/>
              </a:rPr>
              <a:t> </a:t>
            </a:r>
            <a:r>
              <a:rPr lang="en-US" sz="2400" dirty="0" err="1" smtClean="0">
                <a:latin typeface="NikoshBAN"/>
              </a:rPr>
              <a:t>সৃষ্ট</a:t>
            </a:r>
            <a:r>
              <a:rPr lang="en-US" sz="2400" dirty="0" smtClean="0">
                <a:latin typeface="NikoshBAN"/>
              </a:rPr>
              <a:t> </a:t>
            </a:r>
            <a:r>
              <a:rPr lang="en-US" sz="2400" dirty="0" err="1" smtClean="0">
                <a:latin typeface="NikoshBAN"/>
              </a:rPr>
              <a:t>দুইটি</a:t>
            </a:r>
            <a:r>
              <a:rPr lang="en-US" sz="2400" dirty="0" smtClean="0">
                <a:latin typeface="NikoshBAN"/>
              </a:rPr>
              <a:t> </a:t>
            </a:r>
            <a:r>
              <a:rPr lang="en-US" sz="2400" dirty="0" err="1" smtClean="0">
                <a:latin typeface="NikoshBAN"/>
              </a:rPr>
              <a:t>অপত্য</a:t>
            </a:r>
            <a:r>
              <a:rPr lang="en-US" sz="2400" dirty="0" smtClean="0">
                <a:latin typeface="NikoshBAN"/>
              </a:rPr>
              <a:t> </a:t>
            </a:r>
            <a:r>
              <a:rPr lang="en-US" sz="2400" dirty="0" err="1" smtClean="0">
                <a:latin typeface="NikoshBAN"/>
              </a:rPr>
              <a:t>কোষের</a:t>
            </a:r>
            <a:r>
              <a:rPr lang="en-US" sz="2400" dirty="0" smtClean="0">
                <a:latin typeface="NikoshBAN"/>
              </a:rPr>
              <a:t> </a:t>
            </a:r>
            <a:r>
              <a:rPr lang="en-US" sz="2400" dirty="0" err="1" smtClean="0">
                <a:latin typeface="NikoshBAN"/>
              </a:rPr>
              <a:t>ক্রোমোজম</a:t>
            </a:r>
            <a:r>
              <a:rPr lang="en-US" sz="2400" dirty="0" smtClean="0">
                <a:latin typeface="NikoshBAN"/>
              </a:rPr>
              <a:t> </a:t>
            </a:r>
            <a:r>
              <a:rPr lang="en-US" sz="2400" dirty="0" err="1" smtClean="0">
                <a:latin typeface="NikoshBAN"/>
              </a:rPr>
              <a:t>সংখ্যা</a:t>
            </a:r>
            <a:r>
              <a:rPr lang="en-US" sz="2400" dirty="0" smtClean="0">
                <a:latin typeface="NikoshBAN"/>
              </a:rPr>
              <a:t> </a:t>
            </a:r>
            <a:r>
              <a:rPr lang="en-US" sz="2400" dirty="0" err="1" smtClean="0">
                <a:latin typeface="NikoshBAN"/>
              </a:rPr>
              <a:t>মাতৃ</a:t>
            </a:r>
            <a:r>
              <a:rPr lang="en-US" sz="2400" dirty="0" smtClean="0">
                <a:latin typeface="NikoshBAN"/>
              </a:rPr>
              <a:t> </a:t>
            </a:r>
            <a:r>
              <a:rPr lang="en-US" sz="2400" dirty="0" err="1" smtClean="0">
                <a:latin typeface="NikoshBAN"/>
              </a:rPr>
              <a:t>কোষের</a:t>
            </a:r>
            <a:r>
              <a:rPr lang="en-US" sz="2400" dirty="0" smtClean="0">
                <a:latin typeface="NikoshBAN"/>
              </a:rPr>
              <a:t> </a:t>
            </a:r>
            <a:r>
              <a:rPr lang="en-US" sz="2400" dirty="0" err="1" smtClean="0">
                <a:latin typeface="NikoshBAN"/>
              </a:rPr>
              <a:t>ক্রোমোজম</a:t>
            </a:r>
            <a:r>
              <a:rPr lang="en-US" sz="2400" dirty="0" smtClean="0">
                <a:latin typeface="NikoshBAN"/>
              </a:rPr>
              <a:t> </a:t>
            </a:r>
            <a:r>
              <a:rPr lang="en-US" sz="2400" dirty="0" err="1" smtClean="0">
                <a:latin typeface="NikoshBAN"/>
              </a:rPr>
              <a:t>সংখ্যার</a:t>
            </a:r>
            <a:r>
              <a:rPr lang="en-US" sz="2400" dirty="0" smtClean="0">
                <a:latin typeface="NikoshBAN"/>
              </a:rPr>
              <a:t> </a:t>
            </a:r>
            <a:r>
              <a:rPr lang="en-US" sz="2400" dirty="0" err="1" smtClean="0">
                <a:latin typeface="NikoshBAN"/>
              </a:rPr>
              <a:t>অরধেক</a:t>
            </a:r>
            <a:r>
              <a:rPr lang="en-US" sz="2400" dirty="0" smtClean="0">
                <a:latin typeface="NikoshBAN"/>
              </a:rPr>
              <a:t> </a:t>
            </a:r>
            <a:r>
              <a:rPr lang="en-US" sz="2400" dirty="0" err="1" smtClean="0">
                <a:latin typeface="NikoshBAN"/>
              </a:rPr>
              <a:t>হয়ে</a:t>
            </a:r>
            <a:r>
              <a:rPr lang="en-US" sz="2400" dirty="0" smtClean="0">
                <a:latin typeface="NikoshBAN"/>
              </a:rPr>
              <a:t> </a:t>
            </a:r>
            <a:r>
              <a:rPr lang="en-US" sz="2400" dirty="0" err="1" smtClean="0">
                <a:latin typeface="NikoshBAN"/>
              </a:rPr>
              <a:t>যায়</a:t>
            </a:r>
            <a:r>
              <a:rPr lang="en-US" sz="2400" dirty="0" smtClean="0">
                <a:latin typeface="NikoshBAN"/>
              </a:rPr>
              <a:t>। </a:t>
            </a:r>
            <a:r>
              <a:rPr lang="en-US" sz="2400" dirty="0" err="1" smtClean="0">
                <a:latin typeface="NikoshBAN"/>
              </a:rPr>
              <a:t>দ্বিতীয়</a:t>
            </a:r>
            <a:r>
              <a:rPr lang="en-US" sz="2400" dirty="0" smtClean="0">
                <a:latin typeface="NikoshBAN"/>
              </a:rPr>
              <a:t> </a:t>
            </a:r>
            <a:r>
              <a:rPr lang="en-US" sz="2400" dirty="0" err="1" smtClean="0">
                <a:latin typeface="NikoshBAN"/>
              </a:rPr>
              <a:t>বিভাজনটি</a:t>
            </a:r>
            <a:r>
              <a:rPr lang="en-US" sz="2400" dirty="0" smtClean="0">
                <a:latin typeface="NikoshBAN"/>
              </a:rPr>
              <a:t> </a:t>
            </a:r>
            <a:r>
              <a:rPr lang="en-US" sz="2400" dirty="0" err="1" smtClean="0">
                <a:latin typeface="NikoshBAN"/>
              </a:rPr>
              <a:t>মাইটোসিস</a:t>
            </a:r>
            <a:r>
              <a:rPr lang="en-US" sz="2400" dirty="0" smtClean="0">
                <a:latin typeface="NikoshBAN"/>
              </a:rPr>
              <a:t> </a:t>
            </a:r>
            <a:r>
              <a:rPr lang="en-US" sz="2400" dirty="0" err="1" smtClean="0">
                <a:latin typeface="NikoshBAN"/>
              </a:rPr>
              <a:t>বিভাজনের</a:t>
            </a:r>
            <a:r>
              <a:rPr lang="en-US" sz="2400" dirty="0" smtClean="0">
                <a:latin typeface="NikoshBAN"/>
              </a:rPr>
              <a:t> </a:t>
            </a:r>
            <a:r>
              <a:rPr lang="en-US" sz="2400" dirty="0" err="1" smtClean="0">
                <a:latin typeface="NikoshBAN"/>
              </a:rPr>
              <a:t>অনুরুপ</a:t>
            </a:r>
            <a:r>
              <a:rPr lang="en-US" sz="2400" dirty="0" smtClean="0">
                <a:latin typeface="NikoshBAN"/>
              </a:rPr>
              <a:t>।          </a:t>
            </a:r>
            <a:endParaRPr lang="en-US" sz="2400" dirty="0">
              <a:latin typeface="NikoshBAN"/>
            </a:endParaRPr>
          </a:p>
        </p:txBody>
      </p:sp>
      <p:sp>
        <p:nvSpPr>
          <p:cNvPr id="6" name="TextBox 5"/>
          <p:cNvSpPr txBox="1"/>
          <p:nvPr/>
        </p:nvSpPr>
        <p:spPr>
          <a:xfrm>
            <a:off x="3810000" y="6096000"/>
            <a:ext cx="1828800" cy="400110"/>
          </a:xfrm>
          <a:prstGeom prst="rect">
            <a:avLst/>
          </a:prstGeom>
          <a:noFill/>
        </p:spPr>
        <p:txBody>
          <a:bodyPr wrap="square" rtlCol="0">
            <a:spAutoFit/>
          </a:bodyPr>
          <a:lstStyle/>
          <a:p>
            <a:r>
              <a:rPr lang="en-US" sz="2000" b="1" dirty="0" err="1" smtClean="0"/>
              <a:t>মিয়োসিস</a:t>
            </a:r>
            <a:r>
              <a:rPr lang="en-US" sz="2000" b="1" dirty="0" smtClean="0"/>
              <a:t> -১ </a:t>
            </a:r>
            <a:endParaRPr lang="en-US" sz="2000" b="1" dirty="0"/>
          </a:p>
        </p:txBody>
      </p:sp>
      <p:sp>
        <p:nvSpPr>
          <p:cNvPr id="7" name="TextBox 6"/>
          <p:cNvSpPr txBox="1"/>
          <p:nvPr/>
        </p:nvSpPr>
        <p:spPr>
          <a:xfrm>
            <a:off x="6477000" y="6096000"/>
            <a:ext cx="2133600" cy="400110"/>
          </a:xfrm>
          <a:prstGeom prst="rect">
            <a:avLst/>
          </a:prstGeom>
          <a:noFill/>
        </p:spPr>
        <p:txBody>
          <a:bodyPr wrap="square" rtlCol="0">
            <a:spAutoFit/>
          </a:bodyPr>
          <a:lstStyle/>
          <a:p>
            <a:r>
              <a:rPr lang="en-US" sz="2000" b="1" dirty="0" err="1" smtClean="0"/>
              <a:t>মিয়োসিস</a:t>
            </a:r>
            <a:r>
              <a:rPr lang="en-US" sz="2000" b="1" dirty="0" smtClean="0"/>
              <a:t> -২ </a:t>
            </a:r>
            <a:endParaRPr lang="en-US" sz="2000" b="1" dirty="0"/>
          </a:p>
        </p:txBody>
      </p:sp>
      <p:sp>
        <p:nvSpPr>
          <p:cNvPr id="8" name="Frame 7"/>
          <p:cNvSpPr/>
          <p:nvPr/>
        </p:nvSpPr>
        <p:spPr>
          <a:xfrm>
            <a:off x="0" y="0"/>
            <a:ext cx="9144000" cy="6858000"/>
          </a:xfrm>
          <a:prstGeom prst="frame">
            <a:avLst>
              <a:gd name="adj1" fmla="val 1628"/>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heckerboard(across)">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lide(fromBottom)">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slide(fromBottom)">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2286000"/>
            <a:ext cx="4800600" cy="2057400"/>
          </a:xfrm>
          <a:solidFill>
            <a:schemeClr val="accent1"/>
          </a:solidFill>
        </p:spPr>
        <p:txBody>
          <a:bodyPr>
            <a:normAutofit/>
          </a:bodyPr>
          <a:lstStyle/>
          <a:p>
            <a:r>
              <a:rPr lang="en-US" dirty="0" err="1" smtClean="0"/>
              <a:t>জীবে</a:t>
            </a:r>
            <a:r>
              <a:rPr lang="en-US" dirty="0" smtClean="0"/>
              <a:t> </a:t>
            </a:r>
            <a:r>
              <a:rPr lang="en-US" dirty="0" err="1" smtClean="0"/>
              <a:t>ক্রোমোজম</a:t>
            </a:r>
            <a:r>
              <a:rPr lang="en-US" dirty="0" smtClean="0"/>
              <a:t> </a:t>
            </a:r>
            <a:r>
              <a:rPr lang="en-US" dirty="0" err="1" smtClean="0"/>
              <a:t>সংখ্যা</a:t>
            </a:r>
            <a:r>
              <a:rPr lang="en-US" dirty="0" smtClean="0"/>
              <a:t> </a:t>
            </a:r>
            <a:r>
              <a:rPr lang="en-US" dirty="0" err="1" smtClean="0"/>
              <a:t>ধ্রুবক</a:t>
            </a:r>
            <a:r>
              <a:rPr lang="en-US" dirty="0" smtClean="0"/>
              <a:t> </a:t>
            </a:r>
            <a:r>
              <a:rPr lang="en-US" dirty="0" err="1" smtClean="0"/>
              <a:t>থাকার</a:t>
            </a:r>
            <a:r>
              <a:rPr lang="en-US" dirty="0" smtClean="0"/>
              <a:t> </a:t>
            </a:r>
            <a:r>
              <a:rPr lang="en-US" dirty="0" err="1" smtClean="0"/>
              <a:t>কারন</a:t>
            </a:r>
            <a:r>
              <a:rPr lang="en-US" dirty="0" smtClean="0"/>
              <a:t> </a:t>
            </a:r>
            <a:r>
              <a:rPr lang="en-US" dirty="0" err="1" smtClean="0"/>
              <a:t>ব্যাখা</a:t>
            </a:r>
            <a:r>
              <a:rPr lang="en-US" dirty="0" smtClean="0"/>
              <a:t> </a:t>
            </a:r>
            <a:r>
              <a:rPr lang="en-US" dirty="0" err="1" smtClean="0"/>
              <a:t>কর</a:t>
            </a:r>
            <a:r>
              <a:rPr lang="en-US" dirty="0" smtClean="0"/>
              <a:t> ? </a:t>
            </a:r>
            <a:endParaRPr lang="en-US" dirty="0"/>
          </a:p>
        </p:txBody>
      </p:sp>
      <p:sp>
        <p:nvSpPr>
          <p:cNvPr id="3" name="Text Placeholder 2"/>
          <p:cNvSpPr>
            <a:spLocks noGrp="1"/>
          </p:cNvSpPr>
          <p:nvPr>
            <p:ph type="body" idx="1"/>
          </p:nvPr>
        </p:nvSpPr>
        <p:spPr>
          <a:xfrm>
            <a:off x="2133600" y="1"/>
            <a:ext cx="4419600" cy="1295399"/>
          </a:xfrm>
          <a:solidFill>
            <a:schemeClr val="accent1"/>
          </a:solidFill>
        </p:spPr>
        <p:txBody>
          <a:bodyPr>
            <a:normAutofit fontScale="85000" lnSpcReduction="10000"/>
          </a:bodyPr>
          <a:lstStyle/>
          <a:p>
            <a:r>
              <a:rPr lang="en-US" sz="6600" b="1" dirty="0" err="1" smtClean="0">
                <a:solidFill>
                  <a:schemeClr val="tx1"/>
                </a:solidFill>
              </a:rPr>
              <a:t>বাড়ীর</a:t>
            </a:r>
            <a:r>
              <a:rPr lang="en-US" sz="6600" b="1" dirty="0" smtClean="0">
                <a:solidFill>
                  <a:schemeClr val="tx1"/>
                </a:solidFill>
              </a:rPr>
              <a:t>  </a:t>
            </a:r>
            <a:r>
              <a:rPr lang="en-US" sz="6600" b="1" dirty="0" err="1" smtClean="0">
                <a:solidFill>
                  <a:schemeClr val="tx1"/>
                </a:solidFill>
              </a:rPr>
              <a:t>কাজ</a:t>
            </a:r>
            <a:r>
              <a:rPr lang="en-US" sz="6600" b="1" dirty="0" smtClean="0">
                <a:solidFill>
                  <a:schemeClr val="tx1"/>
                </a:solidFill>
              </a:rPr>
              <a:t>    </a:t>
            </a:r>
            <a:endParaRPr lang="en-US" sz="6600" b="1" dirty="0">
              <a:solidFill>
                <a:schemeClr val="tx1"/>
              </a:solidFill>
            </a:endParaRPr>
          </a:p>
        </p:txBody>
      </p:sp>
      <p:sp>
        <p:nvSpPr>
          <p:cNvPr id="4" name="Sun 3"/>
          <p:cNvSpPr/>
          <p:nvPr/>
        </p:nvSpPr>
        <p:spPr>
          <a:xfrm>
            <a:off x="381000" y="2438400"/>
            <a:ext cx="609600" cy="6096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amond(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path" presetSubtype="0" accel="50000" decel="50000" fill="hold" grpId="0" nodeType="clickEffect">
                                  <p:stCondLst>
                                    <p:cond delay="0"/>
                                  </p:stCondLst>
                                  <p:childTnLst>
                                    <p:animMotion origin="layout" path="M 0.05 -0.0222 C 0.11892 -0.0222 0.175 0.05248 0.175 0.14428 C 0.175 0.23607 0.11892 0.31075 0.05 0.31075 C -0.01892 0.31075 -0.075 0.23607 -0.075 0.14428 C -0.075 0.05248 -0.01892 -0.0222 0.05 -0.0222 Z " pathEditMode="relative" rAng="0" ptsTypes="fffff">
                                      <p:cBhvr>
                                        <p:cTn id="16" dur="2000" fill="hold"/>
                                        <p:tgtEl>
                                          <p:spTgt spid="4"/>
                                        </p:tgtEl>
                                        <p:attrNameLst>
                                          <p:attrName>ppt_x</p:attrName>
                                          <p:attrName>ppt_y</p:attrName>
                                        </p:attrNameLst>
                                      </p:cBhvr>
                                      <p:rCtr x="0" y="166"/>
                                    </p:animMotion>
                                  </p:childTnLst>
                                </p:cTn>
                              </p:par>
                            </p:childTnLst>
                          </p:cTn>
                        </p:par>
                      </p:childTnLst>
                    </p:cTn>
                  </p:par>
                  <p:par>
                    <p:cTn id="17" fill="hold">
                      <p:stCondLst>
                        <p:cond delay="indefinite"/>
                      </p:stCondLst>
                      <p:childTnLst>
                        <p:par>
                          <p:cTn id="18" fill="hold">
                            <p:stCondLst>
                              <p:cond delay="0"/>
                            </p:stCondLst>
                            <p:childTnLst>
                              <p:par>
                                <p:cTn id="19" presetID="16" presetClass="entr" presetSubtype="26"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arn(inHorizontal)">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xagon 1"/>
          <p:cNvSpPr/>
          <p:nvPr/>
        </p:nvSpPr>
        <p:spPr>
          <a:xfrm>
            <a:off x="2362200" y="2667000"/>
            <a:ext cx="3657600" cy="1295400"/>
          </a:xfrm>
          <a:prstGeom prst="hexag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solidFill>
                  <a:schemeClr val="tx1"/>
                </a:solidFill>
              </a:rPr>
              <a:t>ধন্যবাদ</a:t>
            </a:r>
            <a:r>
              <a:rPr lang="en-US" sz="3600" b="1" dirty="0" smtClean="0">
                <a:solidFill>
                  <a:schemeClr val="tx1"/>
                </a:solidFill>
              </a:rPr>
              <a:t> </a:t>
            </a:r>
            <a:endParaRPr lang="en-US" sz="36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order-7.jpg"/>
          <p:cNvPicPr>
            <a:picLocks noChangeAspect="1"/>
          </p:cNvPicPr>
          <p:nvPr/>
        </p:nvPicPr>
        <p:blipFill>
          <a:blip r:embed="rId2"/>
          <a:srcRect l="5000" t="5691" r="4167" b="5556"/>
          <a:stretch>
            <a:fillRect/>
          </a:stretch>
        </p:blipFill>
        <p:spPr>
          <a:xfrm>
            <a:off x="-6668" y="0"/>
            <a:ext cx="9150668" cy="6858000"/>
          </a:xfrm>
          <a:prstGeom prst="rect">
            <a:avLst/>
          </a:prstGeom>
        </p:spPr>
      </p:pic>
      <p:sp>
        <p:nvSpPr>
          <p:cNvPr id="3" name="Rectangle 2"/>
          <p:cNvSpPr/>
          <p:nvPr/>
        </p:nvSpPr>
        <p:spPr>
          <a:xfrm>
            <a:off x="152400" y="228600"/>
            <a:ext cx="8763000" cy="990600"/>
          </a:xfrm>
          <a:prstGeom prst="rect">
            <a:avLst/>
          </a:prstGeom>
          <a:blipFill>
            <a:blip r:embed="rId3"/>
            <a:tile tx="0" ty="0" sx="100000" sy="100000" flip="none" algn="tl"/>
          </a:blipFill>
          <a:ln w="38100">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rgbClr val="7030A0"/>
                </a:solidFill>
                <a:latin typeface="NikoshBAN" pitchFamily="2" charset="0"/>
                <a:cs typeface="NikoshBAN" pitchFamily="2" charset="0"/>
              </a:rPr>
              <a:t> </a:t>
            </a:r>
            <a:r>
              <a:rPr lang="en-US" sz="3600" dirty="0" err="1" smtClean="0">
                <a:solidFill>
                  <a:srgbClr val="7030A0"/>
                </a:solidFill>
                <a:latin typeface="NikoshBAN" pitchFamily="2" charset="0"/>
                <a:cs typeface="NikoshBAN" pitchFamily="2" charset="0"/>
              </a:rPr>
              <a:t>পরিচিতি</a:t>
            </a:r>
            <a:r>
              <a:rPr lang="en-US" sz="3600" dirty="0" smtClean="0">
                <a:solidFill>
                  <a:srgbClr val="7030A0"/>
                </a:solidFill>
                <a:latin typeface="NikoshBAN" pitchFamily="2" charset="0"/>
                <a:cs typeface="NikoshBAN" pitchFamily="2" charset="0"/>
              </a:rPr>
              <a:t> </a:t>
            </a:r>
            <a:endParaRPr lang="en-US" sz="3600" dirty="0"/>
          </a:p>
        </p:txBody>
      </p:sp>
      <p:sp>
        <p:nvSpPr>
          <p:cNvPr id="4" name="Rectangle 3"/>
          <p:cNvSpPr/>
          <p:nvPr/>
        </p:nvSpPr>
        <p:spPr>
          <a:xfrm>
            <a:off x="228600" y="3886200"/>
            <a:ext cx="3962400" cy="2062103"/>
          </a:xfrm>
          <a:prstGeom prst="rect">
            <a:avLst/>
          </a:prstGeom>
        </p:spPr>
        <p:txBody>
          <a:bodyPr wrap="square">
            <a:spAutoFit/>
          </a:bodyPr>
          <a:lstStyle/>
          <a:p>
            <a:pPr algn="ctr">
              <a:buNone/>
            </a:pPr>
            <a:r>
              <a:rPr lang="bn-IN" sz="2800" dirty="0" smtClean="0">
                <a:solidFill>
                  <a:srgbClr val="7030A0"/>
                </a:solidFill>
                <a:latin typeface="NikoshBAN" pitchFamily="2" charset="0"/>
                <a:cs typeface="NikoshBAN" pitchFamily="2" charset="0"/>
              </a:rPr>
              <a:t>মোঃ</a:t>
            </a:r>
            <a:r>
              <a:rPr lang="bn-BD" sz="2800" dirty="0" smtClean="0">
                <a:solidFill>
                  <a:srgbClr val="7030A0"/>
                </a:solidFill>
                <a:latin typeface="NikoshBAN" pitchFamily="2" charset="0"/>
                <a:cs typeface="NikoshBAN" pitchFamily="2" charset="0"/>
              </a:rPr>
              <a:t>রফিকুল ইসলাম </a:t>
            </a:r>
          </a:p>
          <a:p>
            <a:pPr algn="ctr">
              <a:buNone/>
            </a:pPr>
            <a:r>
              <a:rPr lang="bn-BD" sz="2000" dirty="0" smtClean="0">
                <a:solidFill>
                  <a:srgbClr val="7030A0"/>
                </a:solidFill>
                <a:latin typeface="NikoshBAN" pitchFamily="2" charset="0"/>
                <a:cs typeface="NikoshBAN" pitchFamily="2" charset="0"/>
              </a:rPr>
              <a:t>সহকারি শিক্ষক </a:t>
            </a:r>
          </a:p>
          <a:p>
            <a:pPr algn="ctr">
              <a:buNone/>
            </a:pPr>
            <a:r>
              <a:rPr lang="bn-BD" sz="2000" dirty="0" smtClean="0">
                <a:solidFill>
                  <a:srgbClr val="7030A0"/>
                </a:solidFill>
                <a:latin typeface="NikoshBAN" pitchFamily="2" charset="0"/>
                <a:cs typeface="NikoshBAN" pitchFamily="2" charset="0"/>
              </a:rPr>
              <a:t>শালীহর হাজী আমির উদ্দিন </a:t>
            </a:r>
            <a:r>
              <a:rPr lang="bn-IN" sz="2000" dirty="0" smtClean="0">
                <a:solidFill>
                  <a:srgbClr val="7030A0"/>
                </a:solidFill>
                <a:latin typeface="NikoshBAN" pitchFamily="2" charset="0"/>
                <a:cs typeface="NikoshBAN" pitchFamily="2" charset="0"/>
              </a:rPr>
              <a:t> </a:t>
            </a:r>
            <a:r>
              <a:rPr lang="bn-BD" sz="2000" dirty="0" smtClean="0">
                <a:solidFill>
                  <a:srgbClr val="7030A0"/>
                </a:solidFill>
                <a:latin typeface="NikoshBAN" pitchFamily="2" charset="0"/>
                <a:cs typeface="NikoshBAN" pitchFamily="2" charset="0"/>
              </a:rPr>
              <a:t>উচ্চ বিদ্যালয় </a:t>
            </a:r>
          </a:p>
          <a:p>
            <a:pPr algn="ctr">
              <a:buNone/>
            </a:pPr>
            <a:r>
              <a:rPr lang="bn-BD" sz="2000" dirty="0" smtClean="0">
                <a:solidFill>
                  <a:srgbClr val="7030A0"/>
                </a:solidFill>
                <a:latin typeface="NikoshBAN" pitchFamily="2" charset="0"/>
                <a:cs typeface="NikoshBAN" pitchFamily="2" charset="0"/>
              </a:rPr>
              <a:t>মোবাইলঃ- </a:t>
            </a:r>
            <a:r>
              <a:rPr lang="en-US" sz="2000" dirty="0" smtClean="0">
                <a:solidFill>
                  <a:srgbClr val="7030A0"/>
                </a:solidFill>
                <a:latin typeface="NikoshBAN" pitchFamily="2" charset="0"/>
                <a:cs typeface="NikoshBAN" pitchFamily="2" charset="0"/>
              </a:rPr>
              <a:t>01712412162</a:t>
            </a:r>
          </a:p>
          <a:p>
            <a:pPr algn="ctr">
              <a:buNone/>
            </a:pPr>
            <a:r>
              <a:rPr lang="en-US" sz="2000" dirty="0" smtClean="0">
                <a:solidFill>
                  <a:srgbClr val="7030A0"/>
                </a:solidFill>
                <a:latin typeface="NikoshBAN" pitchFamily="2" charset="0"/>
                <a:cs typeface="NikoshBAN" pitchFamily="2" charset="0"/>
              </a:rPr>
              <a:t>E-mail:-rafiqi2162@gmail.com</a:t>
            </a:r>
            <a:endParaRPr lang="bn-BD" sz="2800" dirty="0">
              <a:solidFill>
                <a:srgbClr val="7030A0"/>
              </a:solidFill>
              <a:latin typeface="NikoshBAN" pitchFamily="2" charset="0"/>
              <a:cs typeface="NikoshBAN" pitchFamily="2" charset="0"/>
            </a:endParaRPr>
          </a:p>
        </p:txBody>
      </p:sp>
      <p:sp>
        <p:nvSpPr>
          <p:cNvPr id="5" name="Rectangle 4"/>
          <p:cNvSpPr/>
          <p:nvPr/>
        </p:nvSpPr>
        <p:spPr>
          <a:xfrm>
            <a:off x="4343400" y="2819401"/>
            <a:ext cx="4572000" cy="2336537"/>
          </a:xfrm>
          <a:prstGeom prst="rect">
            <a:avLst/>
          </a:prstGeom>
        </p:spPr>
        <p:txBody>
          <a:bodyPr wrap="square">
            <a:spAutoFit/>
          </a:bodyPr>
          <a:lstStyle/>
          <a:p>
            <a:pPr>
              <a:lnSpc>
                <a:spcPts val="3500"/>
              </a:lnSpc>
            </a:pPr>
            <a:r>
              <a:rPr lang="en-US" sz="2400" dirty="0" smtClean="0">
                <a:solidFill>
                  <a:srgbClr val="7030A0"/>
                </a:solidFill>
                <a:latin typeface="NikoshBAN" pitchFamily="2" charset="0"/>
                <a:cs typeface="NikoshBAN" pitchFamily="2" charset="0"/>
              </a:rPr>
              <a:t> </a:t>
            </a:r>
            <a:r>
              <a:rPr lang="bn-BD" sz="3600" dirty="0" smtClean="0">
                <a:solidFill>
                  <a:srgbClr val="7030A0"/>
                </a:solidFill>
                <a:latin typeface="NikoshBAN" pitchFamily="2" charset="0"/>
                <a:cs typeface="NikoshBAN" pitchFamily="2" charset="0"/>
              </a:rPr>
              <a:t>শ্রেণিঃ</a:t>
            </a:r>
            <a:r>
              <a:rPr lang="en-US" sz="3600" dirty="0" smtClean="0">
                <a:solidFill>
                  <a:srgbClr val="7030A0"/>
                </a:solidFill>
                <a:latin typeface="NikoshBAN" pitchFamily="2" charset="0"/>
                <a:cs typeface="NikoshBAN" pitchFamily="2" charset="0"/>
              </a:rPr>
              <a:t>-</a:t>
            </a:r>
            <a:r>
              <a:rPr lang="bn-BD" sz="3600" dirty="0" smtClean="0">
                <a:solidFill>
                  <a:srgbClr val="7030A0"/>
                </a:solidFill>
                <a:latin typeface="NikoshBAN" pitchFamily="2" charset="0"/>
                <a:cs typeface="NikoshBAN" pitchFamily="2" charset="0"/>
              </a:rPr>
              <a:t> </a:t>
            </a:r>
            <a:r>
              <a:rPr lang="bn-BD" sz="3600" dirty="0" smtClean="0">
                <a:solidFill>
                  <a:srgbClr val="7030A0"/>
                </a:solidFill>
                <a:latin typeface="NikoshBAN" pitchFamily="2" charset="0"/>
                <a:cs typeface="NikoshBAN" pitchFamily="2" charset="0"/>
              </a:rPr>
              <a:t>৮ম </a:t>
            </a:r>
            <a:r>
              <a:rPr lang="en-US" sz="3600" dirty="0" smtClean="0">
                <a:solidFill>
                  <a:srgbClr val="7030A0"/>
                </a:solidFill>
                <a:latin typeface="NikoshBAN" pitchFamily="2" charset="0"/>
                <a:cs typeface="NikoshBAN" pitchFamily="2" charset="0"/>
              </a:rPr>
              <a:t> </a:t>
            </a:r>
            <a:endParaRPr lang="bn-BD" sz="3200" dirty="0" smtClean="0">
              <a:solidFill>
                <a:srgbClr val="7030A0"/>
              </a:solidFill>
              <a:latin typeface="NikoshBAN" pitchFamily="2" charset="0"/>
              <a:cs typeface="NikoshBAN" pitchFamily="2" charset="0"/>
            </a:endParaRPr>
          </a:p>
          <a:p>
            <a:pPr>
              <a:lnSpc>
                <a:spcPts val="3500"/>
              </a:lnSpc>
            </a:pPr>
            <a:r>
              <a:rPr lang="bn-BD" sz="3200" dirty="0" smtClean="0">
                <a:solidFill>
                  <a:srgbClr val="7030A0"/>
                </a:solidFill>
                <a:latin typeface="NikoshBAN" pitchFamily="2" charset="0"/>
                <a:cs typeface="NikoshBAN" pitchFamily="2" charset="0"/>
              </a:rPr>
              <a:t>বিষয়ঃ</a:t>
            </a:r>
            <a:r>
              <a:rPr lang="en-US" sz="3200" dirty="0" smtClean="0">
                <a:solidFill>
                  <a:srgbClr val="7030A0"/>
                </a:solidFill>
                <a:latin typeface="NikoshBAN" pitchFamily="2" charset="0"/>
                <a:cs typeface="NikoshBAN" pitchFamily="2" charset="0"/>
              </a:rPr>
              <a:t>-</a:t>
            </a:r>
            <a:r>
              <a:rPr lang="bn-BD" sz="3200" dirty="0" smtClean="0">
                <a:solidFill>
                  <a:srgbClr val="7030A0"/>
                </a:solidFill>
                <a:latin typeface="NikoshBAN" pitchFamily="2" charset="0"/>
                <a:cs typeface="NikoshBAN" pitchFamily="2" charset="0"/>
              </a:rPr>
              <a:t> </a:t>
            </a:r>
            <a:r>
              <a:rPr lang="bn-BD" sz="3200" dirty="0" smtClean="0">
                <a:solidFill>
                  <a:srgbClr val="7030A0"/>
                </a:solidFill>
                <a:latin typeface="NikoshBAN" pitchFamily="2" charset="0"/>
                <a:cs typeface="NikoshBAN" pitchFamily="2" charset="0"/>
              </a:rPr>
              <a:t>বিজ্ঞান </a:t>
            </a:r>
            <a:r>
              <a:rPr lang="en-US" sz="3200" dirty="0" smtClean="0">
                <a:solidFill>
                  <a:srgbClr val="7030A0"/>
                </a:solidFill>
                <a:latin typeface="NikoshBAN" pitchFamily="2" charset="0"/>
                <a:cs typeface="NikoshBAN" pitchFamily="2" charset="0"/>
              </a:rPr>
              <a:t> </a:t>
            </a:r>
            <a:r>
              <a:rPr lang="bn-BD" sz="3200" dirty="0" smtClean="0">
                <a:solidFill>
                  <a:srgbClr val="7030A0"/>
                </a:solidFill>
                <a:latin typeface="NikoshBAN" pitchFamily="2" charset="0"/>
                <a:cs typeface="NikoshBAN" pitchFamily="2" charset="0"/>
              </a:rPr>
              <a:t> </a:t>
            </a:r>
            <a:endParaRPr lang="bn-BD" sz="3200" dirty="0" smtClean="0">
              <a:solidFill>
                <a:srgbClr val="7030A0"/>
              </a:solidFill>
              <a:latin typeface="NikoshBAN" pitchFamily="2" charset="0"/>
              <a:cs typeface="NikoshBAN" pitchFamily="2" charset="0"/>
            </a:endParaRPr>
          </a:p>
          <a:p>
            <a:pPr>
              <a:lnSpc>
                <a:spcPts val="3500"/>
              </a:lnSpc>
            </a:pPr>
            <a:r>
              <a:rPr lang="bn-BD" sz="3200" dirty="0" smtClean="0">
                <a:solidFill>
                  <a:srgbClr val="7030A0"/>
                </a:solidFill>
                <a:latin typeface="NikoshBAN" pitchFamily="2" charset="0"/>
                <a:cs typeface="NikoshBAN" pitchFamily="2" charset="0"/>
              </a:rPr>
              <a:t>অধ্যায়ঃ</a:t>
            </a:r>
            <a:r>
              <a:rPr lang="en-US" sz="3200" dirty="0" smtClean="0">
                <a:solidFill>
                  <a:srgbClr val="7030A0"/>
                </a:solidFill>
                <a:latin typeface="NikoshBAN" pitchFamily="2" charset="0"/>
                <a:cs typeface="NikoshBAN" pitchFamily="2" charset="0"/>
              </a:rPr>
              <a:t>-</a:t>
            </a:r>
            <a:r>
              <a:rPr lang="bn-BD" sz="3200" dirty="0" smtClean="0">
                <a:solidFill>
                  <a:srgbClr val="7030A0"/>
                </a:solidFill>
                <a:latin typeface="NikoshBAN" pitchFamily="2" charset="0"/>
                <a:cs typeface="NikoshBAN" pitchFamily="2" charset="0"/>
              </a:rPr>
              <a:t>দ্বিতীয় </a:t>
            </a:r>
            <a:endParaRPr lang="bn-BD" sz="3200" dirty="0" smtClean="0">
              <a:solidFill>
                <a:srgbClr val="7030A0"/>
              </a:solidFill>
              <a:latin typeface="NikoshBAN" pitchFamily="2" charset="0"/>
              <a:cs typeface="NikoshBAN" pitchFamily="2" charset="0"/>
            </a:endParaRPr>
          </a:p>
          <a:p>
            <a:pPr>
              <a:lnSpc>
                <a:spcPts val="3500"/>
              </a:lnSpc>
            </a:pPr>
            <a:r>
              <a:rPr lang="bn-BD" sz="3200" dirty="0" smtClean="0">
                <a:solidFill>
                  <a:srgbClr val="7030A0"/>
                </a:solidFill>
                <a:latin typeface="NikoshBAN" pitchFamily="2" charset="0"/>
                <a:cs typeface="NikoshBAN" pitchFamily="2" charset="0"/>
              </a:rPr>
              <a:t>সময়ঃ-৫০মিনিট  </a:t>
            </a:r>
          </a:p>
          <a:p>
            <a:pPr>
              <a:lnSpc>
                <a:spcPts val="3500"/>
              </a:lnSpc>
            </a:pPr>
            <a:r>
              <a:rPr lang="bn-BD" sz="3200" dirty="0" smtClean="0">
                <a:solidFill>
                  <a:srgbClr val="7030A0"/>
                </a:solidFill>
                <a:latin typeface="NikoshBAN" pitchFamily="2" charset="0"/>
                <a:cs typeface="NikoshBAN" pitchFamily="2" charset="0"/>
              </a:rPr>
              <a:t>তারিখঃ-</a:t>
            </a:r>
            <a:r>
              <a:rPr lang="bn-BD" sz="3200" dirty="0" smtClean="0">
                <a:solidFill>
                  <a:srgbClr val="7030A0"/>
                </a:solidFill>
                <a:latin typeface="NikoshBAN" pitchFamily="2" charset="0"/>
                <a:cs typeface="NikoshBAN" pitchFamily="2" charset="0"/>
              </a:rPr>
              <a:t>০৯</a:t>
            </a:r>
            <a:r>
              <a:rPr lang="en-US" sz="3200" dirty="0" smtClean="0">
                <a:solidFill>
                  <a:srgbClr val="7030A0"/>
                </a:solidFill>
                <a:latin typeface="NikoshBAN" pitchFamily="2" charset="0"/>
                <a:cs typeface="NikoshBAN" pitchFamily="2" charset="0"/>
              </a:rPr>
              <a:t>/</a:t>
            </a:r>
            <a:r>
              <a:rPr lang="bn-BD" sz="3200" dirty="0" smtClean="0">
                <a:solidFill>
                  <a:srgbClr val="7030A0"/>
                </a:solidFill>
                <a:latin typeface="NikoshBAN" pitchFamily="2" charset="0"/>
                <a:cs typeface="NikoshBAN" pitchFamily="2" charset="0"/>
              </a:rPr>
              <a:t>১২/২০২০ইং </a:t>
            </a:r>
            <a:r>
              <a:rPr lang="bn-BD" sz="2800" dirty="0" smtClean="0">
                <a:solidFill>
                  <a:srgbClr val="7030A0"/>
                </a:solidFill>
                <a:latin typeface="NikoshBAN" pitchFamily="2" charset="0"/>
                <a:cs typeface="NikoshBAN" pitchFamily="2" charset="0"/>
              </a:rPr>
              <a:t> </a:t>
            </a:r>
            <a:endParaRPr lang="en-US" sz="2800" dirty="0"/>
          </a:p>
        </p:txBody>
      </p:sp>
      <p:sp>
        <p:nvSpPr>
          <p:cNvPr id="6" name="Flowchart: Sort 5"/>
          <p:cNvSpPr/>
          <p:nvPr/>
        </p:nvSpPr>
        <p:spPr>
          <a:xfrm>
            <a:off x="4191000" y="1905000"/>
            <a:ext cx="152400" cy="4419600"/>
          </a:xfrm>
          <a:prstGeom prst="flowChartSor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3" descr="125539702_282314616554812_2209215028794807850_n.jpg"/>
          <p:cNvPicPr>
            <a:picLocks noChangeAspect="1"/>
          </p:cNvPicPr>
          <p:nvPr/>
        </p:nvPicPr>
        <p:blipFill>
          <a:blip r:embed="rId4" cstate="print"/>
          <a:srcRect t="3942" r="7993" b="18011"/>
          <a:stretch>
            <a:fillRect/>
          </a:stretch>
        </p:blipFill>
        <p:spPr>
          <a:xfrm>
            <a:off x="1371600" y="1828800"/>
            <a:ext cx="1752600" cy="1979242"/>
          </a:xfrm>
          <a:prstGeom prst="ellipse">
            <a:avLst/>
          </a:prstGeom>
          <a:ln>
            <a:noFill/>
          </a:ln>
          <a:effectLst>
            <a:softEdge rad="112500"/>
          </a:effectLst>
        </p:spPr>
      </p:pic>
      <p:sp>
        <p:nvSpPr>
          <p:cNvPr id="8" name="Rectangle 7"/>
          <p:cNvSpPr/>
          <p:nvPr/>
        </p:nvSpPr>
        <p:spPr>
          <a:xfrm>
            <a:off x="4267200" y="1219200"/>
            <a:ext cx="4648200" cy="6858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bn-BD" dirty="0" smtClean="0">
                <a:solidFill>
                  <a:srgbClr val="7030A0"/>
                </a:solidFill>
                <a:latin typeface="NikoshBAN" pitchFamily="2" charset="0"/>
                <a:cs typeface="NikoshBAN" pitchFamily="2" charset="0"/>
              </a:rPr>
              <a:t> </a:t>
            </a:r>
            <a:r>
              <a:rPr lang="bn-BD" sz="2800" dirty="0" smtClean="0">
                <a:solidFill>
                  <a:srgbClr val="002060"/>
                </a:solidFill>
                <a:latin typeface="NikoshBAN" pitchFamily="2" charset="0"/>
                <a:cs typeface="NikoshBAN" pitchFamily="2" charset="0"/>
              </a:rPr>
              <a:t>পাঠ পরিচিতি </a:t>
            </a:r>
            <a:endParaRPr lang="en-US" dirty="0">
              <a:solidFill>
                <a:srgbClr val="002060"/>
              </a:solidFill>
            </a:endParaRPr>
          </a:p>
        </p:txBody>
      </p:sp>
      <p:sp>
        <p:nvSpPr>
          <p:cNvPr id="10" name="Rectangle 9"/>
          <p:cNvSpPr/>
          <p:nvPr/>
        </p:nvSpPr>
        <p:spPr>
          <a:xfrm>
            <a:off x="152400" y="1219200"/>
            <a:ext cx="4114800" cy="6858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bn-BD" sz="2400" dirty="0" smtClean="0">
                <a:solidFill>
                  <a:srgbClr val="002060"/>
                </a:solidFill>
                <a:latin typeface="NikoshBAN" pitchFamily="2" charset="0"/>
                <a:cs typeface="NikoshBAN" pitchFamily="2" charset="0"/>
              </a:rPr>
              <a:t>শিক্ষক পরিচিতি</a:t>
            </a:r>
            <a:endParaRPr lang="en-US" sz="2400" dirty="0">
              <a:solidFill>
                <a:srgbClr val="002060"/>
              </a:solidFill>
            </a:endParaRPr>
          </a:p>
        </p:txBody>
      </p:sp>
    </p:spTree>
  </p:cSld>
  <p:clrMapOvr>
    <a:masterClrMapping/>
  </p:clrMapOvr>
  <p:transition spd="med">
    <p:split orient="ver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p-5.jpg"/>
          <p:cNvPicPr>
            <a:picLocks noChangeAspect="1"/>
          </p:cNvPicPr>
          <p:nvPr/>
        </p:nvPicPr>
        <p:blipFill>
          <a:blip r:embed="rId2"/>
          <a:stretch>
            <a:fillRect/>
          </a:stretch>
        </p:blipFill>
        <p:spPr>
          <a:xfrm>
            <a:off x="-1" y="0"/>
            <a:ext cx="9144001" cy="6858000"/>
          </a:xfrm>
          <a:prstGeom prst="rect">
            <a:avLst/>
          </a:prstGeom>
        </p:spPr>
      </p:pic>
      <p:sp>
        <p:nvSpPr>
          <p:cNvPr id="4" name="Title 1"/>
          <p:cNvSpPr txBox="1">
            <a:spLocks/>
          </p:cNvSpPr>
          <p:nvPr/>
        </p:nvSpPr>
        <p:spPr>
          <a:xfrm>
            <a:off x="228600" y="2971800"/>
            <a:ext cx="8686800" cy="1470025"/>
          </a:xfrm>
          <a:prstGeom prst="rect">
            <a:avLst/>
          </a:prstGeom>
        </p:spPr>
        <p:style>
          <a:lnRef idx="1">
            <a:schemeClr val="accent5"/>
          </a:lnRef>
          <a:fillRef idx="2">
            <a:schemeClr val="accent5"/>
          </a:fillRef>
          <a:effectRef idx="1">
            <a:schemeClr val="accent5"/>
          </a:effectRef>
          <a:fontRef idx="minor">
            <a:schemeClr val="dk1"/>
          </a:fontRef>
        </p:style>
        <p:txBody>
          <a:bodyPr/>
          <a:lstStyle/>
          <a:p>
            <a:pPr lvl="0" algn="ctr">
              <a:spcBef>
                <a:spcPct val="0"/>
              </a:spcBef>
            </a:pPr>
            <a:r>
              <a:rPr lang="bn-BD" sz="4000" dirty="0" smtClean="0">
                <a:solidFill>
                  <a:srgbClr val="7030A0"/>
                </a:solidFill>
                <a:latin typeface="NikoshBAN" pitchFamily="2" charset="0"/>
                <a:cs typeface="NikoshBAN" pitchFamily="2" charset="0"/>
              </a:rPr>
              <a:t>আজকের পাঠ</a:t>
            </a:r>
          </a:p>
          <a:p>
            <a:pPr lvl="0" algn="ctr">
              <a:spcBef>
                <a:spcPct val="0"/>
              </a:spcBef>
            </a:pPr>
            <a:r>
              <a:rPr lang="bn-BD" sz="4400" dirty="0" smtClean="0">
                <a:solidFill>
                  <a:srgbClr val="7030A0"/>
                </a:solidFill>
                <a:latin typeface="NikoshBAN" pitchFamily="2" charset="0"/>
                <a:cs typeface="NikoshBAN" pitchFamily="2" charset="0"/>
              </a:rPr>
              <a:t> </a:t>
            </a:r>
            <a:r>
              <a:rPr lang="bn-BD" sz="4400" dirty="0" smtClean="0">
                <a:solidFill>
                  <a:srgbClr val="C00000"/>
                </a:solidFill>
                <a:latin typeface="NikoshBAN" pitchFamily="2" charset="0"/>
                <a:cs typeface="NikoshBAN" pitchFamily="2" charset="0"/>
              </a:rPr>
              <a:t>কোষ বিভাজন</a:t>
            </a:r>
            <a:r>
              <a:rPr kumimoji="0" lang="bn-BD" sz="4400" b="1" i="0" u="none" strike="noStrike" kern="1200" cap="none" spc="0" normalizeH="0" baseline="0" noProof="0" dirty="0" smtClean="0">
                <a:ln>
                  <a:noFill/>
                </a:ln>
                <a:solidFill>
                  <a:srgbClr val="C00000"/>
                </a:solidFill>
                <a:effectLst/>
                <a:uLnTx/>
                <a:uFillTx/>
                <a:latin typeface="+mj-lt"/>
                <a:ea typeface="+mj-ea"/>
                <a:cs typeface="+mj-cs"/>
              </a:rPr>
              <a:t> </a:t>
            </a:r>
            <a:r>
              <a:rPr kumimoji="0" lang="en-US" sz="4400" b="1" i="0" u="none" strike="noStrike" kern="1200" cap="none" spc="0" normalizeH="0" baseline="0" noProof="0" dirty="0" smtClean="0">
                <a:ln>
                  <a:noFill/>
                </a:ln>
                <a:solidFill>
                  <a:srgbClr val="C00000"/>
                </a:solidFill>
                <a:effectLst/>
                <a:uLnTx/>
                <a:uFillTx/>
                <a:latin typeface="+mj-lt"/>
                <a:ea typeface="+mj-ea"/>
                <a:cs typeface="+mj-cs"/>
              </a:rPr>
              <a:t> </a:t>
            </a:r>
            <a:endParaRPr kumimoji="0" lang="en-US" sz="44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p-5.jpg"/>
          <p:cNvPicPr>
            <a:picLocks noChangeAspect="1"/>
          </p:cNvPicPr>
          <p:nvPr/>
        </p:nvPicPr>
        <p:blipFill>
          <a:blip r:embed="rId2"/>
          <a:stretch>
            <a:fillRect/>
          </a:stretch>
        </p:blipFill>
        <p:spPr>
          <a:xfrm>
            <a:off x="-1" y="0"/>
            <a:ext cx="9144001" cy="6858000"/>
          </a:xfrm>
          <a:prstGeom prst="rect">
            <a:avLst/>
          </a:prstGeom>
        </p:spPr>
      </p:pic>
      <p:sp>
        <p:nvSpPr>
          <p:cNvPr id="4" name="Text Placeholder 2"/>
          <p:cNvSpPr txBox="1">
            <a:spLocks/>
          </p:cNvSpPr>
          <p:nvPr/>
        </p:nvSpPr>
        <p:spPr>
          <a:xfrm>
            <a:off x="228600" y="304800"/>
            <a:ext cx="8686800" cy="1295400"/>
          </a:xfrm>
          <a:prstGeom prst="rect">
            <a:avLst/>
          </a:prstGeom>
        </p:spPr>
        <p:style>
          <a:lnRef idx="1">
            <a:schemeClr val="accent3"/>
          </a:lnRef>
          <a:fillRef idx="2">
            <a:schemeClr val="accent3"/>
          </a:fillRef>
          <a:effectRef idx="1">
            <a:schemeClr val="accent3"/>
          </a:effectRef>
          <a:fontRef idx="minor">
            <a:schemeClr val="dk1"/>
          </a:fontRef>
        </p:style>
        <p:txBody>
          <a:bodyPr>
            <a:noAutofit/>
          </a:bodyPr>
          <a:lstStyle/>
          <a:p>
            <a:pPr marL="342900" lvl="0" indent="-342900" algn="ctr">
              <a:spcBef>
                <a:spcPct val="20000"/>
              </a:spcBef>
            </a:pPr>
            <a:r>
              <a:rPr lang="bn-BD" sz="5400" dirty="0" smtClean="0">
                <a:solidFill>
                  <a:srgbClr val="7030A0"/>
                </a:solidFill>
                <a:latin typeface="NikoshBAN" pitchFamily="2" charset="0"/>
                <a:cs typeface="NikoshBAN" pitchFamily="2" charset="0"/>
              </a:rPr>
              <a:t>শিখন ফল </a:t>
            </a:r>
            <a:endParaRPr kumimoji="0" lang="en-US" sz="5400" b="1" i="0" u="sng"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
        <p:nvSpPr>
          <p:cNvPr id="5" name="Rectangle 4"/>
          <p:cNvSpPr/>
          <p:nvPr/>
        </p:nvSpPr>
        <p:spPr>
          <a:xfrm>
            <a:off x="228600" y="1600200"/>
            <a:ext cx="8763000" cy="4953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bn-BD" sz="3200" dirty="0" smtClean="0">
              <a:solidFill>
                <a:srgbClr val="7030A0"/>
              </a:solidFill>
            </a:endParaRPr>
          </a:p>
          <a:p>
            <a:r>
              <a:rPr lang="en-US" sz="3200" dirty="0" smtClean="0">
                <a:solidFill>
                  <a:srgbClr val="7030A0"/>
                </a:solidFill>
              </a:rPr>
              <a:t> </a:t>
            </a:r>
            <a:endParaRPr lang="bn-BD" sz="3200" dirty="0" smtClean="0">
              <a:solidFill>
                <a:srgbClr val="7030A0"/>
              </a:solidFill>
            </a:endParaRPr>
          </a:p>
          <a:p>
            <a:endParaRPr lang="bn-BD" sz="3200" dirty="0" smtClean="0">
              <a:solidFill>
                <a:srgbClr val="7030A0"/>
              </a:solidFill>
              <a:latin typeface="NikoshBAN"/>
              <a:cs typeface="NikoshBAN" pitchFamily="2" charset="0"/>
            </a:endParaRPr>
          </a:p>
          <a:p>
            <a:r>
              <a:rPr lang="bn-BD" sz="3200" dirty="0" smtClean="0">
                <a:solidFill>
                  <a:srgbClr val="7030A0"/>
                </a:solidFill>
                <a:latin typeface="NikoshBAN"/>
                <a:cs typeface="NikoshBAN" pitchFamily="2" charset="0"/>
              </a:rPr>
              <a:t> </a:t>
            </a:r>
            <a:r>
              <a:rPr lang="bn-BD" sz="3600" dirty="0" smtClean="0">
                <a:solidFill>
                  <a:srgbClr val="7030A0"/>
                </a:solidFill>
                <a:latin typeface="NikoshBAN"/>
                <a:cs typeface="NikoshBAN" pitchFamily="2" charset="0"/>
              </a:rPr>
              <a:t>এই পাঠ শেষে শিক্ষার্থীরা-</a:t>
            </a:r>
            <a:endParaRPr lang="bn-BD" sz="3200" dirty="0" smtClean="0">
              <a:solidFill>
                <a:srgbClr val="7030A0"/>
              </a:solidFill>
              <a:latin typeface="NikoshBAN"/>
              <a:cs typeface="NikoshBAN" pitchFamily="2" charset="0"/>
            </a:endParaRPr>
          </a:p>
          <a:p>
            <a:r>
              <a:rPr lang="bn-BD" sz="3200" dirty="0" smtClean="0">
                <a:solidFill>
                  <a:srgbClr val="7030A0"/>
                </a:solidFill>
                <a:latin typeface="NikoshBAN"/>
                <a:cs typeface="NikoshBAN" pitchFamily="2" charset="0"/>
              </a:rPr>
              <a:t>১।কোষ বিভাজনের প্রকারভেদ বলতে পারবে।</a:t>
            </a:r>
          </a:p>
          <a:p>
            <a:r>
              <a:rPr lang="bn-BD" sz="3200" dirty="0" smtClean="0">
                <a:solidFill>
                  <a:srgbClr val="7030A0"/>
                </a:solidFill>
                <a:latin typeface="NikoshBAN"/>
                <a:cs typeface="NikoshBAN" pitchFamily="2" charset="0"/>
              </a:rPr>
              <a:t>২।এককোষী জীবের বংশ বৃদ্ধি ব্যাখ্যা করতে পারবে।</a:t>
            </a:r>
          </a:p>
          <a:p>
            <a:r>
              <a:rPr lang="bn-BD" sz="3200" dirty="0" smtClean="0">
                <a:solidFill>
                  <a:srgbClr val="7030A0"/>
                </a:solidFill>
                <a:latin typeface="NikoshBAN"/>
                <a:cs typeface="NikoshBAN" pitchFamily="2" charset="0"/>
              </a:rPr>
              <a:t>৩।মাইটোসিস কোষ বিভাজন পদ্ধতি বর্ণনা করতে পারবে।</a:t>
            </a:r>
          </a:p>
          <a:p>
            <a:r>
              <a:rPr lang="bn-BD" sz="3200" dirty="0" smtClean="0">
                <a:solidFill>
                  <a:srgbClr val="7030A0"/>
                </a:solidFill>
                <a:latin typeface="NikoshBAN"/>
                <a:cs typeface="NikoshBAN" pitchFamily="2" charset="0"/>
              </a:rPr>
              <a:t>৪।জননকোষ সৃষ্টির প্রক্রিয়া ব্যাখ্যা করতে পারবে।   </a:t>
            </a:r>
            <a:endParaRPr lang="en-US" sz="3200" dirty="0" smtClean="0">
              <a:solidFill>
                <a:srgbClr val="7030A0"/>
              </a:solidFill>
            </a:endParaRPr>
          </a:p>
          <a:p>
            <a:endParaRPr lang="bn-BD" sz="2400" b="1" dirty="0" smtClean="0">
              <a:solidFill>
                <a:srgbClr val="7030A0"/>
              </a:solidFill>
            </a:endParaRPr>
          </a:p>
          <a:p>
            <a:endParaRPr lang="en-US" sz="2400" b="1" dirty="0" smtClean="0">
              <a:solidFill>
                <a:srgbClr val="7030A0"/>
              </a:solidFill>
            </a:endParaRPr>
          </a:p>
          <a:p>
            <a:pPr algn="ctr"/>
            <a:endParaRPr lang="bn-BD" sz="2400" b="1" dirty="0" smtClean="0">
              <a:solidFill>
                <a:srgbClr val="7030A0"/>
              </a:solidFill>
            </a:endParaRPr>
          </a:p>
          <a:p>
            <a:pPr algn="ctr"/>
            <a:r>
              <a:rPr lang="en-US" sz="2400" b="1" dirty="0" smtClean="0">
                <a:solidFill>
                  <a:srgbClr val="7030A0"/>
                </a:solidFill>
              </a:rPr>
              <a:t>  </a:t>
            </a:r>
            <a:endParaRPr lang="bn-BD" sz="2400" dirty="0" smtClean="0">
              <a:solidFill>
                <a:srgbClr val="7030A0"/>
              </a:solidFill>
            </a:endParaRPr>
          </a:p>
          <a:p>
            <a:pPr algn="ctr"/>
            <a:r>
              <a:rPr lang="bn-BD" sz="2400" dirty="0" smtClean="0">
                <a:solidFill>
                  <a:srgbClr val="7030A0"/>
                </a:solidFill>
              </a:rPr>
              <a:t>এ </a:t>
            </a:r>
            <a:endParaRPr lang="en-US" sz="2400"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diamond(in)">
                                      <p:cBhvr>
                                        <p:cTn id="7" dur="20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amond(in)">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5.jpg"/>
          <p:cNvPicPr>
            <a:picLocks noChangeAspect="1"/>
          </p:cNvPicPr>
          <p:nvPr/>
        </p:nvPicPr>
        <p:blipFill>
          <a:blip r:embed="rId2"/>
          <a:stretch>
            <a:fillRect/>
          </a:stretch>
        </p:blipFill>
        <p:spPr>
          <a:xfrm>
            <a:off x="-1" y="0"/>
            <a:ext cx="9144001" cy="6858000"/>
          </a:xfrm>
          <a:prstGeom prst="rect">
            <a:avLst/>
          </a:prstGeom>
        </p:spPr>
      </p:pic>
      <p:graphicFrame>
        <p:nvGraphicFramePr>
          <p:cNvPr id="5" name="Diagram 4"/>
          <p:cNvGraphicFramePr/>
          <p:nvPr/>
        </p:nvGraphicFramePr>
        <p:xfrm>
          <a:off x="304800" y="609600"/>
          <a:ext cx="86106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5.jpg"/>
          <p:cNvPicPr>
            <a:picLocks noChangeAspect="1"/>
          </p:cNvPicPr>
          <p:nvPr/>
        </p:nvPicPr>
        <p:blipFill>
          <a:blip r:embed="rId2"/>
          <a:stretch>
            <a:fillRect/>
          </a:stretch>
        </p:blipFill>
        <p:spPr>
          <a:xfrm>
            <a:off x="-1" y="0"/>
            <a:ext cx="9144001" cy="6858000"/>
          </a:xfrm>
          <a:prstGeom prst="rect">
            <a:avLst/>
          </a:prstGeom>
        </p:spPr>
      </p:pic>
      <p:sp>
        <p:nvSpPr>
          <p:cNvPr id="3" name="Oval 2"/>
          <p:cNvSpPr/>
          <p:nvPr/>
        </p:nvSpPr>
        <p:spPr>
          <a:xfrm>
            <a:off x="2667000" y="304800"/>
            <a:ext cx="4191000" cy="1143000"/>
          </a:xfrm>
          <a:prstGeom prst="ellipse">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baseline="-25000" dirty="0" smtClean="0">
                <a:solidFill>
                  <a:srgbClr val="002060"/>
                </a:solidFill>
              </a:rPr>
              <a:t>মাইটোসিস</a:t>
            </a:r>
            <a:r>
              <a:rPr lang="bn-BD" sz="2800" dirty="0" smtClean="0">
                <a:solidFill>
                  <a:schemeClr val="accent6">
                    <a:lumMod val="75000"/>
                  </a:schemeClr>
                </a:solidFill>
              </a:rPr>
              <a:t> </a:t>
            </a:r>
            <a:endParaRPr lang="en-US" sz="2800" dirty="0">
              <a:solidFill>
                <a:schemeClr val="accent6">
                  <a:lumMod val="75000"/>
                </a:schemeClr>
              </a:solidFill>
            </a:endParaRPr>
          </a:p>
        </p:txBody>
      </p:sp>
      <p:pic>
        <p:nvPicPr>
          <p:cNvPr id="4" name="Content Placeholder 3" descr="images2.jpg"/>
          <p:cNvPicPr>
            <a:picLocks noChangeAspect="1"/>
          </p:cNvPicPr>
          <p:nvPr/>
        </p:nvPicPr>
        <p:blipFill>
          <a:blip r:embed="rId4"/>
          <a:srcRect t="3614" r="3448" b="3614"/>
          <a:stretch>
            <a:fillRect/>
          </a:stretch>
        </p:blipFill>
        <p:spPr>
          <a:xfrm>
            <a:off x="685800" y="1524000"/>
            <a:ext cx="4267200" cy="51244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3600450"/>
          </a:xfrm>
          <a:solidFill>
            <a:schemeClr val="bg1"/>
          </a:solidFill>
        </p:spPr>
        <p:txBody>
          <a:bodyPr>
            <a:normAutofit/>
          </a:bodyPr>
          <a:lstStyle/>
          <a:p>
            <a:r>
              <a:rPr lang="en-US" sz="1800" b="1" dirty="0" err="1" smtClean="0">
                <a:effectLst>
                  <a:outerShdw blurRad="38100" dist="38100" dir="2700000" algn="tl">
                    <a:srgbClr val="000000">
                      <a:alpha val="43137"/>
                    </a:srgbClr>
                  </a:outerShdw>
                </a:effectLst>
              </a:rPr>
              <a:t>প্রতিটি</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জীব</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কোষ</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দ্বারা</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গঠিত</a:t>
            </a:r>
            <a:r>
              <a:rPr lang="en-US" sz="1800" b="1" dirty="0" smtClean="0">
                <a:effectLst>
                  <a:outerShdw blurRad="38100" dist="38100" dir="2700000" algn="tl">
                    <a:srgbClr val="000000">
                      <a:alpha val="43137"/>
                    </a:srgbClr>
                  </a:outerShdw>
                </a:effectLst>
              </a:rPr>
              <a:t>।                                          </a:t>
            </a:r>
            <a:br>
              <a:rPr lang="en-US" sz="1800" b="1" dirty="0" smtClean="0">
                <a:effectLst>
                  <a:outerShdw blurRad="38100" dist="38100" dir="2700000" algn="tl">
                    <a:srgbClr val="000000">
                      <a:alpha val="43137"/>
                    </a:srgbClr>
                  </a:outerShdw>
                </a:effectLst>
              </a:rPr>
            </a:b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এককোষী</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জীব</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সমূহ</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কোষ</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বিভাজনের</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মাধ্যমে</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বংশ</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বৃদ্ধি</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করে</a:t>
            </a:r>
            <a:r>
              <a:rPr lang="en-US" sz="1800" b="1" dirty="0" smtClean="0">
                <a:effectLst>
                  <a:outerShdw blurRad="38100" dist="38100" dir="2700000" algn="tl">
                    <a:srgbClr val="000000">
                      <a:alpha val="43137"/>
                    </a:srgbClr>
                  </a:outerShdw>
                </a:effectLst>
              </a:rPr>
              <a:t>।  </a:t>
            </a:r>
            <a:br>
              <a:rPr lang="en-US" sz="1800" b="1" dirty="0" smtClean="0">
                <a:effectLst>
                  <a:outerShdw blurRad="38100" dist="38100" dir="2700000" algn="tl">
                    <a:srgbClr val="000000">
                      <a:alpha val="43137"/>
                    </a:srgbClr>
                  </a:outerShdw>
                </a:effectLst>
              </a:rPr>
            </a:b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বহুকোষী</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জীবদের</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দেহকোষের</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সংখ্যাবৃদ্ধির</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মাধ্যমে</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জীবদেহের</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সামগ্রিক</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বৃদ্ধি</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ঘটে</a:t>
            </a:r>
            <a:r>
              <a:rPr lang="en-US" sz="1800" b="1" dirty="0" smtClean="0">
                <a:effectLst>
                  <a:outerShdw blurRad="38100" dist="38100" dir="2700000" algn="tl">
                    <a:srgbClr val="000000">
                      <a:alpha val="43137"/>
                    </a:srgbClr>
                  </a:outerShdw>
                </a:effectLst>
              </a:rPr>
              <a:t>।                                                                </a:t>
            </a:r>
            <a:br>
              <a:rPr lang="en-US" sz="1800" b="1" dirty="0" smtClean="0">
                <a:effectLst>
                  <a:outerShdw blurRad="38100" dist="38100" dir="2700000" algn="tl">
                    <a:srgbClr val="000000">
                      <a:alpha val="43137"/>
                    </a:srgbClr>
                  </a:outerShdw>
                </a:effectLst>
              </a:rPr>
            </a:br>
            <a:r>
              <a:rPr lang="en-US" sz="1800" b="1" dirty="0" err="1" smtClean="0">
                <a:effectLst>
                  <a:outerShdw blurRad="38100" dist="38100" dir="2700000" algn="tl">
                    <a:srgbClr val="000000">
                      <a:alpha val="43137"/>
                    </a:srgbClr>
                  </a:outerShdw>
                </a:effectLst>
              </a:rPr>
              <a:t>নিষিক্ত</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ডিম্বানু</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অর্থ্যা</a:t>
            </a:r>
            <a:r>
              <a:rPr lang="en-US" sz="1800" b="1" dirty="0" smtClean="0">
                <a:effectLst>
                  <a:outerShdw blurRad="38100" dist="38100" dir="2700000" algn="tl">
                    <a:srgbClr val="000000">
                      <a:alpha val="43137"/>
                    </a:srgbClr>
                  </a:outerShdw>
                </a:effectLst>
              </a:rPr>
              <a:t>ৎ </a:t>
            </a:r>
            <a:r>
              <a:rPr lang="en-US" sz="1800" b="1" dirty="0" err="1" smtClean="0">
                <a:effectLst>
                  <a:outerShdw blurRad="38100" dist="38100" dir="2700000" algn="tl">
                    <a:srgbClr val="000000">
                      <a:alpha val="43137"/>
                    </a:srgbClr>
                  </a:outerShdw>
                </a:effectLst>
              </a:rPr>
              <a:t>এককোষী</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জাইগোট</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ক্রমাগত</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বিভাজিত</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হয়ে</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সৃষ্টি</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হয়</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লক্ষ</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লক্ষ</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কোষ</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নিয়ে</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গঠিত</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বিশাল</a:t>
            </a:r>
            <a:r>
              <a:rPr lang="en-US" sz="1800" b="1" dirty="0" smtClean="0">
                <a:effectLst>
                  <a:outerShdw blurRad="38100" dist="38100" dir="2700000" algn="tl">
                    <a:srgbClr val="000000">
                      <a:alpha val="43137"/>
                    </a:srgbClr>
                  </a:outerShdw>
                </a:effectLst>
              </a:rPr>
              <a:t> </a:t>
            </a:r>
            <a:r>
              <a:rPr lang="en-US" sz="1800" b="1" dirty="0" err="1" smtClean="0">
                <a:effectLst>
                  <a:outerShdw blurRad="38100" dist="38100" dir="2700000" algn="tl">
                    <a:srgbClr val="000000">
                      <a:alpha val="43137"/>
                    </a:srgbClr>
                  </a:outerShdw>
                </a:effectLst>
              </a:rPr>
              <a:t>দেহ</a:t>
            </a:r>
            <a:r>
              <a:rPr lang="en-US" sz="1800" b="1" dirty="0" smtClean="0">
                <a:effectLst>
                  <a:outerShdw blurRad="38100" dist="38100" dir="2700000" algn="tl">
                    <a:srgbClr val="000000">
                      <a:alpha val="43137"/>
                    </a:srgbClr>
                  </a:outerShdw>
                </a:effectLst>
              </a:rPr>
              <a:t>।                                                   </a:t>
            </a:r>
            <a:endParaRPr lang="en-US" sz="18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0" y="3886200"/>
            <a:ext cx="8915400" cy="2667000"/>
          </a:xfrm>
        </p:spPr>
        <p:txBody>
          <a:bodyPr/>
          <a:lstStyle/>
          <a:p>
            <a:r>
              <a:rPr lang="en-US" b="1" dirty="0" smtClean="0">
                <a:solidFill>
                  <a:schemeClr val="tx1"/>
                </a:solidFill>
              </a:rPr>
              <a:t>                                </a:t>
            </a:r>
            <a:r>
              <a:rPr lang="en-US" b="1" dirty="0" smtClean="0">
                <a:solidFill>
                  <a:srgbClr val="C00000"/>
                </a:solidFill>
              </a:rPr>
              <a:t>                                   </a:t>
            </a:r>
            <a:endParaRPr lang="en-US" b="1" dirty="0">
              <a:solidFill>
                <a:srgbClr val="C00000"/>
              </a:solidFill>
            </a:endParaRPr>
          </a:p>
        </p:txBody>
      </p:sp>
      <p:sp>
        <p:nvSpPr>
          <p:cNvPr id="4" name="Rectangle 3"/>
          <p:cNvSpPr/>
          <p:nvPr/>
        </p:nvSpPr>
        <p:spPr>
          <a:xfrm>
            <a:off x="152400" y="3733800"/>
            <a:ext cx="8686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chemeClr val="tx1"/>
                </a:solidFill>
              </a:rPr>
              <a:t>জীবদেহে</a:t>
            </a:r>
            <a:r>
              <a:rPr lang="en-US" sz="2800" b="1" dirty="0" smtClean="0">
                <a:solidFill>
                  <a:schemeClr val="tx1"/>
                </a:solidFill>
              </a:rPr>
              <a:t> </a:t>
            </a:r>
            <a:r>
              <a:rPr lang="en-US" sz="2800" b="1" dirty="0" err="1" smtClean="0">
                <a:solidFill>
                  <a:schemeClr val="tx1"/>
                </a:solidFill>
              </a:rPr>
              <a:t>তিন</a:t>
            </a:r>
            <a:r>
              <a:rPr lang="en-US" sz="2800" b="1" dirty="0" smtClean="0">
                <a:solidFill>
                  <a:schemeClr val="tx1"/>
                </a:solidFill>
              </a:rPr>
              <a:t> </a:t>
            </a:r>
            <a:r>
              <a:rPr lang="en-US" sz="2800" b="1" dirty="0" err="1" smtClean="0">
                <a:solidFill>
                  <a:schemeClr val="tx1"/>
                </a:solidFill>
              </a:rPr>
              <a:t>ধরনের</a:t>
            </a:r>
            <a:r>
              <a:rPr lang="en-US" sz="2800" b="1" dirty="0" smtClean="0">
                <a:solidFill>
                  <a:schemeClr val="tx1"/>
                </a:solidFill>
              </a:rPr>
              <a:t> </a:t>
            </a:r>
            <a:r>
              <a:rPr lang="en-US" sz="2800" b="1" dirty="0" err="1" smtClean="0">
                <a:solidFill>
                  <a:schemeClr val="tx1"/>
                </a:solidFill>
              </a:rPr>
              <a:t>কোষ</a:t>
            </a:r>
            <a:r>
              <a:rPr lang="en-US" sz="2800" b="1" dirty="0" smtClean="0">
                <a:solidFill>
                  <a:schemeClr val="tx1"/>
                </a:solidFill>
              </a:rPr>
              <a:t>  </a:t>
            </a:r>
            <a:r>
              <a:rPr lang="en-US" sz="2800" b="1" dirty="0" err="1" smtClean="0">
                <a:solidFill>
                  <a:schemeClr val="tx1"/>
                </a:solidFill>
              </a:rPr>
              <a:t>বিভাজন</a:t>
            </a:r>
            <a:r>
              <a:rPr lang="en-US" sz="2800" b="1" dirty="0" smtClean="0">
                <a:solidFill>
                  <a:schemeClr val="tx1"/>
                </a:solidFill>
              </a:rPr>
              <a:t> </a:t>
            </a:r>
            <a:r>
              <a:rPr lang="en-US" sz="2800" b="1" dirty="0" err="1" smtClean="0">
                <a:solidFill>
                  <a:schemeClr val="tx1"/>
                </a:solidFill>
              </a:rPr>
              <a:t>দেখা</a:t>
            </a:r>
            <a:r>
              <a:rPr lang="en-US" sz="2800" b="1" dirty="0" smtClean="0">
                <a:solidFill>
                  <a:schemeClr val="tx1"/>
                </a:solidFill>
              </a:rPr>
              <a:t> </a:t>
            </a:r>
            <a:r>
              <a:rPr lang="en-US" sz="2800" b="1" dirty="0" err="1" smtClean="0">
                <a:solidFill>
                  <a:schemeClr val="tx1"/>
                </a:solidFill>
              </a:rPr>
              <a:t>যায়</a:t>
            </a:r>
            <a:r>
              <a:rPr lang="en-US" sz="2800" b="1" dirty="0" smtClean="0">
                <a:solidFill>
                  <a:schemeClr val="tx1"/>
                </a:solidFill>
              </a:rPr>
              <a:t>। </a:t>
            </a:r>
            <a:endParaRPr lang="en-US" sz="2800" b="1" dirty="0">
              <a:solidFill>
                <a:schemeClr val="tx1"/>
              </a:solidFill>
            </a:endParaRPr>
          </a:p>
        </p:txBody>
      </p:sp>
      <p:sp>
        <p:nvSpPr>
          <p:cNvPr id="5" name="Rounded Rectangle 4"/>
          <p:cNvSpPr/>
          <p:nvPr/>
        </p:nvSpPr>
        <p:spPr>
          <a:xfrm>
            <a:off x="1219200" y="4495800"/>
            <a:ext cx="35814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১.অ্যামাইটোসিস</a:t>
            </a:r>
            <a:endParaRPr lang="en-US" sz="3200" b="1" dirty="0">
              <a:solidFill>
                <a:schemeClr val="tx1"/>
              </a:solidFill>
            </a:endParaRPr>
          </a:p>
        </p:txBody>
      </p:sp>
      <p:sp>
        <p:nvSpPr>
          <p:cNvPr id="6" name="Rounded Rectangle 5"/>
          <p:cNvSpPr/>
          <p:nvPr/>
        </p:nvSpPr>
        <p:spPr>
          <a:xfrm>
            <a:off x="5410200" y="4572000"/>
            <a:ext cx="31242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২.  </a:t>
            </a:r>
            <a:r>
              <a:rPr lang="en-US" sz="3200" b="1" dirty="0" err="1" smtClean="0">
                <a:solidFill>
                  <a:schemeClr val="tx1"/>
                </a:solidFill>
              </a:rPr>
              <a:t>মাইটোসিস</a:t>
            </a:r>
            <a:r>
              <a:rPr lang="en-US" sz="3200" b="1" dirty="0" smtClean="0">
                <a:solidFill>
                  <a:schemeClr val="tx1"/>
                </a:solidFill>
              </a:rPr>
              <a:t> </a:t>
            </a:r>
            <a:endParaRPr lang="en-US" sz="3200" b="1" dirty="0">
              <a:solidFill>
                <a:schemeClr val="tx1"/>
              </a:solidFill>
            </a:endParaRPr>
          </a:p>
        </p:txBody>
      </p:sp>
      <p:sp>
        <p:nvSpPr>
          <p:cNvPr id="7" name="Rounded Rectangle 6"/>
          <p:cNvSpPr/>
          <p:nvPr/>
        </p:nvSpPr>
        <p:spPr>
          <a:xfrm>
            <a:off x="3276600" y="5715000"/>
            <a:ext cx="27432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৩.মিয়োসিস </a:t>
            </a:r>
            <a:endParaRPr lang="en-US" sz="3200" b="1" dirty="0">
              <a:solidFill>
                <a:schemeClr val="tx1"/>
              </a:solidFill>
            </a:endParaRPr>
          </a:p>
        </p:txBody>
      </p:sp>
      <p:sp>
        <p:nvSpPr>
          <p:cNvPr id="8" name="5-Point Star 7"/>
          <p:cNvSpPr/>
          <p:nvPr/>
        </p:nvSpPr>
        <p:spPr>
          <a:xfrm>
            <a:off x="48126" y="3776914"/>
            <a:ext cx="3810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slide(fromBottom)">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slide(fromBottom)">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ppt_x"/>
                                          </p:val>
                                        </p:tav>
                                        <p:tav tm="100000">
                                          <p:val>
                                            <p:strVal val="#ppt_x"/>
                                          </p:val>
                                        </p:tav>
                                      </p:tavLst>
                                    </p:anim>
                                    <p:anim calcmode="lin" valueType="num">
                                      <p:cBhvr additive="base">
                                        <p:cTn id="2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additive="base">
                                        <p:cTn id="34" dur="500" fill="hold"/>
                                        <p:tgtEl>
                                          <p:spTgt spid="7"/>
                                        </p:tgtEl>
                                        <p:attrNameLst>
                                          <p:attrName>ppt_x</p:attrName>
                                        </p:attrNameLst>
                                      </p:cBhvr>
                                      <p:tavLst>
                                        <p:tav tm="0">
                                          <p:val>
                                            <p:strVal val="#ppt_x"/>
                                          </p:val>
                                        </p:tav>
                                        <p:tav tm="100000">
                                          <p:val>
                                            <p:strVal val="#ppt_x"/>
                                          </p:val>
                                        </p:tav>
                                      </p:tavLst>
                                    </p:anim>
                                    <p:anim calcmode="lin" valueType="num">
                                      <p:cBhvr additive="base">
                                        <p:cTn id="3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4800600" cy="868362"/>
          </a:xfrm>
          <a:solidFill>
            <a:schemeClr val="accent1"/>
          </a:solidFill>
        </p:spPr>
        <p:txBody>
          <a:bodyPr>
            <a:normAutofit/>
          </a:bodyPr>
          <a:lstStyle/>
          <a:p>
            <a:r>
              <a:rPr lang="en-US" b="1" dirty="0" err="1" smtClean="0"/>
              <a:t>অ্যামাইটোসিস</a:t>
            </a:r>
            <a:endParaRPr lang="en-US" b="1" dirty="0"/>
          </a:p>
        </p:txBody>
      </p:sp>
      <p:pic>
        <p:nvPicPr>
          <p:cNvPr id="4" name="Content Placeholder 3" descr="Amitosis Stock Photos, Images, &amp; Pictures   Shutterstock_20150708194816 (2).png"/>
          <p:cNvPicPr>
            <a:picLocks noGrp="1" noChangeAspect="1"/>
          </p:cNvPicPr>
          <p:nvPr>
            <p:ph idx="1"/>
          </p:nvPr>
        </p:nvPicPr>
        <p:blipFill>
          <a:blip r:embed="rId3"/>
          <a:stretch>
            <a:fillRect/>
          </a:stretch>
        </p:blipFill>
        <p:spPr>
          <a:xfrm>
            <a:off x="228600" y="1371600"/>
            <a:ext cx="2362200" cy="4754563"/>
          </a:xfrm>
        </p:spPr>
      </p:pic>
      <p:cxnSp>
        <p:nvCxnSpPr>
          <p:cNvPr id="6" name="Straight Arrow Connector 5"/>
          <p:cNvCxnSpPr/>
          <p:nvPr/>
        </p:nvCxnSpPr>
        <p:spPr>
          <a:xfrm>
            <a:off x="1828800" y="2057400"/>
            <a:ext cx="1752600" cy="1588"/>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828800" y="2895600"/>
            <a:ext cx="1676400" cy="1588"/>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600200" y="3505200"/>
            <a:ext cx="1981200" cy="1588"/>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371600" y="4876800"/>
            <a:ext cx="1447800" cy="3810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2286000" y="4800600"/>
            <a:ext cx="457200" cy="4572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819400" y="5257800"/>
            <a:ext cx="762000" cy="1588"/>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143000" y="5791200"/>
            <a:ext cx="1828800" cy="5334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6200000" flipH="1">
            <a:off x="2247900" y="5600700"/>
            <a:ext cx="762000" cy="68580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2971800" y="6249988"/>
            <a:ext cx="609600" cy="74612"/>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657600" y="1752600"/>
            <a:ext cx="1600200" cy="400110"/>
          </a:xfrm>
          <a:prstGeom prst="rect">
            <a:avLst/>
          </a:prstGeom>
          <a:noFill/>
        </p:spPr>
        <p:txBody>
          <a:bodyPr wrap="square" rtlCol="0">
            <a:spAutoFit/>
          </a:bodyPr>
          <a:lstStyle/>
          <a:p>
            <a:r>
              <a:rPr lang="en-US" sz="2000" dirty="0" err="1" smtClean="0"/>
              <a:t>নিউক্লিয়াস</a:t>
            </a:r>
            <a:r>
              <a:rPr lang="en-US" sz="2000" dirty="0" smtClean="0"/>
              <a:t> </a:t>
            </a:r>
            <a:endParaRPr lang="en-US" sz="2000" dirty="0"/>
          </a:p>
        </p:txBody>
      </p:sp>
      <p:sp>
        <p:nvSpPr>
          <p:cNvPr id="25" name="TextBox 24"/>
          <p:cNvSpPr txBox="1"/>
          <p:nvPr/>
        </p:nvSpPr>
        <p:spPr>
          <a:xfrm>
            <a:off x="3657600" y="2667000"/>
            <a:ext cx="1600200" cy="338554"/>
          </a:xfrm>
          <a:prstGeom prst="rect">
            <a:avLst/>
          </a:prstGeom>
          <a:noFill/>
        </p:spPr>
        <p:txBody>
          <a:bodyPr wrap="square" rtlCol="0">
            <a:spAutoFit/>
          </a:bodyPr>
          <a:lstStyle/>
          <a:p>
            <a:r>
              <a:rPr lang="en-US" sz="1600" b="1" dirty="0" err="1" smtClean="0"/>
              <a:t>সাইটোপ্লাজম</a:t>
            </a:r>
            <a:r>
              <a:rPr lang="en-US" sz="1600" b="1" dirty="0" smtClean="0"/>
              <a:t> </a:t>
            </a:r>
            <a:endParaRPr lang="en-US" sz="1600" b="1" dirty="0"/>
          </a:p>
        </p:txBody>
      </p:sp>
      <p:sp>
        <p:nvSpPr>
          <p:cNvPr id="26" name="TextBox 25"/>
          <p:cNvSpPr txBox="1"/>
          <p:nvPr/>
        </p:nvSpPr>
        <p:spPr>
          <a:xfrm>
            <a:off x="3810000" y="3352800"/>
            <a:ext cx="1600200" cy="369332"/>
          </a:xfrm>
          <a:prstGeom prst="rect">
            <a:avLst/>
          </a:prstGeom>
          <a:noFill/>
        </p:spPr>
        <p:txBody>
          <a:bodyPr wrap="square" rtlCol="0">
            <a:spAutoFit/>
          </a:bodyPr>
          <a:lstStyle/>
          <a:p>
            <a:r>
              <a:rPr lang="en-US" dirty="0" err="1" smtClean="0"/>
              <a:t>খাঁজ</a:t>
            </a:r>
            <a:r>
              <a:rPr lang="en-US" dirty="0" smtClean="0"/>
              <a:t> </a:t>
            </a:r>
            <a:endParaRPr lang="en-US" dirty="0"/>
          </a:p>
        </p:txBody>
      </p:sp>
      <p:sp>
        <p:nvSpPr>
          <p:cNvPr id="27" name="TextBox 26"/>
          <p:cNvSpPr txBox="1"/>
          <p:nvPr/>
        </p:nvSpPr>
        <p:spPr>
          <a:xfrm>
            <a:off x="3733800" y="4953000"/>
            <a:ext cx="2209800" cy="369332"/>
          </a:xfrm>
          <a:prstGeom prst="rect">
            <a:avLst/>
          </a:prstGeom>
          <a:noFill/>
        </p:spPr>
        <p:txBody>
          <a:bodyPr wrap="square" rtlCol="0">
            <a:spAutoFit/>
          </a:bodyPr>
          <a:lstStyle/>
          <a:p>
            <a:r>
              <a:rPr lang="en-US" dirty="0" err="1" smtClean="0"/>
              <a:t>অপত্য</a:t>
            </a:r>
            <a:r>
              <a:rPr lang="en-US" dirty="0" smtClean="0"/>
              <a:t>  </a:t>
            </a:r>
            <a:r>
              <a:rPr lang="en-US" dirty="0" err="1" smtClean="0"/>
              <a:t>নিউক্লিয়াস</a:t>
            </a:r>
            <a:r>
              <a:rPr lang="en-US" dirty="0" smtClean="0"/>
              <a:t> </a:t>
            </a:r>
            <a:endParaRPr lang="en-US" dirty="0"/>
          </a:p>
        </p:txBody>
      </p:sp>
      <p:sp>
        <p:nvSpPr>
          <p:cNvPr id="28" name="TextBox 27"/>
          <p:cNvSpPr txBox="1"/>
          <p:nvPr/>
        </p:nvSpPr>
        <p:spPr>
          <a:xfrm>
            <a:off x="3733800" y="6019800"/>
            <a:ext cx="2057400" cy="400110"/>
          </a:xfrm>
          <a:prstGeom prst="rect">
            <a:avLst/>
          </a:prstGeom>
          <a:noFill/>
        </p:spPr>
        <p:txBody>
          <a:bodyPr wrap="square" rtlCol="0">
            <a:spAutoFit/>
          </a:bodyPr>
          <a:lstStyle/>
          <a:p>
            <a:r>
              <a:rPr lang="en-US" sz="2000" dirty="0" err="1" smtClean="0"/>
              <a:t>অপত্য</a:t>
            </a:r>
            <a:r>
              <a:rPr lang="en-US" sz="2000" dirty="0" smtClean="0"/>
              <a:t>  </a:t>
            </a:r>
            <a:r>
              <a:rPr lang="en-US" sz="2000" dirty="0" err="1" smtClean="0"/>
              <a:t>কোষ</a:t>
            </a:r>
            <a:r>
              <a:rPr lang="en-US" sz="2000" dirty="0" smtClean="0"/>
              <a:t> </a:t>
            </a:r>
            <a:endParaRPr lang="en-US" sz="2000" dirty="0"/>
          </a:p>
        </p:txBody>
      </p:sp>
      <p:cxnSp>
        <p:nvCxnSpPr>
          <p:cNvPr id="30" name="Straight Arrow Connector 29"/>
          <p:cNvCxnSpPr/>
          <p:nvPr/>
        </p:nvCxnSpPr>
        <p:spPr>
          <a:xfrm>
            <a:off x="1524000" y="3886200"/>
            <a:ext cx="1981200" cy="1524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581400" y="3886200"/>
            <a:ext cx="2667000" cy="707886"/>
          </a:xfrm>
          <a:prstGeom prst="rect">
            <a:avLst/>
          </a:prstGeom>
          <a:noFill/>
        </p:spPr>
        <p:txBody>
          <a:bodyPr wrap="square" rtlCol="0">
            <a:spAutoFit/>
          </a:bodyPr>
          <a:lstStyle/>
          <a:p>
            <a:r>
              <a:rPr lang="en-US" sz="2000" dirty="0" err="1" smtClean="0"/>
              <a:t>ডাম্বেল</a:t>
            </a:r>
            <a:r>
              <a:rPr lang="en-US" sz="2000" dirty="0" smtClean="0"/>
              <a:t>  </a:t>
            </a:r>
            <a:r>
              <a:rPr lang="en-US" sz="2000" dirty="0" err="1" smtClean="0"/>
              <a:t>আকৃতির</a:t>
            </a:r>
            <a:r>
              <a:rPr lang="en-US" sz="2000" dirty="0" smtClean="0"/>
              <a:t> </a:t>
            </a:r>
            <a:r>
              <a:rPr lang="en-US" sz="2000" dirty="0" err="1" smtClean="0"/>
              <a:t>নিউক্লিয়াস</a:t>
            </a:r>
            <a:r>
              <a:rPr lang="en-US" sz="2000" dirty="0" smtClean="0"/>
              <a:t> </a:t>
            </a:r>
            <a:endParaRPr lang="en-US" sz="2000" dirty="0"/>
          </a:p>
        </p:txBody>
      </p:sp>
      <p:cxnSp>
        <p:nvCxnSpPr>
          <p:cNvPr id="33" name="Straight Connector 32"/>
          <p:cNvCxnSpPr/>
          <p:nvPr/>
        </p:nvCxnSpPr>
        <p:spPr>
          <a:xfrm>
            <a:off x="1524000" y="4419600"/>
            <a:ext cx="1143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2667000" y="4648200"/>
            <a:ext cx="838200" cy="1588"/>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3581400" y="4495800"/>
            <a:ext cx="4724400" cy="400110"/>
          </a:xfrm>
          <a:prstGeom prst="rect">
            <a:avLst/>
          </a:prstGeom>
          <a:noFill/>
        </p:spPr>
        <p:txBody>
          <a:bodyPr wrap="square" rtlCol="0">
            <a:spAutoFit/>
          </a:bodyPr>
          <a:lstStyle/>
          <a:p>
            <a:r>
              <a:rPr lang="en-US" sz="2000" dirty="0" err="1" smtClean="0"/>
              <a:t>মাঝ</a:t>
            </a:r>
            <a:r>
              <a:rPr lang="en-US" sz="2000" dirty="0" smtClean="0"/>
              <a:t>  </a:t>
            </a:r>
            <a:r>
              <a:rPr lang="en-US" sz="2000" dirty="0" err="1" smtClean="0"/>
              <a:t>বরাবর</a:t>
            </a:r>
            <a:r>
              <a:rPr lang="en-US" sz="2000" dirty="0" smtClean="0"/>
              <a:t>  </a:t>
            </a:r>
            <a:r>
              <a:rPr lang="en-US" sz="2000" dirty="0" err="1" smtClean="0"/>
              <a:t>সংকুচিত</a:t>
            </a:r>
            <a:r>
              <a:rPr lang="en-US" sz="2000" dirty="0" smtClean="0"/>
              <a:t> </a:t>
            </a:r>
            <a:r>
              <a:rPr lang="en-US" sz="2000" dirty="0" err="1" smtClean="0"/>
              <a:t>সাইটোপ্লাজম</a:t>
            </a:r>
            <a:r>
              <a:rPr lang="en-US" sz="2000" dirty="0" smtClean="0"/>
              <a:t> </a:t>
            </a:r>
            <a:endParaRPr lang="en-US" sz="2000" dirty="0"/>
          </a:p>
        </p:txBody>
      </p:sp>
      <p:sp>
        <p:nvSpPr>
          <p:cNvPr id="41" name="TextBox 40"/>
          <p:cNvSpPr txBox="1"/>
          <p:nvPr/>
        </p:nvSpPr>
        <p:spPr>
          <a:xfrm>
            <a:off x="228600" y="6248400"/>
            <a:ext cx="2362200" cy="369332"/>
          </a:xfrm>
          <a:prstGeom prst="rect">
            <a:avLst/>
          </a:prstGeom>
          <a:noFill/>
        </p:spPr>
        <p:txBody>
          <a:bodyPr wrap="square" rtlCol="0">
            <a:spAutoFit/>
          </a:bodyPr>
          <a:lstStyle/>
          <a:p>
            <a:pPr algn="ctr"/>
            <a:r>
              <a:rPr lang="en-US" b="1" dirty="0" err="1" smtClean="0">
                <a:effectLst>
                  <a:outerShdw blurRad="38100" dist="38100" dir="2700000" algn="tl">
                    <a:srgbClr val="000000">
                      <a:alpha val="43137"/>
                    </a:srgbClr>
                  </a:outerShdw>
                </a:effectLst>
              </a:rPr>
              <a:t>অ্যামাইটোসিস</a:t>
            </a:r>
            <a:endParaRPr lang="en-US" b="1" dirty="0">
              <a:effectLst>
                <a:outerShdw blurRad="38100" dist="38100" dir="2700000" algn="tl">
                  <a:srgbClr val="000000">
                    <a:alpha val="43137"/>
                  </a:srgbClr>
                </a:outerShdw>
              </a:effectLst>
            </a:endParaRPr>
          </a:p>
        </p:txBody>
      </p:sp>
      <p:sp>
        <p:nvSpPr>
          <p:cNvPr id="43" name="Oval 42"/>
          <p:cNvSpPr/>
          <p:nvPr/>
        </p:nvSpPr>
        <p:spPr>
          <a:xfrm>
            <a:off x="5867400" y="381000"/>
            <a:ext cx="2783864" cy="40524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effectLst>
                  <a:outerShdw blurRad="38100" dist="38100" dir="2700000" algn="tl">
                    <a:srgbClr val="000000">
                      <a:alpha val="43137"/>
                    </a:srgbClr>
                  </a:outerShdw>
                </a:effectLst>
              </a:rPr>
              <a:t>ব্যাক্টেরিয়া</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ঈষ্ট</a:t>
            </a:r>
            <a:r>
              <a:rPr lang="en-US" sz="2400" b="1" dirty="0" smtClean="0">
                <a:effectLst>
                  <a:outerShdw blurRad="38100" dist="38100" dir="2700000" algn="tl">
                    <a:srgbClr val="000000">
                      <a:alpha val="43137"/>
                    </a:srgbClr>
                  </a:outerShdw>
                </a:effectLst>
              </a:rPr>
              <a:t> , </a:t>
            </a:r>
            <a:r>
              <a:rPr lang="en-US" sz="2400" b="1" dirty="0" err="1" smtClean="0">
                <a:effectLst>
                  <a:outerShdw blurRad="38100" dist="38100" dir="2700000" algn="tl">
                    <a:srgbClr val="000000">
                      <a:alpha val="43137"/>
                    </a:srgbClr>
                  </a:outerShdw>
                </a:effectLst>
              </a:rPr>
              <a:t>ছত্রাক,অ্যামিবা</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ইত্যাদি</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এককোষী</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জীবে</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এই</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প্রক্রিয়ায়</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বংশ</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বৃদ্ধি</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ঘটে</a:t>
            </a:r>
            <a:r>
              <a:rPr lang="en-US" sz="2400" b="1" dirty="0" smtClean="0">
                <a:effectLst>
                  <a:outerShdw blurRad="38100" dist="38100" dir="2700000" algn="tl">
                    <a:srgbClr val="000000">
                      <a:alpha val="43137"/>
                    </a:srgbClr>
                  </a:outerShdw>
                </a:effectLst>
              </a:rPr>
              <a:t>।</a:t>
            </a:r>
            <a:endParaRPr lang="en-US" sz="2400" b="1" dirty="0">
              <a:effectLst>
                <a:outerShdw blurRad="38100" dist="38100" dir="2700000" algn="tl">
                  <a:srgbClr val="000000">
                    <a:alpha val="43137"/>
                  </a:srgbClr>
                </a:outerShdw>
              </a:effectLst>
            </a:endParaRPr>
          </a:p>
        </p:txBody>
      </p:sp>
      <p:sp>
        <p:nvSpPr>
          <p:cNvPr id="32" name="Frame 31"/>
          <p:cNvSpPr/>
          <p:nvPr/>
        </p:nvSpPr>
        <p:spPr>
          <a:xfrm>
            <a:off x="0" y="0"/>
            <a:ext cx="9144000" cy="6858000"/>
          </a:xfrm>
          <a:prstGeom prst="frame">
            <a:avLst>
              <a:gd name="adj1" fmla="val 1628"/>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slide(fromBottom)">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slide(fromBottom)">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slide(fromBottom)">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nodeType="click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slide(fromBottom)">
                                      <p:cBhvr>
                                        <p:cTn id="33" dur="500"/>
                                        <p:tgtEl>
                                          <p:spTgt spid="30"/>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4" fill="hold" nodeType="click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slide(fromBottom)">
                                      <p:cBhvr>
                                        <p:cTn id="38" dur="500"/>
                                        <p:tgtEl>
                                          <p:spTgt spid="33"/>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slide(fromBottom)">
                                      <p:cBhvr>
                                        <p:cTn id="43" dur="500"/>
                                        <p:tgtEl>
                                          <p:spTgt spid="36"/>
                                        </p:tgtEl>
                                      </p:cBhvr>
                                    </p:animEffect>
                                  </p:childTnLst>
                                </p:cTn>
                              </p:par>
                            </p:childTnLst>
                          </p:cTn>
                        </p:par>
                      </p:childTnLst>
                    </p:cTn>
                  </p:par>
                  <p:par>
                    <p:cTn id="44" fill="hold">
                      <p:stCondLst>
                        <p:cond delay="indefinite"/>
                      </p:stCondLst>
                      <p:childTnLst>
                        <p:par>
                          <p:cTn id="45" fill="hold">
                            <p:stCondLst>
                              <p:cond delay="0"/>
                            </p:stCondLst>
                            <p:childTnLst>
                              <p:par>
                                <p:cTn id="46" presetID="12" presetClass="entr" presetSubtype="4" fill="hold"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slide(fromBottom)">
                                      <p:cBhvr>
                                        <p:cTn id="48" dur="5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12" presetClass="entr" presetSubtype="4" fill="hold" nodeType="click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slide(fromBottom)">
                                      <p:cBhvr>
                                        <p:cTn id="53" dur="500"/>
                                        <p:tgtEl>
                                          <p:spTgt spid="21"/>
                                        </p:tgtEl>
                                      </p:cBhvr>
                                    </p:animEffect>
                                  </p:childTnLst>
                                </p:cTn>
                              </p:par>
                            </p:childTnLst>
                          </p:cTn>
                        </p:par>
                      </p:childTnLst>
                    </p:cTn>
                  </p:par>
                  <p:par>
                    <p:cTn id="54" fill="hold">
                      <p:stCondLst>
                        <p:cond delay="indefinite"/>
                      </p:stCondLst>
                      <p:childTnLst>
                        <p:par>
                          <p:cTn id="55" fill="hold">
                            <p:stCondLst>
                              <p:cond delay="0"/>
                            </p:stCondLst>
                            <p:childTnLst>
                              <p:par>
                                <p:cTn id="56" presetID="12" presetClass="entr" presetSubtype="4" fill="hold" nodeType="click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slide(fromBottom)">
                                      <p:cBhvr>
                                        <p:cTn id="58" dur="500"/>
                                        <p:tgtEl>
                                          <p:spTgt spid="19"/>
                                        </p:tgtEl>
                                      </p:cBhvr>
                                    </p:animEffect>
                                  </p:childTnLst>
                                </p:cTn>
                              </p:par>
                            </p:childTnLst>
                          </p:cTn>
                        </p:par>
                      </p:childTnLst>
                    </p:cTn>
                  </p:par>
                  <p:par>
                    <p:cTn id="59" fill="hold">
                      <p:stCondLst>
                        <p:cond delay="indefinite"/>
                      </p:stCondLst>
                      <p:childTnLst>
                        <p:par>
                          <p:cTn id="60" fill="hold">
                            <p:stCondLst>
                              <p:cond delay="0"/>
                            </p:stCondLst>
                            <p:childTnLst>
                              <p:par>
                                <p:cTn id="61" presetID="12" presetClass="entr" presetSubtype="4" fill="hold" nodeType="clickEffect">
                                  <p:stCondLst>
                                    <p:cond delay="0"/>
                                  </p:stCondLst>
                                  <p:childTnLst>
                                    <p:set>
                                      <p:cBhvr>
                                        <p:cTn id="62" dur="1" fill="hold">
                                          <p:stCondLst>
                                            <p:cond delay="0"/>
                                          </p:stCondLst>
                                        </p:cTn>
                                        <p:tgtEl>
                                          <p:spTgt spid="23"/>
                                        </p:tgtEl>
                                        <p:attrNameLst>
                                          <p:attrName>style.visibility</p:attrName>
                                        </p:attrNameLst>
                                      </p:cBhvr>
                                      <p:to>
                                        <p:strVal val="visible"/>
                                      </p:to>
                                    </p:set>
                                    <p:animEffect transition="in" filter="slide(fromBottom)">
                                      <p:cBhvr>
                                        <p:cTn id="63" dur="500"/>
                                        <p:tgtEl>
                                          <p:spTgt spid="23"/>
                                        </p:tgtEl>
                                      </p:cBhvr>
                                    </p:animEffect>
                                  </p:childTnLst>
                                </p:cTn>
                              </p:par>
                            </p:childTnLst>
                          </p:cTn>
                        </p:par>
                      </p:childTnLst>
                    </p:cTn>
                  </p:par>
                  <p:par>
                    <p:cTn id="64" fill="hold">
                      <p:stCondLst>
                        <p:cond delay="indefinite"/>
                      </p:stCondLst>
                      <p:childTnLst>
                        <p:par>
                          <p:cTn id="65" fill="hold">
                            <p:stCondLst>
                              <p:cond delay="0"/>
                            </p:stCondLst>
                            <p:childTnLst>
                              <p:par>
                                <p:cTn id="66" presetID="12" presetClass="entr" presetSubtype="4" fill="hold" grpId="0" nodeType="click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slide(fromBottom)">
                                      <p:cBhvr>
                                        <p:cTn id="68" dur="500"/>
                                        <p:tgtEl>
                                          <p:spTgt spid="24"/>
                                        </p:tgtEl>
                                      </p:cBhvr>
                                    </p:animEffect>
                                  </p:childTnLst>
                                </p:cTn>
                              </p:par>
                            </p:childTnLst>
                          </p:cTn>
                        </p:par>
                      </p:childTnLst>
                    </p:cTn>
                  </p:par>
                  <p:par>
                    <p:cTn id="69" fill="hold">
                      <p:stCondLst>
                        <p:cond delay="indefinite"/>
                      </p:stCondLst>
                      <p:childTnLst>
                        <p:par>
                          <p:cTn id="70" fill="hold">
                            <p:stCondLst>
                              <p:cond delay="0"/>
                            </p:stCondLst>
                            <p:childTnLst>
                              <p:par>
                                <p:cTn id="71" presetID="12" presetClass="entr" presetSubtype="4" fill="hold" grpId="0" nodeType="click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slide(fromBottom)">
                                      <p:cBhvr>
                                        <p:cTn id="73" dur="500"/>
                                        <p:tgtEl>
                                          <p:spTgt spid="25"/>
                                        </p:tgtEl>
                                      </p:cBhvr>
                                    </p:animEffect>
                                  </p:childTnLst>
                                </p:cTn>
                              </p:par>
                            </p:childTnLst>
                          </p:cTn>
                        </p:par>
                      </p:childTnLst>
                    </p:cTn>
                  </p:par>
                  <p:par>
                    <p:cTn id="74" fill="hold">
                      <p:stCondLst>
                        <p:cond delay="indefinite"/>
                      </p:stCondLst>
                      <p:childTnLst>
                        <p:par>
                          <p:cTn id="75" fill="hold">
                            <p:stCondLst>
                              <p:cond delay="0"/>
                            </p:stCondLst>
                            <p:childTnLst>
                              <p:par>
                                <p:cTn id="76" presetID="12" presetClass="entr" presetSubtype="4" fill="hold" grpId="0" nodeType="clickEffect">
                                  <p:stCondLst>
                                    <p:cond delay="0"/>
                                  </p:stCondLst>
                                  <p:childTnLst>
                                    <p:set>
                                      <p:cBhvr>
                                        <p:cTn id="77" dur="1" fill="hold">
                                          <p:stCondLst>
                                            <p:cond delay="0"/>
                                          </p:stCondLst>
                                        </p:cTn>
                                        <p:tgtEl>
                                          <p:spTgt spid="26"/>
                                        </p:tgtEl>
                                        <p:attrNameLst>
                                          <p:attrName>style.visibility</p:attrName>
                                        </p:attrNameLst>
                                      </p:cBhvr>
                                      <p:to>
                                        <p:strVal val="visible"/>
                                      </p:to>
                                    </p:set>
                                    <p:animEffect transition="in" filter="slide(fromBottom)">
                                      <p:cBhvr>
                                        <p:cTn id="78" dur="500"/>
                                        <p:tgtEl>
                                          <p:spTgt spid="26"/>
                                        </p:tgtEl>
                                      </p:cBhvr>
                                    </p:animEffect>
                                  </p:childTnLst>
                                </p:cTn>
                              </p:par>
                            </p:childTnLst>
                          </p:cTn>
                        </p:par>
                      </p:childTnLst>
                    </p:cTn>
                  </p:par>
                  <p:par>
                    <p:cTn id="79" fill="hold">
                      <p:stCondLst>
                        <p:cond delay="indefinite"/>
                      </p:stCondLst>
                      <p:childTnLst>
                        <p:par>
                          <p:cTn id="80" fill="hold">
                            <p:stCondLst>
                              <p:cond delay="0"/>
                            </p:stCondLst>
                            <p:childTnLst>
                              <p:par>
                                <p:cTn id="81" presetID="12" presetClass="entr" presetSubtype="4" fill="hold" grpId="0" nodeType="click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slide(fromBottom)">
                                      <p:cBhvr>
                                        <p:cTn id="83" dur="500"/>
                                        <p:tgtEl>
                                          <p:spTgt spid="31"/>
                                        </p:tgtEl>
                                      </p:cBhvr>
                                    </p:animEffect>
                                  </p:childTnLst>
                                </p:cTn>
                              </p:par>
                            </p:childTnLst>
                          </p:cTn>
                        </p:par>
                      </p:childTnLst>
                    </p:cTn>
                  </p:par>
                  <p:par>
                    <p:cTn id="84" fill="hold">
                      <p:stCondLst>
                        <p:cond delay="indefinite"/>
                      </p:stCondLst>
                      <p:childTnLst>
                        <p:par>
                          <p:cTn id="85" fill="hold">
                            <p:stCondLst>
                              <p:cond delay="0"/>
                            </p:stCondLst>
                            <p:childTnLst>
                              <p:par>
                                <p:cTn id="86" presetID="12" presetClass="entr" presetSubtype="4" fill="hold" grpId="0" nodeType="clickEffect">
                                  <p:stCondLst>
                                    <p:cond delay="0"/>
                                  </p:stCondLst>
                                  <p:childTnLst>
                                    <p:set>
                                      <p:cBhvr>
                                        <p:cTn id="87" dur="1" fill="hold">
                                          <p:stCondLst>
                                            <p:cond delay="0"/>
                                          </p:stCondLst>
                                        </p:cTn>
                                        <p:tgtEl>
                                          <p:spTgt spid="37"/>
                                        </p:tgtEl>
                                        <p:attrNameLst>
                                          <p:attrName>style.visibility</p:attrName>
                                        </p:attrNameLst>
                                      </p:cBhvr>
                                      <p:to>
                                        <p:strVal val="visible"/>
                                      </p:to>
                                    </p:set>
                                    <p:animEffect transition="in" filter="slide(fromBottom)">
                                      <p:cBhvr>
                                        <p:cTn id="88" dur="500"/>
                                        <p:tgtEl>
                                          <p:spTgt spid="37"/>
                                        </p:tgtEl>
                                      </p:cBhvr>
                                    </p:animEffect>
                                  </p:childTnLst>
                                </p:cTn>
                              </p:par>
                            </p:childTnLst>
                          </p:cTn>
                        </p:par>
                      </p:childTnLst>
                    </p:cTn>
                  </p:par>
                  <p:par>
                    <p:cTn id="89" fill="hold">
                      <p:stCondLst>
                        <p:cond delay="indefinite"/>
                      </p:stCondLst>
                      <p:childTnLst>
                        <p:par>
                          <p:cTn id="90" fill="hold">
                            <p:stCondLst>
                              <p:cond delay="0"/>
                            </p:stCondLst>
                            <p:childTnLst>
                              <p:par>
                                <p:cTn id="91" presetID="12" presetClass="entr" presetSubtype="4" fill="hold" grpId="0" nodeType="clickEffect">
                                  <p:stCondLst>
                                    <p:cond delay="0"/>
                                  </p:stCondLst>
                                  <p:childTnLst>
                                    <p:set>
                                      <p:cBhvr>
                                        <p:cTn id="92" dur="1" fill="hold">
                                          <p:stCondLst>
                                            <p:cond delay="0"/>
                                          </p:stCondLst>
                                        </p:cTn>
                                        <p:tgtEl>
                                          <p:spTgt spid="27"/>
                                        </p:tgtEl>
                                        <p:attrNameLst>
                                          <p:attrName>style.visibility</p:attrName>
                                        </p:attrNameLst>
                                      </p:cBhvr>
                                      <p:to>
                                        <p:strVal val="visible"/>
                                      </p:to>
                                    </p:set>
                                    <p:animEffect transition="in" filter="slide(fromBottom)">
                                      <p:cBhvr>
                                        <p:cTn id="93" dur="500"/>
                                        <p:tgtEl>
                                          <p:spTgt spid="27"/>
                                        </p:tgtEl>
                                      </p:cBhvr>
                                    </p:animEffect>
                                  </p:childTnLst>
                                </p:cTn>
                              </p:par>
                            </p:childTnLst>
                          </p:cTn>
                        </p:par>
                      </p:childTnLst>
                    </p:cTn>
                  </p:par>
                  <p:par>
                    <p:cTn id="94" fill="hold">
                      <p:stCondLst>
                        <p:cond delay="indefinite"/>
                      </p:stCondLst>
                      <p:childTnLst>
                        <p:par>
                          <p:cTn id="95" fill="hold">
                            <p:stCondLst>
                              <p:cond delay="0"/>
                            </p:stCondLst>
                            <p:childTnLst>
                              <p:par>
                                <p:cTn id="96" presetID="12" presetClass="entr" presetSubtype="4" fill="hold" grpId="0" nodeType="clickEffect">
                                  <p:stCondLst>
                                    <p:cond delay="0"/>
                                  </p:stCondLst>
                                  <p:childTnLst>
                                    <p:set>
                                      <p:cBhvr>
                                        <p:cTn id="97" dur="1" fill="hold">
                                          <p:stCondLst>
                                            <p:cond delay="0"/>
                                          </p:stCondLst>
                                        </p:cTn>
                                        <p:tgtEl>
                                          <p:spTgt spid="28"/>
                                        </p:tgtEl>
                                        <p:attrNameLst>
                                          <p:attrName>style.visibility</p:attrName>
                                        </p:attrNameLst>
                                      </p:cBhvr>
                                      <p:to>
                                        <p:strVal val="visible"/>
                                      </p:to>
                                    </p:set>
                                    <p:animEffect transition="in" filter="slide(fromBottom)">
                                      <p:cBhvr>
                                        <p:cTn id="98" dur="500"/>
                                        <p:tgtEl>
                                          <p:spTgt spid="28"/>
                                        </p:tgtEl>
                                      </p:cBhvr>
                                    </p:animEffect>
                                  </p:childTnLst>
                                </p:cTn>
                              </p:par>
                            </p:childTnLst>
                          </p:cTn>
                        </p:par>
                      </p:childTnLst>
                    </p:cTn>
                  </p:par>
                  <p:par>
                    <p:cTn id="99" fill="hold">
                      <p:stCondLst>
                        <p:cond delay="indefinite"/>
                      </p:stCondLst>
                      <p:childTnLst>
                        <p:par>
                          <p:cTn id="100" fill="hold">
                            <p:stCondLst>
                              <p:cond delay="0"/>
                            </p:stCondLst>
                            <p:childTnLst>
                              <p:par>
                                <p:cTn id="101" presetID="12" presetClass="entr" presetSubtype="4" fill="hold" grpId="0" nodeType="clickEffect">
                                  <p:stCondLst>
                                    <p:cond delay="0"/>
                                  </p:stCondLst>
                                  <p:childTnLst>
                                    <p:set>
                                      <p:cBhvr>
                                        <p:cTn id="102" dur="1" fill="hold">
                                          <p:stCondLst>
                                            <p:cond delay="0"/>
                                          </p:stCondLst>
                                        </p:cTn>
                                        <p:tgtEl>
                                          <p:spTgt spid="41"/>
                                        </p:tgtEl>
                                        <p:attrNameLst>
                                          <p:attrName>style.visibility</p:attrName>
                                        </p:attrNameLst>
                                      </p:cBhvr>
                                      <p:to>
                                        <p:strVal val="visible"/>
                                      </p:to>
                                    </p:set>
                                    <p:animEffect transition="in" filter="slide(fromBottom)">
                                      <p:cBhvr>
                                        <p:cTn id="103" dur="500"/>
                                        <p:tgtEl>
                                          <p:spTgt spid="41"/>
                                        </p:tgtEl>
                                      </p:cBhvr>
                                    </p:animEffect>
                                  </p:childTnLst>
                                </p:cTn>
                              </p:par>
                            </p:childTnLst>
                          </p:cTn>
                        </p:par>
                      </p:childTnLst>
                    </p:cTn>
                  </p:par>
                  <p:par>
                    <p:cTn id="104" fill="hold">
                      <p:stCondLst>
                        <p:cond delay="indefinite"/>
                      </p:stCondLst>
                      <p:childTnLst>
                        <p:par>
                          <p:cTn id="105" fill="hold">
                            <p:stCondLst>
                              <p:cond delay="0"/>
                            </p:stCondLst>
                            <p:childTnLst>
                              <p:par>
                                <p:cTn id="106" presetID="12" presetClass="entr" presetSubtype="4" fill="hold" grpId="0" nodeType="clickEffect">
                                  <p:stCondLst>
                                    <p:cond delay="0"/>
                                  </p:stCondLst>
                                  <p:childTnLst>
                                    <p:set>
                                      <p:cBhvr>
                                        <p:cTn id="107" dur="1" fill="hold">
                                          <p:stCondLst>
                                            <p:cond delay="0"/>
                                          </p:stCondLst>
                                        </p:cTn>
                                        <p:tgtEl>
                                          <p:spTgt spid="43"/>
                                        </p:tgtEl>
                                        <p:attrNameLst>
                                          <p:attrName>style.visibility</p:attrName>
                                        </p:attrNameLst>
                                      </p:cBhvr>
                                      <p:to>
                                        <p:strVal val="visible"/>
                                      </p:to>
                                    </p:set>
                                    <p:animEffect transition="in" filter="slide(fromBottom)">
                                      <p:cBhvr>
                                        <p:cTn id="108"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4" grpId="0"/>
      <p:bldP spid="25" grpId="0"/>
      <p:bldP spid="26" grpId="0"/>
      <p:bldP spid="27" grpId="0"/>
      <p:bldP spid="28" grpId="0"/>
      <p:bldP spid="31" grpId="0"/>
      <p:bldP spid="37" grpId="0"/>
      <p:bldP spid="41" grpId="0"/>
      <p:bldP spid="4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a:blipFill>
            <a:blip r:embed="rId2"/>
            <a:tile tx="0" ty="0" sx="100000" sy="100000" flip="none" algn="tl"/>
          </a:blipFill>
          <a:ln w="38100">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dirty="0" err="1" smtClean="0">
                <a:solidFill>
                  <a:srgbClr val="FF0000"/>
                </a:solidFill>
              </a:rPr>
              <a:t>মাইটোসিস</a:t>
            </a:r>
            <a:endParaRPr lang="en-US" dirty="0">
              <a:solidFill>
                <a:srgbClr val="FF0000"/>
              </a:solidFill>
            </a:endParaRPr>
          </a:p>
        </p:txBody>
      </p:sp>
      <p:pic>
        <p:nvPicPr>
          <p:cNvPr id="4" name="Content Placeholder 3" descr="images2.jpg"/>
          <p:cNvPicPr>
            <a:picLocks noGrp="1" noChangeAspect="1"/>
          </p:cNvPicPr>
          <p:nvPr>
            <p:ph idx="1"/>
          </p:nvPr>
        </p:nvPicPr>
        <p:blipFill>
          <a:blip r:embed="rId3"/>
          <a:srcRect t="11688" r="3448"/>
          <a:stretch>
            <a:fillRect/>
          </a:stretch>
        </p:blipFill>
        <p:spPr>
          <a:xfrm>
            <a:off x="0" y="1447800"/>
            <a:ext cx="4419600" cy="5410200"/>
          </a:xfrm>
        </p:spPr>
      </p:pic>
      <p:sp>
        <p:nvSpPr>
          <p:cNvPr id="5" name="TextBox 4"/>
          <p:cNvSpPr txBox="1"/>
          <p:nvPr/>
        </p:nvSpPr>
        <p:spPr>
          <a:xfrm>
            <a:off x="4495800" y="1752600"/>
            <a:ext cx="4495800" cy="3970318"/>
          </a:xfrm>
          <a:prstGeom prst="rect">
            <a:avLst/>
          </a:prstGeom>
          <a:noFill/>
        </p:spPr>
        <p:txBody>
          <a:bodyPr wrap="square" rtlCol="0">
            <a:spAutoFit/>
          </a:bodyPr>
          <a:lstStyle/>
          <a:p>
            <a:pPr>
              <a:lnSpc>
                <a:spcPct val="150000"/>
              </a:lnSpc>
            </a:pPr>
            <a:r>
              <a:rPr lang="en-US" sz="2400" dirty="0" err="1" smtClean="0">
                <a:latin typeface="NikoshBAN"/>
              </a:rPr>
              <a:t>উন্নত</a:t>
            </a:r>
            <a:r>
              <a:rPr lang="en-US" sz="2400" dirty="0" smtClean="0">
                <a:latin typeface="NikoshBAN"/>
              </a:rPr>
              <a:t> </a:t>
            </a:r>
            <a:r>
              <a:rPr lang="en-US" sz="2400" dirty="0" err="1" smtClean="0">
                <a:latin typeface="NikoshBAN"/>
              </a:rPr>
              <a:t>শ্রেণীর</a:t>
            </a:r>
            <a:r>
              <a:rPr lang="en-US" sz="2400" dirty="0" smtClean="0">
                <a:latin typeface="NikoshBAN"/>
              </a:rPr>
              <a:t> </a:t>
            </a:r>
            <a:r>
              <a:rPr lang="en-US" sz="2400" dirty="0" err="1" smtClean="0">
                <a:latin typeface="NikoshBAN"/>
              </a:rPr>
              <a:t>প্রাণী</a:t>
            </a:r>
            <a:r>
              <a:rPr lang="bn-BD" sz="2400" dirty="0" smtClean="0">
                <a:latin typeface="NikoshBAN"/>
              </a:rPr>
              <a:t> </a:t>
            </a:r>
            <a:r>
              <a:rPr lang="en-US" sz="2400" dirty="0" smtClean="0">
                <a:latin typeface="NikoshBAN"/>
              </a:rPr>
              <a:t>ও</a:t>
            </a:r>
            <a:r>
              <a:rPr lang="bn-BD" sz="2400" dirty="0" smtClean="0">
                <a:latin typeface="NikoshBAN"/>
              </a:rPr>
              <a:t> </a:t>
            </a:r>
            <a:r>
              <a:rPr lang="en-US" sz="2400" dirty="0" err="1" smtClean="0">
                <a:latin typeface="NikoshBAN"/>
              </a:rPr>
              <a:t>উদ্ভিদের</a:t>
            </a:r>
            <a:r>
              <a:rPr lang="en-US" sz="2400" dirty="0" smtClean="0">
                <a:latin typeface="NikoshBAN"/>
              </a:rPr>
              <a:t> </a:t>
            </a:r>
            <a:r>
              <a:rPr lang="en-US" sz="2400" dirty="0" err="1" smtClean="0">
                <a:latin typeface="NikoshBAN"/>
              </a:rPr>
              <a:t>দেহ</a:t>
            </a:r>
            <a:r>
              <a:rPr lang="en-US" sz="2400" dirty="0" smtClean="0">
                <a:latin typeface="NikoshBAN"/>
              </a:rPr>
              <a:t> </a:t>
            </a:r>
            <a:r>
              <a:rPr lang="en-US" sz="2400" dirty="0" err="1" smtClean="0">
                <a:latin typeface="NikoshBAN"/>
              </a:rPr>
              <a:t>কোষ</a:t>
            </a:r>
            <a:r>
              <a:rPr lang="en-US" sz="2400" dirty="0" smtClean="0">
                <a:latin typeface="NikoshBAN"/>
              </a:rPr>
              <a:t> </a:t>
            </a:r>
            <a:r>
              <a:rPr lang="en-US" sz="2400" dirty="0" err="1" smtClean="0">
                <a:latin typeface="NikoshBAN"/>
              </a:rPr>
              <a:t>মাইটোসিস</a:t>
            </a:r>
            <a:r>
              <a:rPr lang="en-US" sz="2400" dirty="0" smtClean="0">
                <a:latin typeface="NikoshBAN"/>
              </a:rPr>
              <a:t> </a:t>
            </a:r>
            <a:r>
              <a:rPr lang="en-US" sz="2400" dirty="0" err="1" smtClean="0">
                <a:latin typeface="NikoshBAN"/>
              </a:rPr>
              <a:t>প্রক্রিয়ায়</a:t>
            </a:r>
            <a:r>
              <a:rPr lang="en-US" sz="2400" dirty="0" smtClean="0">
                <a:latin typeface="NikoshBAN"/>
              </a:rPr>
              <a:t>  </a:t>
            </a:r>
            <a:r>
              <a:rPr lang="en-US" sz="2400" dirty="0" err="1" smtClean="0">
                <a:latin typeface="NikoshBAN"/>
              </a:rPr>
              <a:t>বিভাজিত</a:t>
            </a:r>
            <a:r>
              <a:rPr lang="en-US" sz="2400" dirty="0" smtClean="0">
                <a:latin typeface="NikoshBAN"/>
              </a:rPr>
              <a:t> </a:t>
            </a:r>
            <a:r>
              <a:rPr lang="en-US" sz="2400" dirty="0" err="1" smtClean="0">
                <a:latin typeface="NikoshBAN"/>
              </a:rPr>
              <a:t>হয়।এই</a:t>
            </a:r>
            <a:r>
              <a:rPr lang="en-US" sz="2400" dirty="0" smtClean="0">
                <a:latin typeface="NikoshBAN"/>
              </a:rPr>
              <a:t> </a:t>
            </a:r>
            <a:r>
              <a:rPr lang="en-US" sz="2400" dirty="0" err="1" smtClean="0">
                <a:latin typeface="NikoshBAN"/>
              </a:rPr>
              <a:t>বিভাজনের</a:t>
            </a:r>
            <a:r>
              <a:rPr lang="en-US" sz="2400" dirty="0" smtClean="0">
                <a:latin typeface="NikoshBAN"/>
              </a:rPr>
              <a:t> </a:t>
            </a:r>
            <a:r>
              <a:rPr lang="en-US" sz="2400" dirty="0" err="1" smtClean="0">
                <a:latin typeface="NikoshBAN"/>
              </a:rPr>
              <a:t>ফলে</a:t>
            </a:r>
            <a:r>
              <a:rPr lang="en-US" sz="2400" dirty="0" smtClean="0">
                <a:latin typeface="NikoshBAN"/>
              </a:rPr>
              <a:t> </a:t>
            </a:r>
            <a:r>
              <a:rPr lang="en-US" sz="2400" dirty="0" err="1" smtClean="0">
                <a:latin typeface="NikoshBAN"/>
              </a:rPr>
              <a:t>প্রাণী</a:t>
            </a:r>
            <a:r>
              <a:rPr lang="en-US" sz="2400" dirty="0" smtClean="0">
                <a:latin typeface="NikoshBAN"/>
              </a:rPr>
              <a:t> ও </a:t>
            </a:r>
            <a:r>
              <a:rPr lang="en-US" sz="2400" dirty="0" err="1" smtClean="0">
                <a:latin typeface="NikoshBAN"/>
              </a:rPr>
              <a:t>উদ্ভিদ</a:t>
            </a:r>
            <a:r>
              <a:rPr lang="en-US" sz="2400" dirty="0" smtClean="0">
                <a:latin typeface="NikoshBAN"/>
              </a:rPr>
              <a:t> </a:t>
            </a:r>
            <a:r>
              <a:rPr lang="en-US" sz="2400" dirty="0" err="1" smtClean="0">
                <a:latin typeface="NikoshBAN"/>
              </a:rPr>
              <a:t>দৈর্ঘ্য</a:t>
            </a:r>
            <a:r>
              <a:rPr lang="en-US" sz="2400" dirty="0" smtClean="0">
                <a:latin typeface="NikoshBAN"/>
              </a:rPr>
              <a:t> ও </a:t>
            </a:r>
            <a:r>
              <a:rPr lang="en-US" sz="2400" dirty="0" err="1" smtClean="0">
                <a:latin typeface="NikoshBAN"/>
              </a:rPr>
              <a:t>প্রস্থে</a:t>
            </a:r>
            <a:r>
              <a:rPr lang="en-US" sz="2400" dirty="0" smtClean="0">
                <a:latin typeface="NikoshBAN"/>
              </a:rPr>
              <a:t> </a:t>
            </a:r>
            <a:r>
              <a:rPr lang="en-US" sz="2400" dirty="0" err="1" smtClean="0">
                <a:latin typeface="NikoshBAN"/>
              </a:rPr>
              <a:t>বৃদ্ধি</a:t>
            </a:r>
            <a:r>
              <a:rPr lang="en-US" sz="2400" dirty="0" smtClean="0">
                <a:latin typeface="NikoshBAN"/>
              </a:rPr>
              <a:t> </a:t>
            </a:r>
            <a:r>
              <a:rPr lang="en-US" sz="2400" dirty="0" err="1" smtClean="0">
                <a:latin typeface="NikoshBAN"/>
              </a:rPr>
              <a:t>পায়।এ</a:t>
            </a:r>
            <a:r>
              <a:rPr lang="en-US" sz="2400" dirty="0" smtClean="0">
                <a:latin typeface="NikoshBAN"/>
              </a:rPr>
              <a:t> </a:t>
            </a:r>
            <a:r>
              <a:rPr lang="en-US" sz="2400" dirty="0" err="1" smtClean="0">
                <a:latin typeface="NikoshBAN"/>
              </a:rPr>
              <a:t>বিভাজনের</a:t>
            </a:r>
            <a:r>
              <a:rPr lang="en-US" sz="2400" dirty="0" smtClean="0">
                <a:latin typeface="NikoshBAN"/>
              </a:rPr>
              <a:t> </a:t>
            </a:r>
            <a:r>
              <a:rPr lang="en-US" sz="2400" dirty="0" err="1" smtClean="0">
                <a:latin typeface="NikoshBAN"/>
              </a:rPr>
              <a:t>দ্বারা</a:t>
            </a:r>
            <a:r>
              <a:rPr lang="en-US" sz="2400" dirty="0" smtClean="0">
                <a:latin typeface="NikoshBAN"/>
              </a:rPr>
              <a:t> </a:t>
            </a:r>
            <a:r>
              <a:rPr lang="en-US" sz="2400" dirty="0" err="1" smtClean="0">
                <a:latin typeface="NikoshBAN"/>
              </a:rPr>
              <a:t>উদ্ভিদের</a:t>
            </a:r>
            <a:r>
              <a:rPr lang="en-US" sz="2400" dirty="0" smtClean="0">
                <a:latin typeface="NikoshBAN"/>
              </a:rPr>
              <a:t> </a:t>
            </a:r>
            <a:r>
              <a:rPr lang="en-US" sz="2400" dirty="0" err="1" smtClean="0">
                <a:latin typeface="NikoshBAN"/>
              </a:rPr>
              <a:t>ভাজক</a:t>
            </a:r>
            <a:r>
              <a:rPr lang="en-US" sz="2400" dirty="0" smtClean="0">
                <a:latin typeface="NikoshBAN"/>
              </a:rPr>
              <a:t> </a:t>
            </a:r>
            <a:r>
              <a:rPr lang="en-US" sz="2400" dirty="0" err="1" smtClean="0">
                <a:latin typeface="NikoshBAN"/>
              </a:rPr>
              <a:t>টিস্যুর</a:t>
            </a:r>
            <a:r>
              <a:rPr lang="en-US" sz="2400" dirty="0" smtClean="0">
                <a:latin typeface="NikoshBAN"/>
              </a:rPr>
              <a:t> </a:t>
            </a:r>
            <a:r>
              <a:rPr lang="en-US" sz="2400" dirty="0" err="1" smtClean="0">
                <a:latin typeface="NikoshBAN"/>
              </a:rPr>
              <a:t>কোষের</a:t>
            </a:r>
            <a:r>
              <a:rPr lang="en-US" sz="2400" dirty="0" smtClean="0">
                <a:latin typeface="NikoshBAN"/>
              </a:rPr>
              <a:t> </a:t>
            </a:r>
            <a:r>
              <a:rPr lang="en-US" sz="2400" dirty="0" err="1" smtClean="0">
                <a:latin typeface="NikoshBAN"/>
              </a:rPr>
              <a:t>সংখ্যার</a:t>
            </a:r>
            <a:r>
              <a:rPr lang="en-US" sz="2400" dirty="0" smtClean="0">
                <a:latin typeface="NikoshBAN"/>
              </a:rPr>
              <a:t> </a:t>
            </a:r>
            <a:r>
              <a:rPr lang="en-US" sz="2400" dirty="0" err="1" smtClean="0">
                <a:latin typeface="NikoshBAN"/>
              </a:rPr>
              <a:t>বৃদ্ধি</a:t>
            </a:r>
            <a:r>
              <a:rPr lang="en-US" sz="2400" dirty="0" smtClean="0">
                <a:latin typeface="NikoshBAN"/>
              </a:rPr>
              <a:t> </a:t>
            </a:r>
            <a:r>
              <a:rPr lang="en-US" sz="2400" dirty="0" err="1" smtClean="0">
                <a:latin typeface="NikoshBAN"/>
              </a:rPr>
              <a:t>ঘটে</a:t>
            </a:r>
            <a:r>
              <a:rPr lang="en-US" sz="2400" dirty="0" smtClean="0">
                <a:latin typeface="NikoshBAN"/>
              </a:rPr>
              <a:t>।</a:t>
            </a:r>
            <a:endParaRPr lang="en-US" sz="2400" dirty="0">
              <a:latin typeface="NikoshBAN"/>
            </a:endParaRPr>
          </a:p>
        </p:txBody>
      </p:sp>
      <p:sp>
        <p:nvSpPr>
          <p:cNvPr id="6" name="Frame 5"/>
          <p:cNvSpPr/>
          <p:nvPr/>
        </p:nvSpPr>
        <p:spPr>
          <a:xfrm>
            <a:off x="0" y="0"/>
            <a:ext cx="9144000" cy="6858000"/>
          </a:xfrm>
          <a:prstGeom prst="frame">
            <a:avLst>
              <a:gd name="adj1" fmla="val 1628"/>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4)">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717</TotalTime>
  <Words>487</Words>
  <Application>Microsoft Office PowerPoint</Application>
  <PresentationFormat>On-screen Show (4:3)</PresentationFormat>
  <Paragraphs>96</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প্রতিটি জীব কোষ দ্বারা গঠিত।                                            এককোষী জীব সমূহ কোষ বিভাজনের মাধ্যমে বংশ বৃদ্ধি করে।          বহুকোষী জীবদের দেহকোষের সংখ্যাবৃদ্ধির মাধ্যমে জীবদেহের সামগ্রিক বৃদ্ধি ঘটে।                                                                 নিষিক্ত ডিম্বানু অর্থ্যাৎ এককোষী জাইগোট ক্রমাগত বিভাজিত হয়ে সৃষ্টি হয় লক্ষ লক্ষ কোষ নিয়ে গঠিত বিশাল দেহ।                                                   </vt:lpstr>
      <vt:lpstr>অ্যামাইটোসিস</vt:lpstr>
      <vt:lpstr>মাইটোসিস</vt:lpstr>
      <vt:lpstr>Slide 10</vt:lpstr>
      <vt:lpstr>মিয়োসিস </vt:lpstr>
      <vt:lpstr>মিয়োসিস</vt:lpstr>
      <vt:lpstr>Slide 13</vt:lpstr>
      <vt:lpstr>Slide 14</vt:lpstr>
      <vt:lpstr>           </vt:lpstr>
      <vt:lpstr>মিয়োসিস </vt:lpstr>
      <vt:lpstr>জীবে ক্রোমোজম সংখ্যা ধ্রুবক থাকার কারন ব্যাখা কর ? </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abul</dc:title>
  <dc:creator>SRDL ABUL KALAM</dc:creator>
  <cp:lastModifiedBy>Lotus</cp:lastModifiedBy>
  <cp:revision>122</cp:revision>
  <dcterms:created xsi:type="dcterms:W3CDTF">2015-07-15T04:39:53Z</dcterms:created>
  <dcterms:modified xsi:type="dcterms:W3CDTF">2020-12-09T13:31:25Z</dcterms:modified>
</cp:coreProperties>
</file>