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7ADD-7714-49E5-89E0-B54F09327B2D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7435D-A426-47BF-B8C5-56ED9C69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53F89-91D8-426F-BBDB-A57267386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53F89-91D8-426F-BBDB-A572673869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34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8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7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7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2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8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1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3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24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8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13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6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95A5C4-F8F8-4C9E-A195-F374A20B3EC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3349D6-B42F-462C-84DA-670B80BE6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arponaafroz1972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14" y="1370066"/>
            <a:ext cx="8503773" cy="4244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27063" y="2251802"/>
            <a:ext cx="5537874" cy="24814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5563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5563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4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952500" y="3405726"/>
            <a:ext cx="3214688" cy="1928813"/>
          </a:xfrm>
          <a:prstGeom prst="trapezoid">
            <a:avLst>
              <a:gd name="adj" fmla="val 4325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Trapezoid 2"/>
          <p:cNvSpPr/>
          <p:nvPr/>
        </p:nvSpPr>
        <p:spPr>
          <a:xfrm>
            <a:off x="968864" y="3419345"/>
            <a:ext cx="3214688" cy="1928813"/>
          </a:xfrm>
          <a:prstGeom prst="trapezoid">
            <a:avLst>
              <a:gd name="adj" fmla="val 43254"/>
            </a:avLst>
          </a:prstGeom>
          <a:solidFill>
            <a:srgbClr val="76FF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Trapezoid 3"/>
          <p:cNvSpPr/>
          <p:nvPr/>
        </p:nvSpPr>
        <p:spPr>
          <a:xfrm>
            <a:off x="1022456" y="951961"/>
            <a:ext cx="3214688" cy="1928813"/>
          </a:xfrm>
          <a:prstGeom prst="trapezoid">
            <a:avLst>
              <a:gd name="adj" fmla="val 4325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cxnSp>
        <p:nvCxnSpPr>
          <p:cNvPr id="5" name="Straight Connector 4"/>
          <p:cNvCxnSpPr/>
          <p:nvPr/>
        </p:nvCxnSpPr>
        <p:spPr>
          <a:xfrm>
            <a:off x="2381250" y="3405726"/>
            <a:ext cx="0" cy="192881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lelogram 5"/>
          <p:cNvSpPr/>
          <p:nvPr/>
        </p:nvSpPr>
        <p:spPr>
          <a:xfrm>
            <a:off x="1022456" y="951961"/>
            <a:ext cx="2357438" cy="1928813"/>
          </a:xfrm>
          <a:prstGeom prst="parallelogram">
            <a:avLst>
              <a:gd name="adj" fmla="val 42173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Isosceles Triangle 6"/>
          <p:cNvSpPr/>
          <p:nvPr/>
        </p:nvSpPr>
        <p:spPr>
          <a:xfrm>
            <a:off x="2524126" y="951961"/>
            <a:ext cx="1713019" cy="1928813"/>
          </a:xfrm>
          <a:prstGeom prst="triangle">
            <a:avLst>
              <a:gd name="adj" fmla="val 5061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cxnSp>
        <p:nvCxnSpPr>
          <p:cNvPr id="8" name="Straight Connector 7"/>
          <p:cNvCxnSpPr/>
          <p:nvPr/>
        </p:nvCxnSpPr>
        <p:spPr>
          <a:xfrm>
            <a:off x="2201175" y="951961"/>
            <a:ext cx="0" cy="192881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186" y="2737899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5706" y="2761172"/>
            <a:ext cx="441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8456" y="523336"/>
            <a:ext cx="441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1436" y="475172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658" y="475172"/>
            <a:ext cx="356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2474" y="2761172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1791" y="1642254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2440" y="2809336"/>
            <a:ext cx="420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5413" y="1699962"/>
                <a:ext cx="4211409" cy="1637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50" dirty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en-US" sz="2625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625" dirty="0">
                    <a:latin typeface="NikoshBAN" pitchFamily="2" charset="0"/>
                    <a:cs typeface="NikoshBAN" pitchFamily="2" charset="0"/>
                  </a:rPr>
                  <a:t>ট্রাপিজিয়ামের ক্ষেত্রের ক্ষেত্রফল</a:t>
                </a:r>
                <a:endParaRPr lang="en-US" sz="2625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625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625" dirty="0">
                    <a:latin typeface="Times New Roman" pitchFamily="18" charset="0"/>
                    <a:cs typeface="Times New Roman" pitchFamily="18" charset="0"/>
                  </a:rPr>
                  <a:t>ah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25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625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d>
                    <m:r>
                      <a:rPr lang="en-US" sz="2625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625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625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625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25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625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625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625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625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413" y="1699962"/>
                <a:ext cx="4211409" cy="1637115"/>
              </a:xfrm>
              <a:prstGeom prst="rect">
                <a:avLst/>
              </a:prstGeom>
              <a:blipFill>
                <a:blip r:embed="rId2"/>
                <a:stretch>
                  <a:fillRect l="-1447" t="-3358" r="-2315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30378" y="677150"/>
                <a:ext cx="4709943" cy="1066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25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</a:t>
                </a:r>
                <a:r>
                  <a:rPr lang="en-US" sz="2250" dirty="0">
                    <a:latin typeface="Times New Roman" pitchFamily="18" charset="0"/>
                    <a:cs typeface="Times New Roman" pitchFamily="18" charset="0"/>
                  </a:rPr>
                  <a:t>AECD</a:t>
                </a:r>
                <a:r>
                  <a:rPr lang="bn-IN" sz="2625" dirty="0">
                    <a:latin typeface="NikoshBAN" pitchFamily="2" charset="0"/>
                    <a:cs typeface="NikoshBAN" pitchFamily="2" charset="0"/>
                  </a:rPr>
                  <a:t> ক্ষেত্রের ক্ষেত্রফল</a:t>
                </a:r>
                <a:r>
                  <a:rPr lang="en-US" sz="2625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625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625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 h = ah.</a:t>
                </a:r>
              </a:p>
              <a:p>
                <a:pPr algn="ctr"/>
                <a:r>
                  <a:rPr lang="bn-IN" sz="2625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625" dirty="0">
                    <a:latin typeface="NikoshBAN" pitchFamily="2" charset="0"/>
                    <a:cs typeface="NikoshBAN" pitchFamily="2" charset="0"/>
                    <a:sym typeface="Symbol"/>
                  </a:rPr>
                  <a:t></a:t>
                </a:r>
                <a:r>
                  <a:rPr lang="en-US" sz="2250" dirty="0">
                    <a:latin typeface="Times New Roman" pitchFamily="18" charset="0"/>
                    <a:cs typeface="Times New Roman" pitchFamily="18" charset="0"/>
                  </a:rPr>
                  <a:t>CEB</a:t>
                </a:r>
                <a:r>
                  <a:rPr lang="en-US" sz="2625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625" dirty="0">
                    <a:latin typeface="NikoshBAN" pitchFamily="2" charset="0"/>
                    <a:cs typeface="NikoshBAN" pitchFamily="2" charset="0"/>
                  </a:rPr>
                  <a:t>ক্ষেত্রের ক্ষেত্রফল</a:t>
                </a:r>
                <a:r>
                  <a:rPr lang="en-US" sz="2625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25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625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625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625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625" i="1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2625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625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  <m:r>
                      <a:rPr lang="en-US" sz="2625" i="1"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625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378" y="677150"/>
                <a:ext cx="4709943" cy="1066702"/>
              </a:xfrm>
              <a:prstGeom prst="rect">
                <a:avLst/>
              </a:prstGeom>
              <a:blipFill>
                <a:blip r:embed="rId3"/>
                <a:stretch>
                  <a:fillRect l="-1940" t="-7429" r="-168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468137" y="3880899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8385" y="3214687"/>
            <a:ext cx="35618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3104" y="4857750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4437" y="3309399"/>
            <a:ext cx="377026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4231" y="4834477"/>
            <a:ext cx="35618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97B927-D8E1-45FD-A9F3-31996CFA116B}"/>
              </a:ext>
            </a:extLst>
          </p:cNvPr>
          <p:cNvSpPr txBox="1"/>
          <p:nvPr/>
        </p:nvSpPr>
        <p:spPr>
          <a:xfrm>
            <a:off x="3804930" y="5971894"/>
            <a:ext cx="718758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50" b="1" dirty="0">
                <a:latin typeface="Times New Roman" pitchFamily="18" charset="0"/>
                <a:cs typeface="Times New Roman" pitchFamily="18" charset="0"/>
                <a:sym typeface="Symbol"/>
              </a:rPr>
              <a:t>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250" dirty="0">
                <a:latin typeface="NikoshBAN" pitchFamily="2" charset="0"/>
                <a:cs typeface="NikoshBAN" pitchFamily="2" charset="0"/>
              </a:rPr>
              <a:t>ট্রাপিজিয়াম ক্ষেত্রের ক্ষেত্রফল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2250" dirty="0">
                <a:latin typeface="NikoshBAN" pitchFamily="2" charset="0"/>
                <a:cs typeface="NikoshBAN" pitchFamily="2" charset="0"/>
              </a:rPr>
              <a:t> সমান্তরাল বাহুদ্বয়ের সমষ্টির গড় </a:t>
            </a:r>
            <a:r>
              <a:rPr lang="en-US" sz="2250" b="1" dirty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250" dirty="0">
                <a:latin typeface="NikoshBAN" pitchFamily="2" charset="0"/>
                <a:cs typeface="NikoshBAN" pitchFamily="2" charset="0"/>
                <a:sym typeface="Symbol"/>
              </a:rPr>
              <a:t> উচ্চতা</a:t>
            </a:r>
            <a:endParaRPr lang="en-US" sz="225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66F78A-C8C7-4DC0-B613-0DA94C097067}"/>
                  </a:ext>
                </a:extLst>
              </p:cNvPr>
              <p:cNvSpPr txBox="1"/>
              <p:nvPr/>
            </p:nvSpPr>
            <p:spPr>
              <a:xfrm>
                <a:off x="5438832" y="3338032"/>
                <a:ext cx="4022806" cy="581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2250" dirty="0">
                    <a:latin typeface="NikoshBAN" pitchFamily="2" charset="0"/>
                    <a:cs typeface="NikoshBAN" pitchFamily="2" charset="0"/>
                  </a:rPr>
                  <a:t>ট্রাপিজিয়ামের ক্ষেত্রফল</a:t>
                </a:r>
                <a:r>
                  <a:rPr lang="en-US" sz="225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25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5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5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25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25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25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250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66F78A-C8C7-4DC0-B613-0DA94C097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832" y="3338032"/>
                <a:ext cx="4022806" cy="581249"/>
              </a:xfrm>
              <a:prstGeom prst="rect">
                <a:avLst/>
              </a:prstGeom>
              <a:blipFill>
                <a:blip r:embed="rId4"/>
                <a:stretch>
                  <a:fillRect l="-197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BBF0C76-A1AF-4EAC-97EF-2B5D3CE5C38F}"/>
              </a:ext>
            </a:extLst>
          </p:cNvPr>
          <p:cNvSpPr txBox="1"/>
          <p:nvPr/>
        </p:nvSpPr>
        <p:spPr>
          <a:xfrm>
            <a:off x="7241486" y="4382842"/>
            <a:ext cx="364277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250" dirty="0">
                <a:latin typeface="NikoshBAN" pitchFamily="2" charset="0"/>
                <a:cs typeface="NikoshBAN" pitchFamily="2" charset="0"/>
                <a:sym typeface="Symbol"/>
              </a:rPr>
              <a:t>সামান্তরিকের</a:t>
            </a:r>
            <a:r>
              <a:rPr lang="bn-IN" sz="2250" dirty="0">
                <a:latin typeface="NikoshBAN" pitchFamily="2" charset="0"/>
                <a:cs typeface="NikoshBAN" pitchFamily="2" charset="0"/>
              </a:rPr>
              <a:t> ক্ষেত্রফল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22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2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IN" sz="225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250" dirty="0">
                <a:latin typeface="Times New Roman" pitchFamily="18" charset="0"/>
                <a:cs typeface="Times New Roman" pitchFamily="18" charset="0"/>
                <a:sym typeface="Symbol"/>
              </a:rPr>
              <a:t> h</a:t>
            </a:r>
          </a:p>
        </p:txBody>
      </p:sp>
    </p:spTree>
    <p:extLst>
      <p:ext uri="{BB962C8B-B14F-4D97-AF65-F5344CB8AC3E}">
        <p14:creationId xmlns:p14="http://schemas.microsoft.com/office/powerpoint/2010/main" val="8650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7917 1.1111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4" grpId="0" animBg="1"/>
      <p:bldP spid="4" grpId="1" animBg="1"/>
      <p:bldP spid="6" grpId="0" animBg="1"/>
      <p:bldP spid="7" grpId="0" animBg="1"/>
      <p:bldP spid="7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uild="p"/>
      <p:bldP spid="18" grpId="0" build="p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 rot="2127040">
            <a:off x="2824329" y="2591644"/>
            <a:ext cx="3257220" cy="2322610"/>
          </a:xfrm>
          <a:prstGeom prst="parallelogram">
            <a:avLst>
              <a:gd name="adj" fmla="val 33728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Right Triangle 2"/>
          <p:cNvSpPr/>
          <p:nvPr/>
        </p:nvSpPr>
        <p:spPr>
          <a:xfrm>
            <a:off x="4445586" y="2325618"/>
            <a:ext cx="2000250" cy="142875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Right Triangle 3"/>
          <p:cNvSpPr/>
          <p:nvPr/>
        </p:nvSpPr>
        <p:spPr>
          <a:xfrm flipH="1">
            <a:off x="2440740" y="2313194"/>
            <a:ext cx="2000250" cy="142875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ight Triangle 4"/>
          <p:cNvSpPr/>
          <p:nvPr/>
        </p:nvSpPr>
        <p:spPr>
          <a:xfrm flipH="1" flipV="1">
            <a:off x="2452688" y="3754368"/>
            <a:ext cx="2000250" cy="142875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ight Triangle 5"/>
          <p:cNvSpPr/>
          <p:nvPr/>
        </p:nvSpPr>
        <p:spPr>
          <a:xfrm flipV="1">
            <a:off x="4452938" y="3754368"/>
            <a:ext cx="2000250" cy="142875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82281" y="770132"/>
                <a:ext cx="7500938" cy="583621"/>
              </a:xfrm>
              <a:prstGeom prst="rect">
                <a:avLst/>
              </a:prstGeom>
              <a:solidFill>
                <a:srgbClr val="66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250" dirty="0">
                    <a:latin typeface="NikoshBAN" pitchFamily="2" charset="0"/>
                    <a:cs typeface="NikoshBAN" pitchFamily="2" charset="0"/>
                  </a:rPr>
                  <a:t>প্রতিটি ত্রিভুজ ক্ষেত্রের ক্ষেত্রফল</a:t>
                </a:r>
                <a:r>
                  <a:rPr lang="en-US" sz="2250" dirty="0"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5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50" dirty="0"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5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5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25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25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25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sz="225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250">
                        <a:latin typeface="Cambria Math"/>
                        <a:cs typeface="Times New Roman" pitchFamily="18" charset="0"/>
                        <a:sym typeface="Symbol"/>
                      </a:rPr>
                      <m:t>b</m:t>
                    </m:r>
                    <m:r>
                      <a:rPr lang="en-US" sz="2250">
                        <a:latin typeface="Cambria Math"/>
                        <a:cs typeface="Times New Roman" pitchFamily="18" charset="0"/>
                        <a:sym typeface="Symbol"/>
                      </a:rPr>
                      <m:t>)= </m:t>
                    </m:r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25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25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25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25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281" y="770132"/>
                <a:ext cx="7500938" cy="583621"/>
              </a:xfrm>
              <a:prstGeom prst="rect">
                <a:avLst/>
              </a:prstGeom>
              <a:blipFill>
                <a:blip r:embed="rId2"/>
                <a:stretch>
                  <a:fillRect t="-16162" b="-2020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2281" y="1428792"/>
                <a:ext cx="7500938" cy="583621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50" dirty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bn-IN" sz="2250" dirty="0">
                    <a:latin typeface="NikoshBAN" pitchFamily="2" charset="0"/>
                    <a:cs typeface="NikoshBAN" pitchFamily="2" charset="0"/>
                  </a:rPr>
                  <a:t> রম্বসক্ষেত্রের ক্ষেত্রফল</a:t>
                </a:r>
                <a:r>
                  <a:rPr lang="en-US" sz="2250" dirty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5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50" i="1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225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625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250" dirty="0" err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25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25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25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  <m:r>
                      <a:rPr lang="en-US" sz="2250">
                        <a:latin typeface="Cambria Math"/>
                        <a:cs typeface="Times New Roman" pitchFamily="18" charset="0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25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25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25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25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5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50" i="1" dirty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250" dirty="0">
                        <a:latin typeface="Cambria Math"/>
                        <a:cs typeface="Times New Roman" pitchFamily="18" charset="0"/>
                      </a:rPr>
                      <m:t>ab</m:t>
                    </m:r>
                    <m:r>
                      <a:rPr lang="en-US" sz="2250" dirty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25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50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50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250" dirty="0">
                        <a:latin typeface="Cambria Math"/>
                        <a:cs typeface="Times New Roman" pitchFamily="18" charset="0"/>
                      </a:rPr>
                      <m:t>ab</m:t>
                    </m:r>
                  </m:oMath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281" y="1428792"/>
                <a:ext cx="7500938" cy="583621"/>
              </a:xfrm>
              <a:prstGeom prst="rect">
                <a:avLst/>
              </a:prstGeom>
              <a:blipFill>
                <a:blip r:embed="rId3"/>
                <a:stretch>
                  <a:fillRect t="-15152" b="-2020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83066" y="4500742"/>
            <a:ext cx="5204034" cy="147732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itchFamily="2" charset="0"/>
                <a:cs typeface="NikoshBAN" pitchFamily="2" charset="0"/>
              </a:rPr>
              <a:t>রম্বসক্ষেত্রের ক্ষেত্রফল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  <a:p>
            <a:r>
              <a:rPr lang="bn-IN" sz="4500" dirty="0">
                <a:latin typeface="NikoshBAN" pitchFamily="2" charset="0"/>
                <a:cs typeface="NikoshBAN" pitchFamily="2" charset="0"/>
              </a:rPr>
              <a:t>= কর্ণদ্বয়ের গুণফলের অর্ধেক</a:t>
            </a:r>
            <a:endParaRPr lang="en-US" sz="562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3664" y="1893240"/>
            <a:ext cx="428322" cy="4962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25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5500" y="3496251"/>
            <a:ext cx="409086" cy="4962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25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0195" y="5127711"/>
            <a:ext cx="409086" cy="4962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25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5835" y="3536542"/>
            <a:ext cx="428322" cy="4962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25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5170" y="3353376"/>
            <a:ext cx="393056" cy="4385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87188" y="2855174"/>
                <a:ext cx="606256" cy="740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5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25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188" y="2855174"/>
                <a:ext cx="606256" cy="740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28969" y="3857625"/>
                <a:ext cx="606256" cy="740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5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25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69" y="3857625"/>
                <a:ext cx="606256" cy="740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70245" y="3764121"/>
                <a:ext cx="623889" cy="740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5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25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245" y="3764121"/>
                <a:ext cx="623889" cy="7405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26690" y="2985969"/>
                <a:ext cx="623889" cy="740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5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25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25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690" y="2985969"/>
                <a:ext cx="623889" cy="7405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64443" y="2477062"/>
                <a:ext cx="2318776" cy="581249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50" dirty="0"/>
                  <a:t>AC=</a:t>
                </a:r>
                <a:r>
                  <a:rPr lang="en-US" sz="2250" dirty="0" err="1"/>
                  <a:t>a,AO</a:t>
                </a:r>
                <a:r>
                  <a:rPr lang="en-US" sz="2250" dirty="0"/>
                  <a:t>=CO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5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250">
                        <a:latin typeface="Cambria Math"/>
                      </a:rPr>
                      <m:t>a</m:t>
                    </m:r>
                  </m:oMath>
                </a14:m>
                <a:endParaRPr lang="en-US" sz="225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43" y="2477062"/>
                <a:ext cx="2318776" cy="581249"/>
              </a:xfrm>
              <a:prstGeom prst="rect">
                <a:avLst/>
              </a:prstGeom>
              <a:blipFill>
                <a:blip r:embed="rId8"/>
                <a:stretch>
                  <a:fillRect l="-3133" b="-707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14877" y="3292308"/>
                <a:ext cx="3127779" cy="740524"/>
              </a:xfrm>
              <a:prstGeom prst="rect">
                <a:avLst/>
              </a:prstGeom>
              <a:solidFill>
                <a:srgbClr val="CCFF33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50">
                          <a:latin typeface="Cambria Math"/>
                        </a:rPr>
                        <m:t>BD</m:t>
                      </m:r>
                      <m:r>
                        <a:rPr lang="en-US" sz="225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50">
                          <a:latin typeface="Cambria Math"/>
                        </a:rPr>
                        <m:t>b</m:t>
                      </m:r>
                      <m:r>
                        <a:rPr lang="en-US" sz="225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50">
                          <a:latin typeface="Cambria Math"/>
                        </a:rPr>
                        <m:t>BO</m:t>
                      </m:r>
                      <m:r>
                        <a:rPr lang="en-US" sz="225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50">
                          <a:latin typeface="Cambria Math"/>
                        </a:rPr>
                        <m:t>DO</m:t>
                      </m:r>
                      <m:r>
                        <a:rPr lang="en-US" sz="225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5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5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25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2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77" y="3292308"/>
                <a:ext cx="3127779" cy="7405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91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666 -0.1111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5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11666 0.1111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1666 0.11111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11667 -0.11112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75226" y="3389992"/>
            <a:ext cx="2500313" cy="1001614"/>
            <a:chOff x="5943600" y="2590800"/>
            <a:chExt cx="2667000" cy="1068388"/>
          </a:xfrm>
        </p:grpSpPr>
        <p:sp>
          <p:nvSpPr>
            <p:cNvPr id="3" name="TextBox 2"/>
            <p:cNvSpPr txBox="1"/>
            <p:nvPr/>
          </p:nvSpPr>
          <p:spPr>
            <a:xfrm>
              <a:off x="7239000" y="2744788"/>
              <a:ext cx="556050" cy="6524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375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375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375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553200" y="25908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57150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77724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43600" y="36576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361690" y="1407678"/>
            <a:ext cx="2500313" cy="1001614"/>
            <a:chOff x="5715000" y="1371600"/>
            <a:chExt cx="2667000" cy="1068388"/>
          </a:xfrm>
        </p:grpSpPr>
        <p:grpSp>
          <p:nvGrpSpPr>
            <p:cNvPr id="9" name="Group 8"/>
            <p:cNvGrpSpPr/>
            <p:nvPr/>
          </p:nvGrpSpPr>
          <p:grpSpPr>
            <a:xfrm>
              <a:off x="5715000" y="1371600"/>
              <a:ext cx="2667000" cy="1068388"/>
              <a:chOff x="4495800" y="1752600"/>
              <a:chExt cx="2667000" cy="106838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1054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42672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3246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495800" y="28194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858000" y="1524000"/>
              <a:ext cx="556050" cy="6524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375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375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37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72966" y="1448051"/>
            <a:ext cx="1930301" cy="1930301"/>
            <a:chOff x="5715000" y="1524000"/>
            <a:chExt cx="2058988" cy="2058988"/>
          </a:xfrm>
        </p:grpSpPr>
        <p:grpSp>
          <p:nvGrpSpPr>
            <p:cNvPr id="16" name="Group 15"/>
            <p:cNvGrpSpPr/>
            <p:nvPr/>
          </p:nvGrpSpPr>
          <p:grpSpPr>
            <a:xfrm>
              <a:off x="5715000" y="1524000"/>
              <a:ext cx="2058988" cy="2058988"/>
              <a:chOff x="6477000" y="1752600"/>
              <a:chExt cx="2058988" cy="205898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6934200" y="1752599"/>
              <a:ext cx="556050" cy="6524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375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375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37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92100" y="1446562"/>
            <a:ext cx="592734" cy="2928938"/>
            <a:chOff x="6400800" y="609600"/>
            <a:chExt cx="632249" cy="3124200"/>
          </a:xfrm>
        </p:grpSpPr>
        <p:grpSp>
          <p:nvGrpSpPr>
            <p:cNvPr id="23" name="Group 22"/>
            <p:cNvGrpSpPr/>
            <p:nvPr/>
          </p:nvGrpSpPr>
          <p:grpSpPr>
            <a:xfrm>
              <a:off x="6400800" y="609600"/>
              <a:ext cx="611188" cy="3124200"/>
              <a:chOff x="4953000" y="990600"/>
              <a:chExt cx="611188" cy="31242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477000" y="1828800"/>
              <a:ext cx="556049" cy="6524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375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375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37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9085" y="2441288"/>
            <a:ext cx="1930301" cy="1930301"/>
            <a:chOff x="6553200" y="4038600"/>
            <a:chExt cx="2058988" cy="2058988"/>
          </a:xfrm>
        </p:grpSpPr>
        <p:grpSp>
          <p:nvGrpSpPr>
            <p:cNvPr id="30" name="Group 29"/>
            <p:cNvGrpSpPr/>
            <p:nvPr/>
          </p:nvGrpSpPr>
          <p:grpSpPr>
            <a:xfrm>
              <a:off x="6553200" y="4038600"/>
              <a:ext cx="2058988" cy="2058988"/>
              <a:chOff x="6477000" y="1752600"/>
              <a:chExt cx="2058988" cy="2058988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7162800" y="5183188"/>
              <a:ext cx="556050" cy="6524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375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375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37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98035" y="1420602"/>
            <a:ext cx="592734" cy="2928938"/>
            <a:chOff x="4495800" y="457200"/>
            <a:chExt cx="632249" cy="3124200"/>
          </a:xfrm>
        </p:grpSpPr>
        <p:grpSp>
          <p:nvGrpSpPr>
            <p:cNvPr id="37" name="Group 36"/>
            <p:cNvGrpSpPr/>
            <p:nvPr/>
          </p:nvGrpSpPr>
          <p:grpSpPr>
            <a:xfrm>
              <a:off x="4495800" y="457200"/>
              <a:ext cx="611188" cy="3124200"/>
              <a:chOff x="4953000" y="990600"/>
              <a:chExt cx="611188" cy="31242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4572000" y="1752600"/>
              <a:ext cx="556049" cy="6524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375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375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37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28036" y="4310056"/>
            <a:ext cx="377026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08627" y="2183259"/>
            <a:ext cx="377026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4404" y="811774"/>
            <a:ext cx="377026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064D39-2BC2-4006-8C71-0983EC3B2D5E}"/>
              </a:ext>
            </a:extLst>
          </p:cNvPr>
          <p:cNvSpPr txBox="1"/>
          <p:nvPr/>
        </p:nvSpPr>
        <p:spPr>
          <a:xfrm>
            <a:off x="3586495" y="5308638"/>
            <a:ext cx="572946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ঘনকের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ক্ষেত্রফল 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6a</a:t>
            </a:r>
            <a:r>
              <a:rPr lang="en-US" sz="35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79 L 0.65782 -0.0164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96296E-6 L 0.55782 -0.016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0416 -0.02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37083 0.139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5342" y="2485161"/>
            <a:ext cx="2569878" cy="1515661"/>
            <a:chOff x="1600200" y="3581400"/>
            <a:chExt cx="3430588" cy="2058988"/>
          </a:xfrm>
          <a:noFill/>
        </p:grpSpPr>
        <p:cxnSp>
          <p:nvCxnSpPr>
            <p:cNvPr id="3" name="Straight Connector 2"/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09721" y="3796076"/>
              <a:ext cx="732269" cy="75259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52866" y="2503295"/>
            <a:ext cx="548548" cy="2396470"/>
            <a:chOff x="5410200" y="2895600"/>
            <a:chExt cx="680119" cy="3124200"/>
          </a:xfrm>
        </p:grpSpPr>
        <p:grpSp>
          <p:nvGrpSpPr>
            <p:cNvPr id="9" name="Group 8"/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5410200" y="4114800"/>
              <a:ext cx="680119" cy="7222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454454" y="3530204"/>
          <a:ext cx="119063" cy="22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241200" progId="Equation.3">
                  <p:embed/>
                </p:oleObj>
              </mc:Choice>
              <mc:Fallback>
                <p:oleObj name="Equation" r:id="rId2" imgW="126720" imgH="2412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454" y="3530204"/>
                        <a:ext cx="119063" cy="226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627831" y="3487698"/>
          <a:ext cx="119063" cy="22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41200" progId="Equation.3">
                  <p:embed/>
                </p:oleObj>
              </mc:Choice>
              <mc:Fallback>
                <p:oleObj name="Equation" r:id="rId4" imgW="126720" imgH="2412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831" y="3487698"/>
                        <a:ext cx="119063" cy="226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565923" y="3404210"/>
            <a:ext cx="2602379" cy="1495555"/>
            <a:chOff x="1600200" y="3581400"/>
            <a:chExt cx="3430588" cy="205898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600200" y="35814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00200" y="5638800"/>
              <a:ext cx="3429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72294" y="4609306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001294" y="4609306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67594" y="4579606"/>
              <a:ext cx="723124" cy="762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ab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61523" y="2485159"/>
            <a:ext cx="502061" cy="2403050"/>
            <a:chOff x="5348064" y="2895600"/>
            <a:chExt cx="712238" cy="3124200"/>
          </a:xfrm>
        </p:grpSpPr>
        <p:grpSp>
          <p:nvGrpSpPr>
            <p:cNvPr id="25" name="Group 24"/>
            <p:cNvGrpSpPr/>
            <p:nvPr/>
          </p:nvGrpSpPr>
          <p:grpSpPr>
            <a:xfrm>
              <a:off x="5410200" y="2895600"/>
              <a:ext cx="611188" cy="3124200"/>
              <a:chOff x="8153400" y="990600"/>
              <a:chExt cx="611188" cy="31242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77350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79248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71254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79248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5348064" y="4114799"/>
              <a:ext cx="712238" cy="6452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25" dirty="0" err="1">
                  <a:latin typeface="Times New Roman" pitchFamily="18" charset="0"/>
                  <a:cs typeface="Times New Roman" pitchFamily="18" charset="0"/>
                </a:rPr>
                <a:t>bc</a:t>
              </a:r>
              <a:endParaRPr lang="en-US" sz="2625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09383" y="3972124"/>
            <a:ext cx="3026764" cy="918009"/>
            <a:chOff x="3886200" y="4267200"/>
            <a:chExt cx="4038600" cy="1068388"/>
          </a:xfrm>
        </p:grpSpPr>
        <p:grpSp>
          <p:nvGrpSpPr>
            <p:cNvPr id="32" name="Group 31"/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216299" y="4419599"/>
              <a:ext cx="704120" cy="6447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ac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99392" y="2492444"/>
            <a:ext cx="3068108" cy="879100"/>
            <a:chOff x="3886200" y="4267200"/>
            <a:chExt cx="4038600" cy="1068388"/>
          </a:xfrm>
        </p:grpSpPr>
        <p:grpSp>
          <p:nvGrpSpPr>
            <p:cNvPr id="39" name="Group 38"/>
            <p:cNvGrpSpPr/>
            <p:nvPr/>
          </p:nvGrpSpPr>
          <p:grpSpPr>
            <a:xfrm>
              <a:off x="3886200" y="4267200"/>
              <a:ext cx="4038600" cy="1068388"/>
              <a:chOff x="4724400" y="4343400"/>
              <a:chExt cx="4038600" cy="1068388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34000" y="43434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4495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724400" y="5410200"/>
                <a:ext cx="3429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7924800" y="45720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4849442" y="4419600"/>
              <a:ext cx="694632" cy="673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ac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783210" y="5000625"/>
            <a:ext cx="5000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37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2750" y="3950030"/>
            <a:ext cx="5000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37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6062" y="4293870"/>
            <a:ext cx="5000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37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9D367E-ECE2-4CB6-9E4A-EE5498336F6B}"/>
              </a:ext>
            </a:extLst>
          </p:cNvPr>
          <p:cNvSpPr txBox="1"/>
          <p:nvPr/>
        </p:nvSpPr>
        <p:spPr>
          <a:xfrm>
            <a:off x="1266558" y="1240287"/>
            <a:ext cx="92336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আয়তকার ঘনকের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ক্ষেত্রফল 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2 ( ab +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+ ca )</a:t>
            </a:r>
            <a:r>
              <a:rPr lang="bn-IN" sz="2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9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1665E-6 L 0.14358 -0.084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42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0546E-7 L -0.18246 -0.0756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7206E-6 L -0.00451 -0.189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945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8529E-7 L -0.33229 0.1662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12766E-6 L 0.26007 0.176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881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8E52CA1-E8A3-4DA6-B8D4-B544DD745D9B}"/>
              </a:ext>
            </a:extLst>
          </p:cNvPr>
          <p:cNvSpPr txBox="1"/>
          <p:nvPr/>
        </p:nvSpPr>
        <p:spPr>
          <a:xfrm>
            <a:off x="4527989" y="742879"/>
            <a:ext cx="31360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000" dirty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5000" dirty="0">
                <a:latin typeface="NikoshBAN" pitchFamily="2" charset="0"/>
                <a:cs typeface="NikoshBAN" pitchFamily="2" charset="0"/>
              </a:rPr>
              <a:t> 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889F44-C8DA-44EE-A390-55C962C1053E}"/>
              </a:ext>
            </a:extLst>
          </p:cNvPr>
          <p:cNvSpPr txBox="1"/>
          <p:nvPr/>
        </p:nvSpPr>
        <p:spPr>
          <a:xfrm>
            <a:off x="3156485" y="5383000"/>
            <a:ext cx="699491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আয়তকার ঘনকের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পৃষ্ঠতলের ক্ষ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ত্রফল নির্ণয় কর।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8CA08-CCA9-4B2A-9FB4-19FA1FD2B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6041" r="4514" b="11267"/>
          <a:stretch/>
        </p:blipFill>
        <p:spPr>
          <a:xfrm>
            <a:off x="3952345" y="1804708"/>
            <a:ext cx="3948643" cy="35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C2ACA4-0538-434E-886D-FBB6324F3008}"/>
              </a:ext>
            </a:extLst>
          </p:cNvPr>
          <p:cNvSpPr txBox="1"/>
          <p:nvPr/>
        </p:nvSpPr>
        <p:spPr>
          <a:xfrm>
            <a:off x="5025341" y="1216030"/>
            <a:ext cx="21413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7DBEE-27DD-4267-A0F5-D8B59DFDD384}"/>
              </a:ext>
            </a:extLst>
          </p:cNvPr>
          <p:cNvSpPr txBox="1"/>
          <p:nvPr/>
        </p:nvSpPr>
        <p:spPr>
          <a:xfrm>
            <a:off x="1776364" y="2425705"/>
            <a:ext cx="8639271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একটি কর্ণ দ্বারা কোনো বর্গক্ষেত্র কয়টি ত্রিভুজে বিভক্ত হয়?</a:t>
            </a:r>
          </a:p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রম্বসের কর্ণদ্বয় পরস্পরকে কত কোণে ছেদ করে?</a:t>
            </a:r>
          </a:p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রম্বসের ক্ষেত্রফল নির্ণয়ের জন্য কী কী প্রয়োজন?</a:t>
            </a:r>
          </a:p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ট্রাপিজিয়ামের ক্ষেত্রফল নির্ণয় করতে কী কী প্রয়োজন?</a:t>
            </a:r>
          </a:p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ট্রাপিজিয়ামের ক্ষেত্রফল নির্ণয়ের সূত্র কী?</a:t>
            </a:r>
          </a:p>
        </p:txBody>
      </p:sp>
    </p:spTree>
    <p:extLst>
      <p:ext uri="{BB962C8B-B14F-4D97-AF65-F5344CB8AC3E}">
        <p14:creationId xmlns:p14="http://schemas.microsoft.com/office/powerpoint/2010/main" val="14418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32" y="1792156"/>
            <a:ext cx="4665306" cy="3093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3E08FB-2E3E-4B74-9235-447A6087BEE5}"/>
              </a:ext>
            </a:extLst>
          </p:cNvPr>
          <p:cNvSpPr txBox="1"/>
          <p:nvPr/>
        </p:nvSpPr>
        <p:spPr>
          <a:xfrm>
            <a:off x="1954434" y="4914393"/>
            <a:ext cx="9118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একটি রম্বস ও একটি ট্রাপিজিয়ামকে দুটি ত্রিভুজক্ষেত্রে বিভক্ত করে এর ক্ষেত্রফল নির্ণয়ের সূত্র গঠন কর।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07089-0BC9-4403-94F5-0ACE99893CAC}"/>
              </a:ext>
            </a:extLst>
          </p:cNvPr>
          <p:cNvSpPr txBox="1"/>
          <p:nvPr/>
        </p:nvSpPr>
        <p:spPr>
          <a:xfrm>
            <a:off x="4556928" y="901445"/>
            <a:ext cx="30781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8CC87-D2F5-4FE9-B9FE-7C01E4091EC4}"/>
              </a:ext>
            </a:extLst>
          </p:cNvPr>
          <p:cNvSpPr txBox="1"/>
          <p:nvPr/>
        </p:nvSpPr>
        <p:spPr>
          <a:xfrm>
            <a:off x="2138090" y="3593282"/>
            <a:ext cx="4080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363C-A190-4ACC-88B0-583DF1AC98FC}"/>
              </a:ext>
            </a:extLst>
          </p:cNvPr>
          <p:cNvSpPr txBox="1"/>
          <p:nvPr/>
        </p:nvSpPr>
        <p:spPr>
          <a:xfrm>
            <a:off x="6928746" y="3658426"/>
            <a:ext cx="3125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0BBAA-C849-4924-BCAD-A490BCB9766F}"/>
              </a:ext>
            </a:extLst>
          </p:cNvPr>
          <p:cNvSpPr txBox="1"/>
          <p:nvPr/>
        </p:nvSpPr>
        <p:spPr>
          <a:xfrm>
            <a:off x="4178128" y="938488"/>
            <a:ext cx="3835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43EE-01FC-4741-88C9-A6ED038E8CA7}"/>
              </a:ext>
            </a:extLst>
          </p:cNvPr>
          <p:cNvSpPr txBox="1"/>
          <p:nvPr/>
        </p:nvSpPr>
        <p:spPr>
          <a:xfrm>
            <a:off x="4939434" y="2203795"/>
            <a:ext cx="25574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2F874A-F8DB-428B-AF5E-985F4017BBC8}"/>
              </a:ext>
            </a:extLst>
          </p:cNvPr>
          <p:cNvSpPr txBox="1"/>
          <p:nvPr/>
        </p:nvSpPr>
        <p:spPr>
          <a:xfrm>
            <a:off x="1414958" y="3521075"/>
            <a:ext cx="6113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আফরোজা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বহুলী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arponaafroz1972@gmail.com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01718-215550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471EC-B041-408D-8D06-C0F5E720CE40}"/>
              </a:ext>
            </a:extLst>
          </p:cNvPr>
          <p:cNvSpPr txBox="1"/>
          <p:nvPr/>
        </p:nvSpPr>
        <p:spPr>
          <a:xfrm>
            <a:off x="7884890" y="3405658"/>
            <a:ext cx="345384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06/১2/২০২০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EE55D7-6D20-4914-B52E-EC2661A5D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9" y="1189024"/>
            <a:ext cx="1491421" cy="2017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E0AE2E-0F17-410B-B89C-15DDF5BA8C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43637" r="76376" b="37454"/>
          <a:stretch/>
        </p:blipFill>
        <p:spPr>
          <a:xfrm>
            <a:off x="1709613" y="1007454"/>
            <a:ext cx="2325573" cy="2349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BD71BB5-326B-4F93-A7B7-FF1CD61B155C}"/>
              </a:ext>
            </a:extLst>
          </p:cNvPr>
          <p:cNvGrpSpPr/>
          <p:nvPr/>
        </p:nvGrpSpPr>
        <p:grpSpPr>
          <a:xfrm>
            <a:off x="5169605" y="1369208"/>
            <a:ext cx="2120080" cy="1132783"/>
            <a:chOff x="3882971" y="1100249"/>
            <a:chExt cx="1696064" cy="9062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3EBC10-306B-4871-954F-C691C0944B52}"/>
                </a:ext>
              </a:extLst>
            </p:cNvPr>
            <p:cNvSpPr txBox="1"/>
            <p:nvPr/>
          </p:nvSpPr>
          <p:spPr>
            <a:xfrm>
              <a:off x="3882971" y="1231663"/>
              <a:ext cx="1696064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F807340-91E4-4806-A824-CCF769286E96}"/>
                </a:ext>
              </a:extLst>
            </p:cNvPr>
            <p:cNvSpPr/>
            <p:nvPr/>
          </p:nvSpPr>
          <p:spPr>
            <a:xfrm>
              <a:off x="3952455" y="1100249"/>
              <a:ext cx="1591855" cy="9062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/>
            </a:p>
          </p:txBody>
        </p:sp>
      </p:grpSp>
    </p:spTree>
    <p:extLst>
      <p:ext uri="{BB962C8B-B14F-4D97-AF65-F5344CB8AC3E}">
        <p14:creationId xmlns:p14="http://schemas.microsoft.com/office/powerpoint/2010/main" val="38952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9527" r="3781" b="9100"/>
          <a:stretch/>
        </p:blipFill>
        <p:spPr>
          <a:xfrm>
            <a:off x="1447097" y="2366509"/>
            <a:ext cx="4204338" cy="23809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366509"/>
            <a:ext cx="4204336" cy="23574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3D9540-80DE-4BAC-8A54-E35ACB773544}"/>
              </a:ext>
            </a:extLst>
          </p:cNvPr>
          <p:cNvSpPr txBox="1"/>
          <p:nvPr/>
        </p:nvSpPr>
        <p:spPr>
          <a:xfrm>
            <a:off x="3148073" y="5237759"/>
            <a:ext cx="670969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বিভিন্ন আক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ৃতি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বিশিষ্ট চতুর্ভূজের জ্যামিতিক চিত্র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D48A2-DCDF-4827-AA53-283C988B3775}"/>
              </a:ext>
            </a:extLst>
          </p:cNvPr>
          <p:cNvSpPr txBox="1"/>
          <p:nvPr/>
        </p:nvSpPr>
        <p:spPr>
          <a:xfrm>
            <a:off x="1730173" y="1036204"/>
            <a:ext cx="87316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8839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370818" y="1714868"/>
            <a:ext cx="5096546" cy="2332995"/>
            <a:chOff x="291152" y="2166425"/>
            <a:chExt cx="10611310" cy="4332849"/>
          </a:xfrm>
        </p:grpSpPr>
        <p:sp>
          <p:nvSpPr>
            <p:cNvPr id="8" name="Rectangle 7"/>
            <p:cNvSpPr/>
            <p:nvPr/>
          </p:nvSpPr>
          <p:spPr>
            <a:xfrm>
              <a:off x="1133915" y="2645911"/>
              <a:ext cx="2209800" cy="14610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3515751" y="2645911"/>
              <a:ext cx="2590800" cy="1528556"/>
            </a:xfrm>
            <a:prstGeom prst="parallelogram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" name="Trapezoid 9"/>
            <p:cNvSpPr/>
            <p:nvPr/>
          </p:nvSpPr>
          <p:spPr>
            <a:xfrm>
              <a:off x="6354788" y="4689219"/>
              <a:ext cx="1295400" cy="1489241"/>
            </a:xfrm>
            <a:prstGeom prst="trapezoid">
              <a:avLst>
                <a:gd name="adj" fmla="val 2410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" name="Flowchart: Manual Input 10"/>
            <p:cNvSpPr/>
            <p:nvPr/>
          </p:nvSpPr>
          <p:spPr>
            <a:xfrm rot="5400000">
              <a:off x="3890118" y="4314854"/>
              <a:ext cx="1461067" cy="2209801"/>
            </a:xfrm>
            <a:prstGeom prst="flowChartManualInpu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5843953" y="2614445"/>
              <a:ext cx="2552700" cy="1524000"/>
            </a:xfrm>
            <a:prstGeom prst="parallelogram">
              <a:avLst>
                <a:gd name="adj" fmla="val 591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3915" y="4689219"/>
              <a:ext cx="1752600" cy="1461069"/>
            </a:xfrm>
            <a:prstGeom prst="rect">
              <a:avLst/>
            </a:prstGeom>
            <a:solidFill>
              <a:srgbClr val="1D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1152" y="2166425"/>
              <a:ext cx="10611310" cy="433284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96653" y="4689219"/>
              <a:ext cx="1507002" cy="14610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C11140-09AB-4195-BBB8-8A3FB37A1E42}"/>
              </a:ext>
            </a:extLst>
          </p:cNvPr>
          <p:cNvSpPr txBox="1"/>
          <p:nvPr/>
        </p:nvSpPr>
        <p:spPr>
          <a:xfrm>
            <a:off x="4417078" y="4170753"/>
            <a:ext cx="474788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500" dirty="0">
                <a:latin typeface="NikoshBAN" pitchFamily="2" charset="0"/>
                <a:cs typeface="NikoshBAN" pitchFamily="2" charset="0"/>
              </a:rPr>
              <a:t>চতুর্ভুজক্ষেত্রের ক্ষেত্রফল</a:t>
            </a:r>
            <a:endParaRPr lang="en-US" sz="4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D71A2-4F20-408C-89E3-B150D9FE092B}"/>
              </a:ext>
            </a:extLst>
          </p:cNvPr>
          <p:cNvSpPr txBox="1"/>
          <p:nvPr/>
        </p:nvSpPr>
        <p:spPr>
          <a:xfrm>
            <a:off x="1756075" y="817406"/>
            <a:ext cx="3229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06159-5EC0-46C8-92A5-2E514AD1B71B}"/>
              </a:ext>
            </a:extLst>
          </p:cNvPr>
          <p:cNvSpPr txBox="1"/>
          <p:nvPr/>
        </p:nvSpPr>
        <p:spPr>
          <a:xfrm>
            <a:off x="6644669" y="4991271"/>
            <a:ext cx="45315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26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7B9634-48DB-40E3-85C4-C7E5EA494BE2}"/>
              </a:ext>
            </a:extLst>
          </p:cNvPr>
          <p:cNvSpPr txBox="1"/>
          <p:nvPr/>
        </p:nvSpPr>
        <p:spPr>
          <a:xfrm>
            <a:off x="2764661" y="3369086"/>
            <a:ext cx="774418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বিভিন্ন চতুর্ভুজক্ষেত্রের ক্ষেত্রফলের সূত্র ব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লতে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5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চতুর্ভুজ ক্ষেত্রের ক্ষেত্রফল নির্ণয় করতে পারবে;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r>
              <a:rPr lang="en-US" sz="35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ঘনবস্তুর পৃষ্ঠতলের ক্ষেত্রফল পরিমাপ করতে পারবে।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DA0EE-6074-4302-BA2C-577D4AD853E6}"/>
              </a:ext>
            </a:extLst>
          </p:cNvPr>
          <p:cNvSpPr txBox="1"/>
          <p:nvPr/>
        </p:nvSpPr>
        <p:spPr>
          <a:xfrm>
            <a:off x="4835443" y="1028578"/>
            <a:ext cx="252111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500" dirty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500" dirty="0">
                <a:latin typeface="NikoshBAN" pitchFamily="2" charset="0"/>
                <a:cs typeface="NikoshBAN" pitchFamily="2" charset="0"/>
              </a:rPr>
              <a:t>:</a:t>
            </a:r>
            <a:endParaRPr lang="en-US" sz="5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46E63-A4AC-4161-B1AA-83FDDC7B1D9D}"/>
              </a:ext>
            </a:extLst>
          </p:cNvPr>
          <p:cNvSpPr txBox="1"/>
          <p:nvPr/>
        </p:nvSpPr>
        <p:spPr>
          <a:xfrm>
            <a:off x="2764660" y="2393123"/>
            <a:ext cx="57222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500" dirty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>
            <a:off x="4360018" y="2065213"/>
            <a:ext cx="2857501" cy="287791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Right Triangle 8"/>
          <p:cNvSpPr/>
          <p:nvPr/>
        </p:nvSpPr>
        <p:spPr>
          <a:xfrm rot="10800000" flipH="1">
            <a:off x="4349814" y="2075417"/>
            <a:ext cx="2877913" cy="285750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FC3E56-92B0-4050-A0A4-87DF69399E21}"/>
              </a:ext>
            </a:extLst>
          </p:cNvPr>
          <p:cNvSpPr txBox="1"/>
          <p:nvPr/>
        </p:nvSpPr>
        <p:spPr>
          <a:xfrm>
            <a:off x="1236899" y="4943124"/>
            <a:ext cx="1012642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বর্গক্ষেত্র =সামান্তরিকক্ষেত্র =ত্রিভুজক্ষেত্র =ট্রাপিজিয়ামক্ষেত্র +ত্রিভুজক্ষেত্র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97B8AE9-B34F-4210-9393-F7C1411CBD16}"/>
              </a:ext>
            </a:extLst>
          </p:cNvPr>
          <p:cNvSpPr/>
          <p:nvPr/>
        </p:nvSpPr>
        <p:spPr>
          <a:xfrm rot="13461291" flipH="1">
            <a:off x="3674816" y="3258763"/>
            <a:ext cx="2877913" cy="285750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EDABA24-71CB-42A9-8AC0-C1EE4963742C}"/>
              </a:ext>
            </a:extLst>
          </p:cNvPr>
          <p:cNvSpPr/>
          <p:nvPr/>
        </p:nvSpPr>
        <p:spPr>
          <a:xfrm rot="18871642">
            <a:off x="5683520" y="1225150"/>
            <a:ext cx="2857501" cy="287791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F7FCB71-0FB4-4931-A74F-BF3E42A4077C}"/>
              </a:ext>
            </a:extLst>
          </p:cNvPr>
          <p:cNvSpPr/>
          <p:nvPr/>
        </p:nvSpPr>
        <p:spPr>
          <a:xfrm>
            <a:off x="4387487" y="2499433"/>
            <a:ext cx="2857503" cy="1428749"/>
          </a:xfrm>
          <a:prstGeom prst="triangle">
            <a:avLst>
              <a:gd name="adj" fmla="val 50366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FE5D3786-2BBA-457E-9B20-26DF71195C99}"/>
              </a:ext>
            </a:extLst>
          </p:cNvPr>
          <p:cNvSpPr/>
          <p:nvPr/>
        </p:nvSpPr>
        <p:spPr>
          <a:xfrm>
            <a:off x="883185" y="2533318"/>
            <a:ext cx="5715003" cy="1438956"/>
          </a:xfrm>
          <a:prstGeom prst="trapezoid">
            <a:avLst>
              <a:gd name="adj" fmla="val 99071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1B50B21-D5A8-4819-AD27-E5A34A35B4E1}"/>
              </a:ext>
            </a:extLst>
          </p:cNvPr>
          <p:cNvSpPr/>
          <p:nvPr/>
        </p:nvSpPr>
        <p:spPr>
          <a:xfrm>
            <a:off x="7758842" y="2510822"/>
            <a:ext cx="2857503" cy="1428749"/>
          </a:xfrm>
          <a:prstGeom prst="triangle">
            <a:avLst>
              <a:gd name="adj" fmla="val 50366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061384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2" t="39233" r="31893" b="15443"/>
          <a:stretch/>
        </p:blipFill>
        <p:spPr>
          <a:xfrm>
            <a:off x="1878449" y="1141498"/>
            <a:ext cx="3569463" cy="3531055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3" name="Rectangle 2"/>
          <p:cNvSpPr/>
          <p:nvPr/>
        </p:nvSpPr>
        <p:spPr>
          <a:xfrm>
            <a:off x="1850331" y="1141498"/>
            <a:ext cx="3550258" cy="3531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cxnSp>
        <p:nvCxnSpPr>
          <p:cNvPr id="4" name="Straight Connector 3"/>
          <p:cNvCxnSpPr/>
          <p:nvPr/>
        </p:nvCxnSpPr>
        <p:spPr>
          <a:xfrm>
            <a:off x="1849511" y="2921453"/>
            <a:ext cx="3569463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416957" y="2907025"/>
            <a:ext cx="35694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8271" y="781679"/>
            <a:ext cx="428322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25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271" y="4306732"/>
            <a:ext cx="409086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25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5126" y="4306732"/>
            <a:ext cx="409086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25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0391" y="781679"/>
            <a:ext cx="428322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25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8429" y="491366"/>
            <a:ext cx="39786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2812" y="2582101"/>
            <a:ext cx="39786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4909" y="3843752"/>
            <a:ext cx="3467295" cy="553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8429" y="4479856"/>
            <a:ext cx="39786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7096" y="2492420"/>
            <a:ext cx="39786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4909" y="1497791"/>
            <a:ext cx="3486852" cy="6117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75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8315" y="1812699"/>
            <a:ext cx="10935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6202A-9549-4B78-BE93-8344F735D356}"/>
              </a:ext>
            </a:extLst>
          </p:cNvPr>
          <p:cNvSpPr txBox="1"/>
          <p:nvPr/>
        </p:nvSpPr>
        <p:spPr>
          <a:xfrm>
            <a:off x="2428010" y="5290497"/>
            <a:ext cx="81676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বর্গক্ষেত্রের ক্ষেত্রফল = দৈর্ঘ্য </a:t>
            </a:r>
            <a:r>
              <a:rPr lang="en-US" sz="3500" b="1" dirty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500" dirty="0">
                <a:latin typeface="NikoshBAN" pitchFamily="2" charset="0"/>
                <a:cs typeface="NikoshBAN" pitchFamily="2" charset="0"/>
                <a:sym typeface="Symbol"/>
              </a:rPr>
              <a:t> প্রস্থ </a:t>
            </a:r>
            <a:r>
              <a:rPr lang="bn-IN" sz="3500" b="1" dirty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500" dirty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en-US" sz="3500" b="1" dirty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500" dirty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3500" b="1" dirty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500" dirty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3500" baseline="30000" dirty="0"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0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4" y="702319"/>
            <a:ext cx="8117273" cy="5593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771" y="1997324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8245" y="3835869"/>
            <a:ext cx="441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739" y="3835869"/>
            <a:ext cx="441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5122" y="1933791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3539" y="4124390"/>
            <a:ext cx="356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4848" y="1925224"/>
            <a:ext cx="356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8204" y="285191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0305" y="2926146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9987" y="773062"/>
            <a:ext cx="2434861" cy="55399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5048" y="773062"/>
            <a:ext cx="2491375" cy="55399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6197" y="1458844"/>
            <a:ext cx="5038454" cy="55399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3772" y="5143501"/>
            <a:ext cx="5038454" cy="55399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আয়তক্ষেত্রের ক্ষেত্রফল </a:t>
            </a:r>
            <a:r>
              <a:rPr lang="bn-IN" sz="3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3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প্রস্থ</a:t>
            </a:r>
            <a:r>
              <a:rPr lang="bn-IN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4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142D011-5123-4E8A-AD11-BF3E6F41F207}"/>
              </a:ext>
            </a:extLst>
          </p:cNvPr>
          <p:cNvSpPr txBox="1"/>
          <p:nvPr/>
        </p:nvSpPr>
        <p:spPr>
          <a:xfrm>
            <a:off x="4598555" y="965527"/>
            <a:ext cx="26296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000" dirty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CD617-F159-4E06-B95A-69B0F2ACBB8B}"/>
              </a:ext>
            </a:extLst>
          </p:cNvPr>
          <p:cNvSpPr txBox="1"/>
          <p:nvPr/>
        </p:nvSpPr>
        <p:spPr>
          <a:xfrm>
            <a:off x="2048478" y="4830644"/>
            <a:ext cx="867739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চিত্রটিকে দুটি ত্রিভুজক্ষেত্রে বিভক্ত করে এর ক্ষেত্রফল নির্ণয় কর।</a:t>
            </a:r>
            <a:endParaRPr lang="en-US" sz="3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B48BD-B234-4979-B870-831466D1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58" y="1827300"/>
            <a:ext cx="5431195" cy="3003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04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483</Words>
  <Application>Microsoft Office PowerPoint</Application>
  <PresentationFormat>Widescreen</PresentationFormat>
  <Paragraphs>122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NikoshBAN</vt:lpstr>
      <vt:lpstr>Times New Roman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</cp:revision>
  <dcterms:created xsi:type="dcterms:W3CDTF">2020-12-06T02:15:09Z</dcterms:created>
  <dcterms:modified xsi:type="dcterms:W3CDTF">2020-12-09T08:33:27Z</dcterms:modified>
</cp:coreProperties>
</file>