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74" autoAdjust="0"/>
  </p:normalViewPr>
  <p:slideViewPr>
    <p:cSldViewPr snapToGrid="0">
      <p:cViewPr varScale="1">
        <p:scale>
          <a:sx n="66" d="100"/>
          <a:sy n="66" d="100"/>
        </p:scale>
        <p:origin x="167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0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6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6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1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4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5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1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4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6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1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383C-8AD7-46EE-AAB3-46FE4CD0A58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F987D-0E3A-413C-88C7-89BC0AAA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72951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202077" y="821316"/>
            <a:ext cx="8977745" cy="2632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2597640">
            <a:off x="9262928" y="3484037"/>
            <a:ext cx="164592" cy="1645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9" name="Group 608"/>
          <p:cNvGrpSpPr/>
          <p:nvPr/>
        </p:nvGrpSpPr>
        <p:grpSpPr>
          <a:xfrm>
            <a:off x="-3749558" y="638082"/>
            <a:ext cx="1609898" cy="4605601"/>
            <a:chOff x="8628611" y="509495"/>
            <a:chExt cx="1609898" cy="4605601"/>
          </a:xfrm>
        </p:grpSpPr>
        <p:grpSp>
          <p:nvGrpSpPr>
            <p:cNvPr id="94" name="Group 93"/>
            <p:cNvGrpSpPr/>
            <p:nvPr/>
          </p:nvGrpSpPr>
          <p:grpSpPr>
            <a:xfrm>
              <a:off x="8628611" y="509495"/>
              <a:ext cx="1609898" cy="4605601"/>
              <a:chOff x="8520546" y="523351"/>
              <a:chExt cx="1609898" cy="4605601"/>
            </a:xfrm>
            <a:solidFill>
              <a:schemeClr val="accent6"/>
            </a:solidFill>
          </p:grpSpPr>
          <p:grpSp>
            <p:nvGrpSpPr>
              <p:cNvPr id="95" name="Group 94"/>
              <p:cNvGrpSpPr/>
              <p:nvPr/>
            </p:nvGrpSpPr>
            <p:grpSpPr>
              <a:xfrm>
                <a:off x="8520546" y="523351"/>
                <a:ext cx="1536192" cy="2509132"/>
                <a:chOff x="8174183" y="495642"/>
                <a:chExt cx="1536192" cy="2509132"/>
              </a:xfrm>
              <a:grpFill/>
            </p:grpSpPr>
            <p:sp>
              <p:nvSpPr>
                <p:cNvPr id="97" name="Freeform 96"/>
                <p:cNvSpPr/>
                <p:nvPr/>
              </p:nvSpPr>
              <p:spPr>
                <a:xfrm>
                  <a:off x="8577362" y="495642"/>
                  <a:ext cx="611859" cy="640080"/>
                </a:xfrm>
                <a:custGeom>
                  <a:avLst/>
                  <a:gdLst>
                    <a:gd name="connsiteX0" fmla="*/ 291819 w 611859"/>
                    <a:gd name="connsiteY0" fmla="*/ 0 h 640080"/>
                    <a:gd name="connsiteX1" fmla="*/ 611859 w 611859"/>
                    <a:gd name="connsiteY1" fmla="*/ 320040 h 640080"/>
                    <a:gd name="connsiteX2" fmla="*/ 291819 w 611859"/>
                    <a:gd name="connsiteY2" fmla="*/ 640080 h 640080"/>
                    <a:gd name="connsiteX3" fmla="*/ 26437 w 611859"/>
                    <a:gd name="connsiteY3" fmla="*/ 498977 h 640080"/>
                    <a:gd name="connsiteX4" fmla="*/ 0 w 611859"/>
                    <a:gd name="connsiteY4" fmla="*/ 450271 h 640080"/>
                    <a:gd name="connsiteX5" fmla="*/ 204000 w 611859"/>
                    <a:gd name="connsiteY5" fmla="*/ 450271 h 640080"/>
                    <a:gd name="connsiteX6" fmla="*/ 229532 w 611859"/>
                    <a:gd name="connsiteY6" fmla="*/ 467485 h 640080"/>
                    <a:gd name="connsiteX7" fmla="*/ 291819 w 611859"/>
                    <a:gd name="connsiteY7" fmla="*/ 480060 h 640080"/>
                    <a:gd name="connsiteX8" fmla="*/ 451839 w 611859"/>
                    <a:gd name="connsiteY8" fmla="*/ 320040 h 640080"/>
                    <a:gd name="connsiteX9" fmla="*/ 291819 w 611859"/>
                    <a:gd name="connsiteY9" fmla="*/ 160020 h 640080"/>
                    <a:gd name="connsiteX10" fmla="*/ 229532 w 611859"/>
                    <a:gd name="connsiteY10" fmla="*/ 172595 h 640080"/>
                    <a:gd name="connsiteX11" fmla="*/ 218389 w 611859"/>
                    <a:gd name="connsiteY11" fmla="*/ 180108 h 640080"/>
                    <a:gd name="connsiteX12" fmla="*/ 5266 w 611859"/>
                    <a:gd name="connsiteY12" fmla="*/ 180108 h 640080"/>
                    <a:gd name="connsiteX13" fmla="*/ 26437 w 611859"/>
                    <a:gd name="connsiteY13" fmla="*/ 141103 h 640080"/>
                    <a:gd name="connsiteX14" fmla="*/ 291819 w 611859"/>
                    <a:gd name="connsiteY14" fmla="*/ 0 h 64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11859" h="640080">
                      <a:moveTo>
                        <a:pt x="291819" y="0"/>
                      </a:moveTo>
                      <a:cubicBezTo>
                        <a:pt x="468572" y="0"/>
                        <a:pt x="611859" y="143287"/>
                        <a:pt x="611859" y="320040"/>
                      </a:cubicBezTo>
                      <a:cubicBezTo>
                        <a:pt x="611859" y="496793"/>
                        <a:pt x="468572" y="640080"/>
                        <a:pt x="291819" y="640080"/>
                      </a:cubicBezTo>
                      <a:cubicBezTo>
                        <a:pt x="181349" y="640080"/>
                        <a:pt x="83951" y="584109"/>
                        <a:pt x="26437" y="498977"/>
                      </a:cubicBezTo>
                      <a:lnTo>
                        <a:pt x="0" y="450271"/>
                      </a:lnTo>
                      <a:lnTo>
                        <a:pt x="204000" y="450271"/>
                      </a:lnTo>
                      <a:lnTo>
                        <a:pt x="229532" y="467485"/>
                      </a:lnTo>
                      <a:cubicBezTo>
                        <a:pt x="248677" y="475582"/>
                        <a:pt x="269725" y="480060"/>
                        <a:pt x="291819" y="480060"/>
                      </a:cubicBezTo>
                      <a:cubicBezTo>
                        <a:pt x="380196" y="480060"/>
                        <a:pt x="451839" y="408417"/>
                        <a:pt x="451839" y="320040"/>
                      </a:cubicBezTo>
                      <a:cubicBezTo>
                        <a:pt x="451839" y="231663"/>
                        <a:pt x="380196" y="160020"/>
                        <a:pt x="291819" y="160020"/>
                      </a:cubicBezTo>
                      <a:cubicBezTo>
                        <a:pt x="269725" y="160020"/>
                        <a:pt x="248677" y="164498"/>
                        <a:pt x="229532" y="172595"/>
                      </a:cubicBezTo>
                      <a:lnTo>
                        <a:pt x="218389" y="180108"/>
                      </a:lnTo>
                      <a:lnTo>
                        <a:pt x="5266" y="180108"/>
                      </a:lnTo>
                      <a:lnTo>
                        <a:pt x="26437" y="141103"/>
                      </a:lnTo>
                      <a:cubicBezTo>
                        <a:pt x="83951" y="55972"/>
                        <a:pt x="181349" y="0"/>
                        <a:pt x="29181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 rot="2597640">
                  <a:off x="8174183" y="1468582"/>
                  <a:ext cx="1536192" cy="1536192"/>
                  <a:chOff x="7342909" y="2327564"/>
                  <a:chExt cx="1536192" cy="1536192"/>
                </a:xfrm>
                <a:grpFill/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7342909" y="2327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7495309" y="2479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7647709" y="2632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>
                  <a:xfrm>
                    <a:off x="7800109" y="2784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7952509" y="2937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8104909" y="3089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8257309" y="3241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>
                  <a:xfrm>
                    <a:off x="8409709" y="3394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8562109" y="3546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Oval 107"/>
                  <p:cNvSpPr/>
                  <p:nvPr/>
                </p:nvSpPr>
                <p:spPr>
                  <a:xfrm>
                    <a:off x="8714509" y="3699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6" name="Rounded Rectangle 95"/>
              <p:cNvSpPr/>
              <p:nvPr/>
            </p:nvSpPr>
            <p:spPr>
              <a:xfrm rot="2517429">
                <a:off x="8575964" y="3574472"/>
                <a:ext cx="1554480" cy="155448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Oval 108"/>
            <p:cNvSpPr/>
            <p:nvPr/>
          </p:nvSpPr>
          <p:spPr>
            <a:xfrm rot="2597640">
              <a:off x="9373766" y="3456329"/>
              <a:ext cx="164592" cy="1645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/>
            <p:cNvSpPr txBox="1"/>
            <p:nvPr/>
          </p:nvSpPr>
          <p:spPr>
            <a:xfrm rot="18634318">
              <a:off x="9171708" y="3768436"/>
              <a:ext cx="8589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-9776977" y="624662"/>
            <a:ext cx="1609898" cy="4605601"/>
            <a:chOff x="3172692" y="481787"/>
            <a:chExt cx="1609898" cy="4605601"/>
          </a:xfrm>
        </p:grpSpPr>
        <p:grpSp>
          <p:nvGrpSpPr>
            <p:cNvPr id="140" name="Group 139"/>
            <p:cNvGrpSpPr/>
            <p:nvPr/>
          </p:nvGrpSpPr>
          <p:grpSpPr>
            <a:xfrm>
              <a:off x="3172692" y="481787"/>
              <a:ext cx="1609898" cy="4605601"/>
              <a:chOff x="8520546" y="523351"/>
              <a:chExt cx="1609898" cy="4605601"/>
            </a:xfrm>
            <a:solidFill>
              <a:schemeClr val="accent2">
                <a:lumMod val="60000"/>
                <a:lumOff val="40000"/>
              </a:schemeClr>
            </a:solidFill>
          </p:grpSpPr>
          <p:grpSp>
            <p:nvGrpSpPr>
              <p:cNvPr id="141" name="Group 140"/>
              <p:cNvGrpSpPr/>
              <p:nvPr/>
            </p:nvGrpSpPr>
            <p:grpSpPr>
              <a:xfrm>
                <a:off x="8520546" y="523351"/>
                <a:ext cx="1536192" cy="2509132"/>
                <a:chOff x="8174183" y="495642"/>
                <a:chExt cx="1536192" cy="2509132"/>
              </a:xfrm>
              <a:grpFill/>
            </p:grpSpPr>
            <p:sp>
              <p:nvSpPr>
                <p:cNvPr id="143" name="Freeform 142"/>
                <p:cNvSpPr/>
                <p:nvPr/>
              </p:nvSpPr>
              <p:spPr>
                <a:xfrm>
                  <a:off x="8577362" y="495642"/>
                  <a:ext cx="611859" cy="640080"/>
                </a:xfrm>
                <a:custGeom>
                  <a:avLst/>
                  <a:gdLst>
                    <a:gd name="connsiteX0" fmla="*/ 291819 w 611859"/>
                    <a:gd name="connsiteY0" fmla="*/ 0 h 640080"/>
                    <a:gd name="connsiteX1" fmla="*/ 611859 w 611859"/>
                    <a:gd name="connsiteY1" fmla="*/ 320040 h 640080"/>
                    <a:gd name="connsiteX2" fmla="*/ 291819 w 611859"/>
                    <a:gd name="connsiteY2" fmla="*/ 640080 h 640080"/>
                    <a:gd name="connsiteX3" fmla="*/ 26437 w 611859"/>
                    <a:gd name="connsiteY3" fmla="*/ 498977 h 640080"/>
                    <a:gd name="connsiteX4" fmla="*/ 0 w 611859"/>
                    <a:gd name="connsiteY4" fmla="*/ 450271 h 640080"/>
                    <a:gd name="connsiteX5" fmla="*/ 204000 w 611859"/>
                    <a:gd name="connsiteY5" fmla="*/ 450271 h 640080"/>
                    <a:gd name="connsiteX6" fmla="*/ 229532 w 611859"/>
                    <a:gd name="connsiteY6" fmla="*/ 467485 h 640080"/>
                    <a:gd name="connsiteX7" fmla="*/ 291819 w 611859"/>
                    <a:gd name="connsiteY7" fmla="*/ 480060 h 640080"/>
                    <a:gd name="connsiteX8" fmla="*/ 451839 w 611859"/>
                    <a:gd name="connsiteY8" fmla="*/ 320040 h 640080"/>
                    <a:gd name="connsiteX9" fmla="*/ 291819 w 611859"/>
                    <a:gd name="connsiteY9" fmla="*/ 160020 h 640080"/>
                    <a:gd name="connsiteX10" fmla="*/ 229532 w 611859"/>
                    <a:gd name="connsiteY10" fmla="*/ 172595 h 640080"/>
                    <a:gd name="connsiteX11" fmla="*/ 218389 w 611859"/>
                    <a:gd name="connsiteY11" fmla="*/ 180108 h 640080"/>
                    <a:gd name="connsiteX12" fmla="*/ 5266 w 611859"/>
                    <a:gd name="connsiteY12" fmla="*/ 180108 h 640080"/>
                    <a:gd name="connsiteX13" fmla="*/ 26437 w 611859"/>
                    <a:gd name="connsiteY13" fmla="*/ 141103 h 640080"/>
                    <a:gd name="connsiteX14" fmla="*/ 291819 w 611859"/>
                    <a:gd name="connsiteY14" fmla="*/ 0 h 64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11859" h="640080">
                      <a:moveTo>
                        <a:pt x="291819" y="0"/>
                      </a:moveTo>
                      <a:cubicBezTo>
                        <a:pt x="468572" y="0"/>
                        <a:pt x="611859" y="143287"/>
                        <a:pt x="611859" y="320040"/>
                      </a:cubicBezTo>
                      <a:cubicBezTo>
                        <a:pt x="611859" y="496793"/>
                        <a:pt x="468572" y="640080"/>
                        <a:pt x="291819" y="640080"/>
                      </a:cubicBezTo>
                      <a:cubicBezTo>
                        <a:pt x="181349" y="640080"/>
                        <a:pt x="83951" y="584109"/>
                        <a:pt x="26437" y="498977"/>
                      </a:cubicBezTo>
                      <a:lnTo>
                        <a:pt x="0" y="450271"/>
                      </a:lnTo>
                      <a:lnTo>
                        <a:pt x="204000" y="450271"/>
                      </a:lnTo>
                      <a:lnTo>
                        <a:pt x="229532" y="467485"/>
                      </a:lnTo>
                      <a:cubicBezTo>
                        <a:pt x="248677" y="475582"/>
                        <a:pt x="269725" y="480060"/>
                        <a:pt x="291819" y="480060"/>
                      </a:cubicBezTo>
                      <a:cubicBezTo>
                        <a:pt x="380196" y="480060"/>
                        <a:pt x="451839" y="408417"/>
                        <a:pt x="451839" y="320040"/>
                      </a:cubicBezTo>
                      <a:cubicBezTo>
                        <a:pt x="451839" y="231663"/>
                        <a:pt x="380196" y="160020"/>
                        <a:pt x="291819" y="160020"/>
                      </a:cubicBezTo>
                      <a:cubicBezTo>
                        <a:pt x="269725" y="160020"/>
                        <a:pt x="248677" y="164498"/>
                        <a:pt x="229532" y="172595"/>
                      </a:cubicBezTo>
                      <a:lnTo>
                        <a:pt x="218389" y="180108"/>
                      </a:lnTo>
                      <a:lnTo>
                        <a:pt x="5266" y="180108"/>
                      </a:lnTo>
                      <a:lnTo>
                        <a:pt x="26437" y="141103"/>
                      </a:lnTo>
                      <a:cubicBezTo>
                        <a:pt x="83951" y="55972"/>
                        <a:pt x="181349" y="0"/>
                        <a:pt x="29181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4" name="Group 143"/>
                <p:cNvGrpSpPr/>
                <p:nvPr/>
              </p:nvGrpSpPr>
              <p:grpSpPr>
                <a:xfrm rot="2597640">
                  <a:off x="8174183" y="1468582"/>
                  <a:ext cx="1536192" cy="1536192"/>
                  <a:chOff x="7342909" y="2327564"/>
                  <a:chExt cx="1536192" cy="1536192"/>
                </a:xfrm>
                <a:grpFill/>
              </p:grpSpPr>
              <p:sp>
                <p:nvSpPr>
                  <p:cNvPr id="145" name="Oval 144"/>
                  <p:cNvSpPr/>
                  <p:nvPr/>
                </p:nvSpPr>
                <p:spPr>
                  <a:xfrm>
                    <a:off x="7342909" y="2327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Oval 145"/>
                  <p:cNvSpPr/>
                  <p:nvPr/>
                </p:nvSpPr>
                <p:spPr>
                  <a:xfrm>
                    <a:off x="7495309" y="2479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>
                    <a:off x="7647709" y="2632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Oval 147"/>
                  <p:cNvSpPr/>
                  <p:nvPr/>
                </p:nvSpPr>
                <p:spPr>
                  <a:xfrm>
                    <a:off x="7800109" y="2784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8"/>
                  <p:cNvSpPr/>
                  <p:nvPr/>
                </p:nvSpPr>
                <p:spPr>
                  <a:xfrm>
                    <a:off x="7952509" y="2937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Oval 149"/>
                  <p:cNvSpPr/>
                  <p:nvPr/>
                </p:nvSpPr>
                <p:spPr>
                  <a:xfrm>
                    <a:off x="8104909" y="3089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8257309" y="3241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8409709" y="3394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8562109" y="3546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8714509" y="3699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42" name="Rounded Rectangle 141"/>
              <p:cNvSpPr/>
              <p:nvPr/>
            </p:nvSpPr>
            <p:spPr>
              <a:xfrm rot="2517429">
                <a:off x="8575964" y="3574472"/>
                <a:ext cx="1554480" cy="155448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 rot="18414738">
              <a:off x="3602184" y="3823854"/>
              <a:ext cx="8589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</a:p>
          </p:txBody>
        </p:sp>
        <p:sp>
          <p:nvSpPr>
            <p:cNvPr id="175" name="Oval 174"/>
            <p:cNvSpPr/>
            <p:nvPr/>
          </p:nvSpPr>
          <p:spPr>
            <a:xfrm rot="2597640">
              <a:off x="3887366" y="3400912"/>
              <a:ext cx="164592" cy="1645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-7775862" y="609075"/>
            <a:ext cx="1609898" cy="4605601"/>
            <a:chOff x="4973782" y="523350"/>
            <a:chExt cx="1609898" cy="4605601"/>
          </a:xfrm>
        </p:grpSpPr>
        <p:grpSp>
          <p:nvGrpSpPr>
            <p:cNvPr id="125" name="Group 124"/>
            <p:cNvGrpSpPr/>
            <p:nvPr/>
          </p:nvGrpSpPr>
          <p:grpSpPr>
            <a:xfrm>
              <a:off x="4973782" y="523350"/>
              <a:ext cx="1609898" cy="4605601"/>
              <a:chOff x="8520546" y="523351"/>
              <a:chExt cx="1609898" cy="4605601"/>
            </a:xfrm>
            <a:solidFill>
              <a:srgbClr val="00B0F0"/>
            </a:solidFill>
          </p:grpSpPr>
          <p:grpSp>
            <p:nvGrpSpPr>
              <p:cNvPr id="126" name="Group 125"/>
              <p:cNvGrpSpPr/>
              <p:nvPr/>
            </p:nvGrpSpPr>
            <p:grpSpPr>
              <a:xfrm>
                <a:off x="8520546" y="523351"/>
                <a:ext cx="1536192" cy="2509132"/>
                <a:chOff x="8174183" y="495642"/>
                <a:chExt cx="1536192" cy="2509132"/>
              </a:xfrm>
              <a:grpFill/>
            </p:grpSpPr>
            <p:sp>
              <p:nvSpPr>
                <p:cNvPr id="128" name="Freeform 127"/>
                <p:cNvSpPr/>
                <p:nvPr/>
              </p:nvSpPr>
              <p:spPr>
                <a:xfrm>
                  <a:off x="8577362" y="495642"/>
                  <a:ext cx="611859" cy="640080"/>
                </a:xfrm>
                <a:custGeom>
                  <a:avLst/>
                  <a:gdLst>
                    <a:gd name="connsiteX0" fmla="*/ 291819 w 611859"/>
                    <a:gd name="connsiteY0" fmla="*/ 0 h 640080"/>
                    <a:gd name="connsiteX1" fmla="*/ 611859 w 611859"/>
                    <a:gd name="connsiteY1" fmla="*/ 320040 h 640080"/>
                    <a:gd name="connsiteX2" fmla="*/ 291819 w 611859"/>
                    <a:gd name="connsiteY2" fmla="*/ 640080 h 640080"/>
                    <a:gd name="connsiteX3" fmla="*/ 26437 w 611859"/>
                    <a:gd name="connsiteY3" fmla="*/ 498977 h 640080"/>
                    <a:gd name="connsiteX4" fmla="*/ 0 w 611859"/>
                    <a:gd name="connsiteY4" fmla="*/ 450271 h 640080"/>
                    <a:gd name="connsiteX5" fmla="*/ 204000 w 611859"/>
                    <a:gd name="connsiteY5" fmla="*/ 450271 h 640080"/>
                    <a:gd name="connsiteX6" fmla="*/ 229532 w 611859"/>
                    <a:gd name="connsiteY6" fmla="*/ 467485 h 640080"/>
                    <a:gd name="connsiteX7" fmla="*/ 291819 w 611859"/>
                    <a:gd name="connsiteY7" fmla="*/ 480060 h 640080"/>
                    <a:gd name="connsiteX8" fmla="*/ 451839 w 611859"/>
                    <a:gd name="connsiteY8" fmla="*/ 320040 h 640080"/>
                    <a:gd name="connsiteX9" fmla="*/ 291819 w 611859"/>
                    <a:gd name="connsiteY9" fmla="*/ 160020 h 640080"/>
                    <a:gd name="connsiteX10" fmla="*/ 229532 w 611859"/>
                    <a:gd name="connsiteY10" fmla="*/ 172595 h 640080"/>
                    <a:gd name="connsiteX11" fmla="*/ 218389 w 611859"/>
                    <a:gd name="connsiteY11" fmla="*/ 180108 h 640080"/>
                    <a:gd name="connsiteX12" fmla="*/ 5266 w 611859"/>
                    <a:gd name="connsiteY12" fmla="*/ 180108 h 640080"/>
                    <a:gd name="connsiteX13" fmla="*/ 26437 w 611859"/>
                    <a:gd name="connsiteY13" fmla="*/ 141103 h 640080"/>
                    <a:gd name="connsiteX14" fmla="*/ 291819 w 611859"/>
                    <a:gd name="connsiteY14" fmla="*/ 0 h 64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11859" h="640080">
                      <a:moveTo>
                        <a:pt x="291819" y="0"/>
                      </a:moveTo>
                      <a:cubicBezTo>
                        <a:pt x="468572" y="0"/>
                        <a:pt x="611859" y="143287"/>
                        <a:pt x="611859" y="320040"/>
                      </a:cubicBezTo>
                      <a:cubicBezTo>
                        <a:pt x="611859" y="496793"/>
                        <a:pt x="468572" y="640080"/>
                        <a:pt x="291819" y="640080"/>
                      </a:cubicBezTo>
                      <a:cubicBezTo>
                        <a:pt x="181349" y="640080"/>
                        <a:pt x="83951" y="584109"/>
                        <a:pt x="26437" y="498977"/>
                      </a:cubicBezTo>
                      <a:lnTo>
                        <a:pt x="0" y="450271"/>
                      </a:lnTo>
                      <a:lnTo>
                        <a:pt x="204000" y="450271"/>
                      </a:lnTo>
                      <a:lnTo>
                        <a:pt x="229532" y="467485"/>
                      </a:lnTo>
                      <a:cubicBezTo>
                        <a:pt x="248677" y="475582"/>
                        <a:pt x="269725" y="480060"/>
                        <a:pt x="291819" y="480060"/>
                      </a:cubicBezTo>
                      <a:cubicBezTo>
                        <a:pt x="380196" y="480060"/>
                        <a:pt x="451839" y="408417"/>
                        <a:pt x="451839" y="320040"/>
                      </a:cubicBezTo>
                      <a:cubicBezTo>
                        <a:pt x="451839" y="231663"/>
                        <a:pt x="380196" y="160020"/>
                        <a:pt x="291819" y="160020"/>
                      </a:cubicBezTo>
                      <a:cubicBezTo>
                        <a:pt x="269725" y="160020"/>
                        <a:pt x="248677" y="164498"/>
                        <a:pt x="229532" y="172595"/>
                      </a:cubicBezTo>
                      <a:lnTo>
                        <a:pt x="218389" y="180108"/>
                      </a:lnTo>
                      <a:lnTo>
                        <a:pt x="5266" y="180108"/>
                      </a:lnTo>
                      <a:lnTo>
                        <a:pt x="26437" y="141103"/>
                      </a:lnTo>
                      <a:cubicBezTo>
                        <a:pt x="83951" y="55972"/>
                        <a:pt x="181349" y="0"/>
                        <a:pt x="291819" y="0"/>
                      </a:cubicBezTo>
                      <a:close/>
                    </a:path>
                  </a:pathLst>
                </a:cu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 rot="2597640">
                  <a:off x="8174183" y="1468582"/>
                  <a:ext cx="1536192" cy="1536192"/>
                  <a:chOff x="7342909" y="2327564"/>
                  <a:chExt cx="1536192" cy="1536192"/>
                </a:xfrm>
                <a:grpFill/>
              </p:grpSpPr>
              <p:sp>
                <p:nvSpPr>
                  <p:cNvPr id="130" name="Oval 129"/>
                  <p:cNvSpPr/>
                  <p:nvPr/>
                </p:nvSpPr>
                <p:spPr>
                  <a:xfrm>
                    <a:off x="7342909" y="23275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>
                    <a:off x="7495309" y="24799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Oval 131"/>
                  <p:cNvSpPr/>
                  <p:nvPr/>
                </p:nvSpPr>
                <p:spPr>
                  <a:xfrm>
                    <a:off x="7647709" y="26323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7800109" y="27847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/>
                  <p:cNvSpPr/>
                  <p:nvPr/>
                </p:nvSpPr>
                <p:spPr>
                  <a:xfrm>
                    <a:off x="7952509" y="29371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/>
                  <p:cNvSpPr/>
                  <p:nvPr/>
                </p:nvSpPr>
                <p:spPr>
                  <a:xfrm>
                    <a:off x="8104909" y="30895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Oval 135"/>
                  <p:cNvSpPr/>
                  <p:nvPr/>
                </p:nvSpPr>
                <p:spPr>
                  <a:xfrm>
                    <a:off x="8257309" y="32419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Oval 136"/>
                  <p:cNvSpPr/>
                  <p:nvPr/>
                </p:nvSpPr>
                <p:spPr>
                  <a:xfrm>
                    <a:off x="8409709" y="33943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Oval 137"/>
                  <p:cNvSpPr/>
                  <p:nvPr/>
                </p:nvSpPr>
                <p:spPr>
                  <a:xfrm>
                    <a:off x="8562109" y="35467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>
                  <a:xfrm>
                    <a:off x="8714509" y="3699164"/>
                    <a:ext cx="164592" cy="164592"/>
                  </a:xfrm>
                  <a:prstGeom prst="ellipse">
                    <a:avLst/>
                  </a:prstGeom>
                  <a:grpFill/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27" name="Rounded Rectangle 126"/>
              <p:cNvSpPr/>
              <p:nvPr/>
            </p:nvSpPr>
            <p:spPr>
              <a:xfrm rot="2517429">
                <a:off x="8575964" y="3574472"/>
                <a:ext cx="1554480" cy="1554480"/>
              </a:xfrm>
              <a:prstGeom prst="roundRect">
                <a:avLst/>
              </a:prstGeom>
              <a:grp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 rot="19101809">
              <a:off x="5472548" y="3768437"/>
              <a:ext cx="8589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176" name="Oval 175"/>
            <p:cNvSpPr/>
            <p:nvPr/>
          </p:nvSpPr>
          <p:spPr>
            <a:xfrm rot="2597640">
              <a:off x="5674603" y="3414767"/>
              <a:ext cx="164592" cy="1645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8" name="Group 607"/>
          <p:cNvGrpSpPr/>
          <p:nvPr/>
        </p:nvGrpSpPr>
        <p:grpSpPr>
          <a:xfrm>
            <a:off x="-5747471" y="623795"/>
            <a:ext cx="1609898" cy="4605601"/>
            <a:chOff x="6816436" y="509495"/>
            <a:chExt cx="1609898" cy="4605601"/>
          </a:xfrm>
        </p:grpSpPr>
        <p:grpSp>
          <p:nvGrpSpPr>
            <p:cNvPr id="110" name="Group 109"/>
            <p:cNvGrpSpPr/>
            <p:nvPr/>
          </p:nvGrpSpPr>
          <p:grpSpPr>
            <a:xfrm>
              <a:off x="6816436" y="509495"/>
              <a:ext cx="1609898" cy="4605601"/>
              <a:chOff x="8520546" y="523351"/>
              <a:chExt cx="1609898" cy="4605601"/>
            </a:xfrm>
            <a:solidFill>
              <a:srgbClr val="C00000"/>
            </a:solidFill>
          </p:grpSpPr>
          <p:grpSp>
            <p:nvGrpSpPr>
              <p:cNvPr id="111" name="Group 110"/>
              <p:cNvGrpSpPr/>
              <p:nvPr/>
            </p:nvGrpSpPr>
            <p:grpSpPr>
              <a:xfrm>
                <a:off x="8520546" y="523351"/>
                <a:ext cx="1536192" cy="2509132"/>
                <a:chOff x="8174183" y="495642"/>
                <a:chExt cx="1536192" cy="2509132"/>
              </a:xfrm>
              <a:grpFill/>
            </p:grpSpPr>
            <p:sp>
              <p:nvSpPr>
                <p:cNvPr id="113" name="Freeform 112"/>
                <p:cNvSpPr/>
                <p:nvPr/>
              </p:nvSpPr>
              <p:spPr>
                <a:xfrm>
                  <a:off x="8577362" y="495642"/>
                  <a:ext cx="611859" cy="640080"/>
                </a:xfrm>
                <a:custGeom>
                  <a:avLst/>
                  <a:gdLst>
                    <a:gd name="connsiteX0" fmla="*/ 291819 w 611859"/>
                    <a:gd name="connsiteY0" fmla="*/ 0 h 640080"/>
                    <a:gd name="connsiteX1" fmla="*/ 611859 w 611859"/>
                    <a:gd name="connsiteY1" fmla="*/ 320040 h 640080"/>
                    <a:gd name="connsiteX2" fmla="*/ 291819 w 611859"/>
                    <a:gd name="connsiteY2" fmla="*/ 640080 h 640080"/>
                    <a:gd name="connsiteX3" fmla="*/ 26437 w 611859"/>
                    <a:gd name="connsiteY3" fmla="*/ 498977 h 640080"/>
                    <a:gd name="connsiteX4" fmla="*/ 0 w 611859"/>
                    <a:gd name="connsiteY4" fmla="*/ 450271 h 640080"/>
                    <a:gd name="connsiteX5" fmla="*/ 204000 w 611859"/>
                    <a:gd name="connsiteY5" fmla="*/ 450271 h 640080"/>
                    <a:gd name="connsiteX6" fmla="*/ 229532 w 611859"/>
                    <a:gd name="connsiteY6" fmla="*/ 467485 h 640080"/>
                    <a:gd name="connsiteX7" fmla="*/ 291819 w 611859"/>
                    <a:gd name="connsiteY7" fmla="*/ 480060 h 640080"/>
                    <a:gd name="connsiteX8" fmla="*/ 451839 w 611859"/>
                    <a:gd name="connsiteY8" fmla="*/ 320040 h 640080"/>
                    <a:gd name="connsiteX9" fmla="*/ 291819 w 611859"/>
                    <a:gd name="connsiteY9" fmla="*/ 160020 h 640080"/>
                    <a:gd name="connsiteX10" fmla="*/ 229532 w 611859"/>
                    <a:gd name="connsiteY10" fmla="*/ 172595 h 640080"/>
                    <a:gd name="connsiteX11" fmla="*/ 218389 w 611859"/>
                    <a:gd name="connsiteY11" fmla="*/ 180108 h 640080"/>
                    <a:gd name="connsiteX12" fmla="*/ 5266 w 611859"/>
                    <a:gd name="connsiteY12" fmla="*/ 180108 h 640080"/>
                    <a:gd name="connsiteX13" fmla="*/ 26437 w 611859"/>
                    <a:gd name="connsiteY13" fmla="*/ 141103 h 640080"/>
                    <a:gd name="connsiteX14" fmla="*/ 291819 w 611859"/>
                    <a:gd name="connsiteY14" fmla="*/ 0 h 64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11859" h="640080">
                      <a:moveTo>
                        <a:pt x="291819" y="0"/>
                      </a:moveTo>
                      <a:cubicBezTo>
                        <a:pt x="468572" y="0"/>
                        <a:pt x="611859" y="143287"/>
                        <a:pt x="611859" y="320040"/>
                      </a:cubicBezTo>
                      <a:cubicBezTo>
                        <a:pt x="611859" y="496793"/>
                        <a:pt x="468572" y="640080"/>
                        <a:pt x="291819" y="640080"/>
                      </a:cubicBezTo>
                      <a:cubicBezTo>
                        <a:pt x="181349" y="640080"/>
                        <a:pt x="83951" y="584109"/>
                        <a:pt x="26437" y="498977"/>
                      </a:cubicBezTo>
                      <a:lnTo>
                        <a:pt x="0" y="450271"/>
                      </a:lnTo>
                      <a:lnTo>
                        <a:pt x="204000" y="450271"/>
                      </a:lnTo>
                      <a:lnTo>
                        <a:pt x="229532" y="467485"/>
                      </a:lnTo>
                      <a:cubicBezTo>
                        <a:pt x="248677" y="475582"/>
                        <a:pt x="269725" y="480060"/>
                        <a:pt x="291819" y="480060"/>
                      </a:cubicBezTo>
                      <a:cubicBezTo>
                        <a:pt x="380196" y="480060"/>
                        <a:pt x="451839" y="408417"/>
                        <a:pt x="451839" y="320040"/>
                      </a:cubicBezTo>
                      <a:cubicBezTo>
                        <a:pt x="451839" y="231663"/>
                        <a:pt x="380196" y="160020"/>
                        <a:pt x="291819" y="160020"/>
                      </a:cubicBezTo>
                      <a:cubicBezTo>
                        <a:pt x="269725" y="160020"/>
                        <a:pt x="248677" y="164498"/>
                        <a:pt x="229532" y="172595"/>
                      </a:cubicBezTo>
                      <a:lnTo>
                        <a:pt x="218389" y="180108"/>
                      </a:lnTo>
                      <a:lnTo>
                        <a:pt x="5266" y="180108"/>
                      </a:lnTo>
                      <a:lnTo>
                        <a:pt x="26437" y="141103"/>
                      </a:lnTo>
                      <a:cubicBezTo>
                        <a:pt x="83951" y="55972"/>
                        <a:pt x="181349" y="0"/>
                        <a:pt x="29181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4" name="Group 113"/>
                <p:cNvGrpSpPr/>
                <p:nvPr/>
              </p:nvGrpSpPr>
              <p:grpSpPr>
                <a:xfrm rot="2597640">
                  <a:off x="8174183" y="1468582"/>
                  <a:ext cx="1536192" cy="1536192"/>
                  <a:chOff x="7342909" y="2327564"/>
                  <a:chExt cx="1536192" cy="1536192"/>
                </a:xfrm>
                <a:grpFill/>
              </p:grpSpPr>
              <p:sp>
                <p:nvSpPr>
                  <p:cNvPr id="115" name="Oval 114"/>
                  <p:cNvSpPr/>
                  <p:nvPr/>
                </p:nvSpPr>
                <p:spPr>
                  <a:xfrm>
                    <a:off x="7342909" y="2327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7495309" y="2479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7647709" y="2632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Oval 117"/>
                  <p:cNvSpPr/>
                  <p:nvPr/>
                </p:nvSpPr>
                <p:spPr>
                  <a:xfrm>
                    <a:off x="7800109" y="2784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>
                  <a:xfrm>
                    <a:off x="7952509" y="2937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Oval 119"/>
                  <p:cNvSpPr/>
                  <p:nvPr/>
                </p:nvSpPr>
                <p:spPr>
                  <a:xfrm>
                    <a:off x="8104909" y="3089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8257309" y="3241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8409709" y="3394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8562109" y="3546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8714509" y="3699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2" name="Rounded Rectangle 111"/>
              <p:cNvSpPr/>
              <p:nvPr/>
            </p:nvSpPr>
            <p:spPr>
              <a:xfrm rot="2517429">
                <a:off x="8575964" y="3574472"/>
                <a:ext cx="1554480" cy="155448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TextBox 172"/>
            <p:cNvSpPr txBox="1"/>
            <p:nvPr/>
          </p:nvSpPr>
          <p:spPr>
            <a:xfrm rot="18410999">
              <a:off x="7342911" y="3851563"/>
              <a:ext cx="8589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</a:p>
          </p:txBody>
        </p:sp>
        <p:sp>
          <p:nvSpPr>
            <p:cNvPr id="177" name="Oval 176"/>
            <p:cNvSpPr/>
            <p:nvPr/>
          </p:nvSpPr>
          <p:spPr>
            <a:xfrm rot="2597640">
              <a:off x="7544966" y="3414767"/>
              <a:ext cx="164592" cy="1645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/>
          <p:cNvGrpSpPr/>
          <p:nvPr/>
        </p:nvGrpSpPr>
        <p:grpSpPr>
          <a:xfrm>
            <a:off x="-11717482" y="666226"/>
            <a:ext cx="1609898" cy="4605601"/>
            <a:chOff x="1357745" y="509496"/>
            <a:chExt cx="1609898" cy="4605601"/>
          </a:xfrm>
        </p:grpSpPr>
        <p:grpSp>
          <p:nvGrpSpPr>
            <p:cNvPr id="155" name="Group 154"/>
            <p:cNvGrpSpPr/>
            <p:nvPr/>
          </p:nvGrpSpPr>
          <p:grpSpPr>
            <a:xfrm>
              <a:off x="1357745" y="509496"/>
              <a:ext cx="1609898" cy="4605601"/>
              <a:chOff x="8520546" y="523351"/>
              <a:chExt cx="1609898" cy="4605601"/>
            </a:xfrm>
            <a:solidFill>
              <a:schemeClr val="accent5"/>
            </a:solidFill>
          </p:grpSpPr>
          <p:grpSp>
            <p:nvGrpSpPr>
              <p:cNvPr id="156" name="Group 155"/>
              <p:cNvGrpSpPr/>
              <p:nvPr/>
            </p:nvGrpSpPr>
            <p:grpSpPr>
              <a:xfrm>
                <a:off x="8520546" y="523351"/>
                <a:ext cx="1536192" cy="2509132"/>
                <a:chOff x="8174183" y="495642"/>
                <a:chExt cx="1536192" cy="2509132"/>
              </a:xfrm>
              <a:grpFill/>
            </p:grpSpPr>
            <p:sp>
              <p:nvSpPr>
                <p:cNvPr id="158" name="Freeform 157"/>
                <p:cNvSpPr/>
                <p:nvPr/>
              </p:nvSpPr>
              <p:spPr>
                <a:xfrm>
                  <a:off x="8577362" y="495642"/>
                  <a:ext cx="611859" cy="640080"/>
                </a:xfrm>
                <a:custGeom>
                  <a:avLst/>
                  <a:gdLst>
                    <a:gd name="connsiteX0" fmla="*/ 291819 w 611859"/>
                    <a:gd name="connsiteY0" fmla="*/ 0 h 640080"/>
                    <a:gd name="connsiteX1" fmla="*/ 611859 w 611859"/>
                    <a:gd name="connsiteY1" fmla="*/ 320040 h 640080"/>
                    <a:gd name="connsiteX2" fmla="*/ 291819 w 611859"/>
                    <a:gd name="connsiteY2" fmla="*/ 640080 h 640080"/>
                    <a:gd name="connsiteX3" fmla="*/ 26437 w 611859"/>
                    <a:gd name="connsiteY3" fmla="*/ 498977 h 640080"/>
                    <a:gd name="connsiteX4" fmla="*/ 0 w 611859"/>
                    <a:gd name="connsiteY4" fmla="*/ 450271 h 640080"/>
                    <a:gd name="connsiteX5" fmla="*/ 204000 w 611859"/>
                    <a:gd name="connsiteY5" fmla="*/ 450271 h 640080"/>
                    <a:gd name="connsiteX6" fmla="*/ 229532 w 611859"/>
                    <a:gd name="connsiteY6" fmla="*/ 467485 h 640080"/>
                    <a:gd name="connsiteX7" fmla="*/ 291819 w 611859"/>
                    <a:gd name="connsiteY7" fmla="*/ 480060 h 640080"/>
                    <a:gd name="connsiteX8" fmla="*/ 451839 w 611859"/>
                    <a:gd name="connsiteY8" fmla="*/ 320040 h 640080"/>
                    <a:gd name="connsiteX9" fmla="*/ 291819 w 611859"/>
                    <a:gd name="connsiteY9" fmla="*/ 160020 h 640080"/>
                    <a:gd name="connsiteX10" fmla="*/ 229532 w 611859"/>
                    <a:gd name="connsiteY10" fmla="*/ 172595 h 640080"/>
                    <a:gd name="connsiteX11" fmla="*/ 218389 w 611859"/>
                    <a:gd name="connsiteY11" fmla="*/ 180108 h 640080"/>
                    <a:gd name="connsiteX12" fmla="*/ 5266 w 611859"/>
                    <a:gd name="connsiteY12" fmla="*/ 180108 h 640080"/>
                    <a:gd name="connsiteX13" fmla="*/ 26437 w 611859"/>
                    <a:gd name="connsiteY13" fmla="*/ 141103 h 640080"/>
                    <a:gd name="connsiteX14" fmla="*/ 291819 w 611859"/>
                    <a:gd name="connsiteY14" fmla="*/ 0 h 64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11859" h="640080">
                      <a:moveTo>
                        <a:pt x="291819" y="0"/>
                      </a:moveTo>
                      <a:cubicBezTo>
                        <a:pt x="468572" y="0"/>
                        <a:pt x="611859" y="143287"/>
                        <a:pt x="611859" y="320040"/>
                      </a:cubicBezTo>
                      <a:cubicBezTo>
                        <a:pt x="611859" y="496793"/>
                        <a:pt x="468572" y="640080"/>
                        <a:pt x="291819" y="640080"/>
                      </a:cubicBezTo>
                      <a:cubicBezTo>
                        <a:pt x="181349" y="640080"/>
                        <a:pt x="83951" y="584109"/>
                        <a:pt x="26437" y="498977"/>
                      </a:cubicBezTo>
                      <a:lnTo>
                        <a:pt x="0" y="450271"/>
                      </a:lnTo>
                      <a:lnTo>
                        <a:pt x="204000" y="450271"/>
                      </a:lnTo>
                      <a:lnTo>
                        <a:pt x="229532" y="467485"/>
                      </a:lnTo>
                      <a:cubicBezTo>
                        <a:pt x="248677" y="475582"/>
                        <a:pt x="269725" y="480060"/>
                        <a:pt x="291819" y="480060"/>
                      </a:cubicBezTo>
                      <a:cubicBezTo>
                        <a:pt x="380196" y="480060"/>
                        <a:pt x="451839" y="408417"/>
                        <a:pt x="451839" y="320040"/>
                      </a:cubicBezTo>
                      <a:cubicBezTo>
                        <a:pt x="451839" y="231663"/>
                        <a:pt x="380196" y="160020"/>
                        <a:pt x="291819" y="160020"/>
                      </a:cubicBezTo>
                      <a:cubicBezTo>
                        <a:pt x="269725" y="160020"/>
                        <a:pt x="248677" y="164498"/>
                        <a:pt x="229532" y="172595"/>
                      </a:cubicBezTo>
                      <a:lnTo>
                        <a:pt x="218389" y="180108"/>
                      </a:lnTo>
                      <a:lnTo>
                        <a:pt x="5266" y="180108"/>
                      </a:lnTo>
                      <a:lnTo>
                        <a:pt x="26437" y="141103"/>
                      </a:lnTo>
                      <a:cubicBezTo>
                        <a:pt x="83951" y="55972"/>
                        <a:pt x="181349" y="0"/>
                        <a:pt x="29181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9" name="Group 158"/>
                <p:cNvGrpSpPr/>
                <p:nvPr/>
              </p:nvGrpSpPr>
              <p:grpSpPr>
                <a:xfrm rot="2597640">
                  <a:off x="8174183" y="1468582"/>
                  <a:ext cx="1536192" cy="1536192"/>
                  <a:chOff x="7342909" y="2327564"/>
                  <a:chExt cx="1536192" cy="1536192"/>
                </a:xfrm>
                <a:grpFill/>
              </p:grpSpPr>
              <p:sp>
                <p:nvSpPr>
                  <p:cNvPr id="160" name="Oval 159"/>
                  <p:cNvSpPr/>
                  <p:nvPr/>
                </p:nvSpPr>
                <p:spPr>
                  <a:xfrm>
                    <a:off x="7342909" y="2327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Oval 160"/>
                  <p:cNvSpPr/>
                  <p:nvPr/>
                </p:nvSpPr>
                <p:spPr>
                  <a:xfrm>
                    <a:off x="7495309" y="2479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Oval 161"/>
                  <p:cNvSpPr/>
                  <p:nvPr/>
                </p:nvSpPr>
                <p:spPr>
                  <a:xfrm>
                    <a:off x="7647709" y="2632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Oval 162"/>
                  <p:cNvSpPr/>
                  <p:nvPr/>
                </p:nvSpPr>
                <p:spPr>
                  <a:xfrm>
                    <a:off x="7800109" y="2784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Oval 163"/>
                  <p:cNvSpPr/>
                  <p:nvPr/>
                </p:nvSpPr>
                <p:spPr>
                  <a:xfrm>
                    <a:off x="7952509" y="2937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8104909" y="30895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Oval 165"/>
                  <p:cNvSpPr/>
                  <p:nvPr/>
                </p:nvSpPr>
                <p:spPr>
                  <a:xfrm>
                    <a:off x="8257309" y="32419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Oval 166"/>
                  <p:cNvSpPr/>
                  <p:nvPr/>
                </p:nvSpPr>
                <p:spPr>
                  <a:xfrm>
                    <a:off x="8409709" y="33943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Oval 167"/>
                  <p:cNvSpPr/>
                  <p:nvPr/>
                </p:nvSpPr>
                <p:spPr>
                  <a:xfrm>
                    <a:off x="8562109" y="35467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Oval 168"/>
                  <p:cNvSpPr/>
                  <p:nvPr/>
                </p:nvSpPr>
                <p:spPr>
                  <a:xfrm>
                    <a:off x="8714509" y="3699164"/>
                    <a:ext cx="164592" cy="164592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7" name="Rounded Rectangle 156"/>
              <p:cNvSpPr/>
              <p:nvPr/>
            </p:nvSpPr>
            <p:spPr>
              <a:xfrm rot="2517429">
                <a:off x="8575964" y="3574472"/>
                <a:ext cx="1554480" cy="155448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4" name="Oval 173"/>
            <p:cNvSpPr/>
            <p:nvPr/>
          </p:nvSpPr>
          <p:spPr>
            <a:xfrm rot="2597640">
              <a:off x="2072420" y="3484040"/>
              <a:ext cx="164592" cy="16459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extBox 177"/>
            <p:cNvSpPr txBox="1"/>
            <p:nvPr/>
          </p:nvSpPr>
          <p:spPr>
            <a:xfrm rot="18780197">
              <a:off x="1664870" y="3936149"/>
              <a:ext cx="1036641" cy="92333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-10792691" y="5411450"/>
            <a:ext cx="87837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28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 উচ্চ বালিকা বিদ্যালয়,সদর,ময়মনসিংহ</a:t>
            </a:r>
          </a:p>
        </p:txBody>
      </p:sp>
    </p:spTree>
    <p:extLst>
      <p:ext uri="{BB962C8B-B14F-4D97-AF65-F5344CB8AC3E}">
        <p14:creationId xmlns:p14="http://schemas.microsoft.com/office/powerpoint/2010/main" val="2689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1.04545 0.000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6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0.01042 L 1.06042 -0.0016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21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03 0.06273 L 1.06862 0.004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36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1.06875 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1.05443 -0.0057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21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1.00313 -0.011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56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7091" y="1260765"/>
            <a:ext cx="11637817" cy="43226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 হিসাবঃ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হিসাবের মাধ্যমে প্রতিদিন বা সপ্তাহে যতবার খুশি টাকা জমা রাখা যায়, এবং কিন্তু সপ্তাহে শুধু দুই বার বা নিয়ম অনুযায়ী টাকা উত্তোলন করা যায়, তাকে চলতি হিসাব  ‍(Savings Account)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সাধারণত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 নির্দিষ্ট আয়ের জনগণ সঞ্চয়ের উদ্দেশ্যে এ হিসাব খুলে থাকে। এ হিসাবে ব্যাংক সল্প হারে সুদ প্রদান করে থাকে। তবে আজকাল কোন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ব্যাংক টাকা জমা বা তোলার ব্যাপারে নিয়ন্ত্রণ করছে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5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0110" y="1039091"/>
            <a:ext cx="11831782" cy="45997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 হিসাবঃ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নির্দিষ্ট সময় বা মেয়াদের জন্য যে হিসাব খোলা হয়,তাকে স্থায়ী হিসাব(Fixed Deposit)বলে।স্থায়ী হিসাবে সাধারণত এক মাস,তিন মাস,ছয় মাস,১ বছর,২ বছর,৫বছর ইত্যাদি মেয়াদের জন্য টাকা জমা রাখা হয়। এ হিসাবে ব্যাংক উচ্চ হারে সুদ প্রদান করে তবে মেয়াদ পূর্তির আগে গ্রাহক তার টাকা উত্তোলন করতে পারে না।তবে বিশেষ প্রয়োজনে উত্তোলন করতে পারবে,তবে এক্ষেত্রে গ্রাহক কোনো সুদ পাবে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9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own Ribbon 8"/>
          <p:cNvSpPr/>
          <p:nvPr/>
        </p:nvSpPr>
        <p:spPr>
          <a:xfrm>
            <a:off x="2521527" y="568036"/>
            <a:ext cx="6151418" cy="1039091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037" y="2202873"/>
            <a:ext cx="4585854" cy="328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475" y="2530642"/>
            <a:ext cx="4620126" cy="2800767"/>
          </a:xfrm>
          <a:prstGeom prst="rect">
            <a:avLst/>
          </a:prstGeom>
          <a:noFill/>
          <a:ln w="31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(হিসাববিজ্ঞান)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বিদ্যালয়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সদর, ময়মনসিংহ।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০১৭১০-৩৬৭৫৩৫</a:t>
            </a:r>
          </a:p>
          <a:p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-Asad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sohel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4803" y="228600"/>
            <a:ext cx="2438400" cy="101566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r>
              <a:rPr lang="bn-BD" sz="6000" b="1" spc="150" dirty="0" smtClean="0">
                <a:ln w="11430">
                  <a:solidFill>
                    <a:srgbClr val="00B050"/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glow rad="101600">
                    <a:srgbClr val="FFFF00">
                      <a:alpha val="60000"/>
                    </a:srgb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n w="11430">
                <a:solidFill>
                  <a:srgbClr val="00B050"/>
                </a:solidFill>
              </a:ln>
              <a:blipFill>
                <a:blip r:embed="rId4"/>
                <a:tile tx="0" ty="0" sx="100000" sy="100000" flip="none" algn="tl"/>
              </a:blipFill>
              <a:effectLst>
                <a:glow rad="101600">
                  <a:srgbClr val="FFFF00">
                    <a:alpha val="60000"/>
                  </a:srgb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52600" y="1143000"/>
            <a:ext cx="2057401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15990" y="1239252"/>
            <a:ext cx="3320716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58" y="4856747"/>
            <a:ext cx="811359" cy="4867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375" y="2215974"/>
            <a:ext cx="1368555" cy="172822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ounded Rectangle 14"/>
          <p:cNvSpPr/>
          <p:nvPr/>
        </p:nvSpPr>
        <p:spPr>
          <a:xfrm>
            <a:off x="7194884" y="2310063"/>
            <a:ext cx="4704348" cy="29838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ব্যাংকের আমানত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</a:p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সময়ঃ 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3850105" y="312820"/>
            <a:ext cx="3549316" cy="802105"/>
          </a:xfrm>
          <a:prstGeom prst="frame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3" y="2246397"/>
            <a:ext cx="4269788" cy="2743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020" y="2225842"/>
            <a:ext cx="4247147" cy="2719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9609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48" y="1686926"/>
            <a:ext cx="4102768" cy="2933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76" y="1828801"/>
            <a:ext cx="4141119" cy="29352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895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151" y="493294"/>
            <a:ext cx="4191000" cy="830180"/>
          </a:xfrm>
          <a:prstGeom prst="rect">
            <a:avLst/>
          </a:prstGeom>
          <a:noFill/>
          <a:ln w="3175">
            <a:solidFill>
              <a:srgbClr val="FF0000"/>
            </a:solidFill>
            <a:prstDash val="solid"/>
          </a:ln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b="1" dirty="0" smtClean="0">
                <a:ln w="127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4400" dirty="0">
              <a:ln w="12700" cmpd="dbl">
                <a:solidFill>
                  <a:srgbClr val="FF0000"/>
                </a:solidFill>
                <a:prstDash val="solid"/>
                <a:miter lim="800000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888" y="2212213"/>
            <a:ext cx="5419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0714" y="3236494"/>
            <a:ext cx="77724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ব্যাংক আমানতের ধারণা ব্যাখ্যা করতে পারব।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ব্যাংক হিসাবের ধরন বিশ্লেষণ করতে পারব।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32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6275" y="1070812"/>
            <a:ext cx="10130588" cy="44637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আমানতের ধারণাঃ-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 ব্যবসায় তহবিলের মূল উৎস আমানত।ব্যাংকের আমানত বিভিন্নভাবে সংগৃহীত হয়ে থাকে।বিশেষ করে বাণিজ্যিক ব্যাংক বিভিন্ন প্রকার হিসাব খোলার মাধ্যমে আমানত সংগ্রহ করে থাকে।এ ক্ষেত্রে ব্যক্তি ও প্রতিষ্ঠানের ধরণ অনুযায়ী ব্যাংক বিভিন্ন হিসাব খোলে প্রয়োজনীয়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আমানত সংগ্রহ করে।বিশেষ করে চলতি,সঞ্চয়ী ও স্থায়ী হিসাবের মাধ্যমে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ব্যাংকগুলো তাদের আমানত সংগ্রহ ও তার যথাযথ ব্যবহার করে।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6275" y="1070812"/>
            <a:ext cx="10130588" cy="44637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হিসাবের প্রকারভেদঃ-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গ্রাহকের চাহিদা অনুযায়ী ব্যাংক বিভিন্ন প্রকারের হিসাব খোলার ব্যবস্থা রাখে। মানুষের জীবিকা,প্রয়োজন,সময় অবস্থান এবং চাহিদা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হিসাবকে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 প্রকারভেদ করা যায়।</a:t>
            </a:r>
          </a:p>
          <a:p>
            <a:pPr marL="742950" indent="-742950" algn="just"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হিসাব</a:t>
            </a:r>
          </a:p>
          <a:p>
            <a:pPr marL="742950" indent="-742950" algn="just"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 হিসাব</a:t>
            </a:r>
          </a:p>
          <a:p>
            <a:pPr marL="742950" indent="-742950" algn="just"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 হিসাব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93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1130969"/>
            <a:ext cx="10611852" cy="457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তিন ধরণের হিসাব ছাড়াও ব্যাংক হিসাবের আরো কিছু </a:t>
            </a:r>
          </a:p>
          <a:p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 রয়েছেঃ-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 সঞ্চয়ী হিসাব</a:t>
            </a:r>
          </a:p>
          <a:p>
            <a:pPr marL="742950" indent="-742950">
              <a:buFontTx/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বিমা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 হিসাব</a:t>
            </a:r>
          </a:p>
          <a:p>
            <a:pPr marL="742950" indent="-742950">
              <a:buFontTx/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 মুদ্রা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সঞ্চয়ী হিসাব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ডিপোজিট পেনশন স্কিম হিসাব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 আমানতি হিসাব</a:t>
            </a:r>
          </a:p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রেসিডেন্ট ফরেন কারেন্সি ডিপোজিট হিসাব</a:t>
            </a: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3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7178" cy="12878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008" y="5454702"/>
            <a:ext cx="1772992" cy="1403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376" y="0"/>
            <a:ext cx="1773624" cy="1403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60642"/>
            <a:ext cx="1765489" cy="13973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80315" y="6117465"/>
            <a:ext cx="8332632" cy="584775"/>
          </a:xfrm>
          <a:prstGeom prst="rect">
            <a:avLst/>
          </a:prstGeom>
          <a:noFill/>
        </p:spPr>
        <p:txBody>
          <a:bodyPr wrap="square" rtlCol="0">
            <a:prstTxWarp prst="textFadeRight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</a:t>
            </a:r>
            <a:r>
              <a:rPr lang="en-US" sz="3200" baseline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আইমুন্নেছা উচ্চ বালিকা বিদ্যালয়,সদর,ময়মনসিংহ।</a:t>
            </a:r>
            <a:endParaRPr lang="en-US" sz="32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72836" y="1108365"/>
            <a:ext cx="10099964" cy="43226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হিসাবঃ</a:t>
            </a:r>
          </a:p>
          <a:p>
            <a:pPr algn="just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হিসাবের মাধ্যমে প্রতিদিন বা সপ্তাহে যতবার খুশি টাকা জমা রাখা যায় এবং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প্রয়োজনমতো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চাহিবামাত্র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যতবার খুশি টাকা উত্তোলন করা যায়, তাকে চলতি হিসাব (current Account)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বলে।ব্যবসায়ীদের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জন্য এ হিসাব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সুবিধাজনক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এ হিসাবে সা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ধারণত কোন সুদ প্রদান করা হয়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না।এই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জমাতিরিক্ত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উত্তোলন করা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4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506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</dc:creator>
  <cp:lastModifiedBy>Lotus</cp:lastModifiedBy>
  <cp:revision>62</cp:revision>
  <dcterms:created xsi:type="dcterms:W3CDTF">2020-12-08T13:32:43Z</dcterms:created>
  <dcterms:modified xsi:type="dcterms:W3CDTF">2020-12-09T14:24:15Z</dcterms:modified>
</cp:coreProperties>
</file>