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74" r:id="rId4"/>
    <p:sldId id="275" r:id="rId5"/>
    <p:sldId id="276" r:id="rId6"/>
    <p:sldId id="277" r:id="rId7"/>
    <p:sldId id="278" r:id="rId8"/>
    <p:sldId id="288" r:id="rId9"/>
    <p:sldId id="280" r:id="rId10"/>
    <p:sldId id="282" r:id="rId11"/>
    <p:sldId id="283" r:id="rId12"/>
    <p:sldId id="284" r:id="rId13"/>
    <p:sldId id="285" r:id="rId14"/>
    <p:sldId id="28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" y="8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A5DAA-EC8B-4761-9871-A60563999052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07162-8120-4C2F-B49B-68A127DA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EE49-00E1-4FC2-8686-9064B83AE0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1EE49-00E1-4FC2-8686-9064B83AE0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4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7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6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AD8F9-10C6-4B49-9011-AB04AF56A05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E4E5-4256-4B82-B0DA-FBB133DD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10185" y="435944"/>
            <a:ext cx="9389659" cy="6625481"/>
            <a:chOff x="1310185" y="435944"/>
            <a:chExt cx="9389659" cy="662548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0185" y="435944"/>
              <a:ext cx="9389659" cy="6625481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936776" y="1787857"/>
              <a:ext cx="573206" cy="45583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587140" y="359308"/>
            <a:ext cx="4730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ক্লাসে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459126" y="4508206"/>
            <a:ext cx="4657060" cy="63795"/>
          </a:xfrm>
          <a:custGeom>
            <a:avLst/>
            <a:gdLst>
              <a:gd name="connsiteX0" fmla="*/ 0 w 4657060"/>
              <a:gd name="connsiteY0" fmla="*/ 0 h 63795"/>
              <a:gd name="connsiteX1" fmla="*/ 4657060 w 4657060"/>
              <a:gd name="connsiteY1" fmla="*/ 42530 h 63795"/>
              <a:gd name="connsiteX2" fmla="*/ 4635795 w 4657060"/>
              <a:gd name="connsiteY2" fmla="*/ 63795 h 6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7060" h="63795">
                <a:moveTo>
                  <a:pt x="0" y="0"/>
                </a:moveTo>
                <a:lnTo>
                  <a:pt x="4657060" y="42530"/>
                </a:lnTo>
                <a:lnTo>
                  <a:pt x="4635795" y="63795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480392" y="1063257"/>
            <a:ext cx="4061637" cy="3444949"/>
          </a:xfrm>
          <a:custGeom>
            <a:avLst/>
            <a:gdLst>
              <a:gd name="connsiteX0" fmla="*/ 0 w 4061637"/>
              <a:gd name="connsiteY0" fmla="*/ 3444949 h 3444949"/>
              <a:gd name="connsiteX1" fmla="*/ 4061637 w 4061637"/>
              <a:gd name="connsiteY1" fmla="*/ 0 h 344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61637" h="3444949">
                <a:moveTo>
                  <a:pt x="0" y="3444949"/>
                </a:moveTo>
                <a:lnTo>
                  <a:pt x="4061637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flipH="1">
            <a:off x="6791017" y="1676400"/>
            <a:ext cx="45719" cy="2853070"/>
          </a:xfrm>
          <a:custGeom>
            <a:avLst/>
            <a:gdLst>
              <a:gd name="connsiteX0" fmla="*/ 0 w 21265"/>
              <a:gd name="connsiteY0" fmla="*/ 2466754 h 2466754"/>
              <a:gd name="connsiteX1" fmla="*/ 21265 w 21265"/>
              <a:gd name="connsiteY1" fmla="*/ 0 h 246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265" h="2466754">
                <a:moveTo>
                  <a:pt x="0" y="2466754"/>
                </a:moveTo>
                <a:lnTo>
                  <a:pt x="21265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356350">
            <a:off x="3201328" y="3377604"/>
            <a:ext cx="1672774" cy="284102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5778" y="4553634"/>
            <a:ext cx="76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457200"/>
            <a:ext cx="685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Z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4572000"/>
            <a:ext cx="609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4549914"/>
            <a:ext cx="533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M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990600"/>
            <a:ext cx="685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P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89228" y="3787914"/>
            <a:ext cx="5351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4000" b="1" i="1" dirty="0">
                <a:latin typeface="Times New Roman"/>
                <a:cs typeface="Times New Roman"/>
              </a:rPr>
              <a:t>ϴ</a:t>
            </a:r>
            <a:endParaRPr lang="en-US" sz="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76801" y="5589657"/>
            <a:ext cx="82907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ভূমি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25544" y="2590800"/>
            <a:ext cx="71365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লম্ব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8401" y="2416314"/>
            <a:ext cx="159530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অতিভূজ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20513" y="3458953"/>
            <a:ext cx="10134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কোণ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/>
              <a:t> </a:t>
            </a:r>
            <a:endParaRPr lang="en-US" dirty="0"/>
          </a:p>
        </p:txBody>
      </p:sp>
      <p:cxnSp>
        <p:nvCxnSpPr>
          <p:cNvPr id="28" name="Elbow Connector 27"/>
          <p:cNvCxnSpPr/>
          <p:nvPr/>
        </p:nvCxnSpPr>
        <p:spPr>
          <a:xfrm>
            <a:off x="3886200" y="2743200"/>
            <a:ext cx="838200" cy="3810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Arrow 30"/>
          <p:cNvSpPr/>
          <p:nvPr/>
        </p:nvSpPr>
        <p:spPr>
          <a:xfrm>
            <a:off x="7086600" y="2895600"/>
            <a:ext cx="685800" cy="152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Up Arrow 31"/>
          <p:cNvSpPr/>
          <p:nvPr/>
        </p:nvSpPr>
        <p:spPr>
          <a:xfrm>
            <a:off x="5181600" y="4876800"/>
            <a:ext cx="152400" cy="6096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Left Arrow 32"/>
          <p:cNvSpPr/>
          <p:nvPr/>
        </p:nvSpPr>
        <p:spPr>
          <a:xfrm>
            <a:off x="4979426" y="3787915"/>
            <a:ext cx="2792974" cy="62671"/>
          </a:xfrm>
          <a:prstGeom prst="lef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5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10" grpId="0"/>
      <p:bldP spid="11" grpId="0"/>
      <p:bldP spid="12" grpId="0"/>
      <p:bldP spid="13" grpId="0"/>
      <p:bldP spid="14" grpId="0"/>
      <p:bldP spid="21" grpId="0" animBg="1"/>
      <p:bldP spid="22" grpId="0" animBg="1"/>
      <p:bldP spid="24" grpId="0" animBg="1"/>
      <p:bldP spid="25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6525" y="5919367"/>
            <a:ext cx="63671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ভূমি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96205" y="2146013"/>
            <a:ext cx="11737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অতিভূজ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38"/>
          <p:cNvGrpSpPr/>
          <p:nvPr/>
        </p:nvGrpSpPr>
        <p:grpSpPr>
          <a:xfrm>
            <a:off x="1704509" y="753433"/>
            <a:ext cx="4805424" cy="5115473"/>
            <a:chOff x="153597" y="812358"/>
            <a:chExt cx="3714416" cy="5115473"/>
          </a:xfrm>
        </p:grpSpPr>
        <p:sp>
          <p:nvSpPr>
            <p:cNvPr id="2" name="Freeform 1"/>
            <p:cNvSpPr/>
            <p:nvPr/>
          </p:nvSpPr>
          <p:spPr>
            <a:xfrm>
              <a:off x="412237" y="4840977"/>
              <a:ext cx="3002626" cy="45719"/>
            </a:xfrm>
            <a:custGeom>
              <a:avLst/>
              <a:gdLst>
                <a:gd name="connsiteX0" fmla="*/ 0 w 4657060"/>
                <a:gd name="connsiteY0" fmla="*/ 0 h 63795"/>
                <a:gd name="connsiteX1" fmla="*/ 4657060 w 4657060"/>
                <a:gd name="connsiteY1" fmla="*/ 42530 h 63795"/>
                <a:gd name="connsiteX2" fmla="*/ 4635795 w 4657060"/>
                <a:gd name="connsiteY2" fmla="*/ 63795 h 6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57060" h="63795">
                  <a:moveTo>
                    <a:pt x="0" y="0"/>
                  </a:moveTo>
                  <a:lnTo>
                    <a:pt x="4657060" y="42530"/>
                  </a:lnTo>
                  <a:lnTo>
                    <a:pt x="4635795" y="63795"/>
                  </a:ln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412237" y="1418117"/>
              <a:ext cx="2672166" cy="3422860"/>
            </a:xfrm>
            <a:custGeom>
              <a:avLst/>
              <a:gdLst>
                <a:gd name="connsiteX0" fmla="*/ 0 w 4061637"/>
                <a:gd name="connsiteY0" fmla="*/ 3444949 h 3444949"/>
                <a:gd name="connsiteX1" fmla="*/ 4061637 w 4061637"/>
                <a:gd name="connsiteY1" fmla="*/ 0 h 3444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637" h="3444949">
                  <a:moveTo>
                    <a:pt x="0" y="3444949"/>
                  </a:moveTo>
                  <a:lnTo>
                    <a:pt x="4061637" y="0"/>
                  </a:ln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2681596" y="1865688"/>
              <a:ext cx="35339" cy="2998918"/>
            </a:xfrm>
            <a:custGeom>
              <a:avLst/>
              <a:gdLst>
                <a:gd name="connsiteX0" fmla="*/ 0 w 21265"/>
                <a:gd name="connsiteY0" fmla="*/ 2466754 h 2466754"/>
                <a:gd name="connsiteX1" fmla="*/ 21265 w 21265"/>
                <a:gd name="connsiteY1" fmla="*/ 0 h 246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265" h="2466754">
                  <a:moveTo>
                    <a:pt x="0" y="2466754"/>
                  </a:moveTo>
                  <a:lnTo>
                    <a:pt x="21265" y="0"/>
                  </a:ln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Arc 4"/>
            <p:cNvSpPr/>
            <p:nvPr/>
          </p:nvSpPr>
          <p:spPr>
            <a:xfrm rot="986267">
              <a:off x="153597" y="3854332"/>
              <a:ext cx="1239365" cy="1879086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4437" y="4852566"/>
              <a:ext cx="37180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O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56705" y="812358"/>
              <a:ext cx="31346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Z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98057" y="4852566"/>
              <a:ext cx="3500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X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09660" y="1177336"/>
              <a:ext cx="33046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P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6824" y="4264775"/>
              <a:ext cx="38161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l-GR" sz="2800" b="1" i="1" dirty="0">
                  <a:latin typeface="Times New Roman"/>
                  <a:cs typeface="NikoshBAN" panose="02000000000000000000" pitchFamily="2" charset="0"/>
                </a:rPr>
                <a:t>ϴ</a:t>
              </a:r>
              <a:endParaRPr lang="en-US" sz="2800" b="1" i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36830" y="2295070"/>
              <a:ext cx="41533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0173" y="4064969"/>
              <a:ext cx="69784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কোণ 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8" name="Elbow Connector 27"/>
            <p:cNvCxnSpPr>
              <a:stCxn id="24" idx="3"/>
            </p:cNvCxnSpPr>
            <p:nvPr/>
          </p:nvCxnSpPr>
          <p:spPr>
            <a:xfrm>
              <a:off x="1286309" y="2466548"/>
              <a:ext cx="571869" cy="38366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Left Arrow 30"/>
            <p:cNvSpPr/>
            <p:nvPr/>
          </p:nvSpPr>
          <p:spPr>
            <a:xfrm>
              <a:off x="2788745" y="2460420"/>
              <a:ext cx="446448" cy="167268"/>
            </a:xfrm>
            <a:prstGeom prst="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Up Arrow 31"/>
            <p:cNvSpPr/>
            <p:nvPr/>
          </p:nvSpPr>
          <p:spPr>
            <a:xfrm>
              <a:off x="1364166" y="5250516"/>
              <a:ext cx="54517" cy="677315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Left Arrow 32"/>
            <p:cNvSpPr/>
            <p:nvPr/>
          </p:nvSpPr>
          <p:spPr>
            <a:xfrm>
              <a:off x="1400534" y="4293748"/>
              <a:ext cx="1834660" cy="45719"/>
            </a:xfrm>
            <a:prstGeom prst="left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76885"/>
              </p:ext>
            </p:extLst>
          </p:nvPr>
        </p:nvGraphicFramePr>
        <p:xfrm>
          <a:off x="7717465" y="1118411"/>
          <a:ext cx="1233173" cy="1240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7465" y="1118411"/>
                        <a:ext cx="1233173" cy="12406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80106" y="1368319"/>
            <a:ext cx="187854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Sin</a:t>
            </a:r>
            <a:r>
              <a:rPr lang="el-GR" sz="2800" b="1" i="1" dirty="0">
                <a:latin typeface="Times New Roman"/>
                <a:cs typeface="NikoshBAN" panose="02000000000000000000" pitchFamily="2" charset="0"/>
              </a:rPr>
              <a:t>ϴ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323904"/>
              </p:ext>
            </p:extLst>
          </p:nvPr>
        </p:nvGraphicFramePr>
        <p:xfrm>
          <a:off x="7654389" y="2628689"/>
          <a:ext cx="1425640" cy="126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4389" y="2628689"/>
                        <a:ext cx="1425640" cy="126271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9706046" y="2991782"/>
            <a:ext cx="1752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Cos</a:t>
            </a:r>
            <a:r>
              <a:rPr lang="el-GR" sz="2800" b="1" i="1" dirty="0">
                <a:latin typeface="Times New Roman"/>
                <a:cs typeface="NikoshBAN" panose="02000000000000000000" pitchFamily="2" charset="0"/>
              </a:rPr>
              <a:t>ϴ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203278"/>
              </p:ext>
            </p:extLst>
          </p:nvPr>
        </p:nvGraphicFramePr>
        <p:xfrm>
          <a:off x="7572834" y="4104341"/>
          <a:ext cx="1522437" cy="134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444240" imgH="393480" progId="Equation.3">
                  <p:embed/>
                </p:oleObj>
              </mc:Choice>
              <mc:Fallback>
                <p:oleObj name="Equation" r:id="rId7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834" y="4104341"/>
                        <a:ext cx="1522437" cy="13484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9673837" y="4615245"/>
            <a:ext cx="18152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tan</a:t>
            </a:r>
            <a:r>
              <a:rPr lang="el-GR" sz="2800" b="1" i="1" dirty="0">
                <a:latin typeface="Times New Roman"/>
                <a:cs typeface="NikoshBAN" panose="02000000000000000000" pitchFamily="2" charset="0"/>
              </a:rPr>
              <a:t>ϴ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Frame 3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1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7" grpId="0" animBg="1"/>
      <p:bldP spid="41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6525" y="5919367"/>
            <a:ext cx="63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ভূমি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69899" y="2642767"/>
            <a:ext cx="117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অতিভূজ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686606" y="778440"/>
            <a:ext cx="3864013" cy="5207299"/>
            <a:chOff x="235537" y="720532"/>
            <a:chExt cx="2986740" cy="5207299"/>
          </a:xfrm>
        </p:grpSpPr>
        <p:sp>
          <p:nvSpPr>
            <p:cNvPr id="2" name="Freeform 1"/>
            <p:cNvSpPr/>
            <p:nvPr/>
          </p:nvSpPr>
          <p:spPr>
            <a:xfrm>
              <a:off x="383419" y="4840977"/>
              <a:ext cx="2620408" cy="45719"/>
            </a:xfrm>
            <a:custGeom>
              <a:avLst/>
              <a:gdLst>
                <a:gd name="connsiteX0" fmla="*/ 0 w 4657060"/>
                <a:gd name="connsiteY0" fmla="*/ 0 h 63795"/>
                <a:gd name="connsiteX1" fmla="*/ 4657060 w 4657060"/>
                <a:gd name="connsiteY1" fmla="*/ 42530 h 63795"/>
                <a:gd name="connsiteX2" fmla="*/ 4635795 w 4657060"/>
                <a:gd name="connsiteY2" fmla="*/ 63795 h 6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57060" h="63795">
                  <a:moveTo>
                    <a:pt x="0" y="0"/>
                  </a:moveTo>
                  <a:lnTo>
                    <a:pt x="4657060" y="42530"/>
                  </a:lnTo>
                  <a:lnTo>
                    <a:pt x="4635795" y="63795"/>
                  </a:lnTo>
                </a:path>
              </a:pathLst>
            </a:cu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353337" y="1256087"/>
              <a:ext cx="2650490" cy="3611751"/>
            </a:xfrm>
            <a:custGeom>
              <a:avLst/>
              <a:gdLst>
                <a:gd name="connsiteX0" fmla="*/ 0 w 4061637"/>
                <a:gd name="connsiteY0" fmla="*/ 3444949 h 3444949"/>
                <a:gd name="connsiteX1" fmla="*/ 4061637 w 4061637"/>
                <a:gd name="connsiteY1" fmla="*/ 0 h 3444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637" h="3444949">
                  <a:moveTo>
                    <a:pt x="0" y="3444949"/>
                  </a:moveTo>
                  <a:lnTo>
                    <a:pt x="4061637" y="0"/>
                  </a:lnTo>
                </a:path>
              </a:pathLst>
            </a:cu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2355931" y="2123842"/>
              <a:ext cx="7607" cy="2740763"/>
            </a:xfrm>
            <a:custGeom>
              <a:avLst/>
              <a:gdLst>
                <a:gd name="connsiteX0" fmla="*/ 0 w 21265"/>
                <a:gd name="connsiteY0" fmla="*/ 2466754 h 2466754"/>
                <a:gd name="connsiteX1" fmla="*/ 21265 w 21265"/>
                <a:gd name="connsiteY1" fmla="*/ 0 h 246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265" h="2466754">
                  <a:moveTo>
                    <a:pt x="0" y="2466754"/>
                  </a:moveTo>
                  <a:lnTo>
                    <a:pt x="21265" y="0"/>
                  </a:lnTo>
                </a:path>
              </a:pathLst>
            </a:cu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Arc 4"/>
            <p:cNvSpPr/>
            <p:nvPr/>
          </p:nvSpPr>
          <p:spPr>
            <a:xfrm rot="356350">
              <a:off x="297485" y="3982176"/>
              <a:ext cx="958467" cy="1886565"/>
            </a:xfrm>
            <a:prstGeom prst="arc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5444" y="4996523"/>
              <a:ext cx="1362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5537" y="4852566"/>
              <a:ext cx="272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O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96953" y="720532"/>
              <a:ext cx="2453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Z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68229" y="4852566"/>
              <a:ext cx="2180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X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0200" y="4837488"/>
              <a:ext cx="190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M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12590" y="1492231"/>
              <a:ext cx="2453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P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4577" y="4276276"/>
              <a:ext cx="3816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>
                  <a:latin typeface="Times New Roman"/>
                  <a:cs typeface="NikoshBAN" panose="02000000000000000000" pitchFamily="2" charset="0"/>
                </a:rPr>
                <a:t>ϴ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06943" y="2843197"/>
              <a:ext cx="4153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49782" y="4238067"/>
              <a:ext cx="6978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কোণ 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8" name="Elbow Connector 27"/>
            <p:cNvCxnSpPr/>
            <p:nvPr/>
          </p:nvCxnSpPr>
          <p:spPr>
            <a:xfrm>
              <a:off x="1037639" y="2879914"/>
              <a:ext cx="299844" cy="423322"/>
            </a:xfrm>
            <a:prstGeom prst="bentConnector3">
              <a:avLst>
                <a:gd name="adj1" fmla="val 38501"/>
              </a:avLst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Left Arrow 30"/>
            <p:cNvSpPr/>
            <p:nvPr/>
          </p:nvSpPr>
          <p:spPr>
            <a:xfrm>
              <a:off x="2408613" y="3025691"/>
              <a:ext cx="426125" cy="126369"/>
            </a:xfrm>
            <a:prstGeom prst="leftArrow">
              <a:avLst/>
            </a:prstGeom>
            <a:solidFill>
              <a:srgbClr val="7030A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Up Arrow 31"/>
            <p:cNvSpPr/>
            <p:nvPr/>
          </p:nvSpPr>
          <p:spPr>
            <a:xfrm>
              <a:off x="1364166" y="5250516"/>
              <a:ext cx="54517" cy="677315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Left Arrow 32"/>
            <p:cNvSpPr/>
            <p:nvPr/>
          </p:nvSpPr>
          <p:spPr>
            <a:xfrm>
              <a:off x="1276814" y="4393236"/>
              <a:ext cx="514195" cy="139451"/>
            </a:xfrm>
            <a:prstGeom prst="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28283"/>
              </p:ext>
            </p:extLst>
          </p:nvPr>
        </p:nvGraphicFramePr>
        <p:xfrm>
          <a:off x="7371253" y="681611"/>
          <a:ext cx="1417078" cy="125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1253" y="681611"/>
                        <a:ext cx="1417078" cy="12551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9139451" y="1140373"/>
            <a:ext cx="1876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Cot</a:t>
            </a:r>
            <a:r>
              <a:rPr lang="el-GR" sz="2800" b="1" i="1" dirty="0">
                <a:latin typeface="Times New Roman"/>
                <a:cs typeface="NikoshBAN" panose="02000000000000000000" pitchFamily="2" charset="0"/>
              </a:rPr>
              <a:t>ϴ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709683"/>
              </p:ext>
            </p:extLst>
          </p:nvPr>
        </p:nvGraphicFramePr>
        <p:xfrm>
          <a:off x="7328024" y="2373898"/>
          <a:ext cx="1347287" cy="1344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8024" y="2373898"/>
                        <a:ext cx="1347287" cy="13445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9239345" y="282198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Sec</a:t>
            </a:r>
            <a:r>
              <a:rPr lang="el-GR" sz="2800" b="1" i="1" dirty="0">
                <a:latin typeface="Times New Roman"/>
                <a:cs typeface="NikoshBAN" panose="02000000000000000000" pitchFamily="2" charset="0"/>
              </a:rPr>
              <a:t>ϴ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497235"/>
              </p:ext>
            </p:extLst>
          </p:nvPr>
        </p:nvGraphicFramePr>
        <p:xfrm>
          <a:off x="7269172" y="4246614"/>
          <a:ext cx="1464990" cy="129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444240" imgH="393480" progId="Equation.3">
                  <p:embed/>
                </p:oleObj>
              </mc:Choice>
              <mc:Fallback>
                <p:oleObj name="Equation" r:id="rId7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72" y="4246614"/>
                        <a:ext cx="1464990" cy="1297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9139451" y="4606217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Cosec</a:t>
            </a:r>
            <a:r>
              <a:rPr lang="el-GR" sz="2800" b="1" i="1" dirty="0">
                <a:latin typeface="Times New Roman"/>
                <a:cs typeface="NikoshBAN" panose="02000000000000000000" pitchFamily="2" charset="0"/>
              </a:rPr>
              <a:t>ϴ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ame 3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2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37" grpId="0"/>
      <p:bldP spid="42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75673" y="2010558"/>
            <a:ext cx="2144419" cy="1915180"/>
            <a:chOff x="1436148" y="2485409"/>
            <a:chExt cx="3767778" cy="3345434"/>
          </a:xfrm>
        </p:grpSpPr>
        <p:grpSp>
          <p:nvGrpSpPr>
            <p:cNvPr id="13" name="Group 12"/>
            <p:cNvGrpSpPr/>
            <p:nvPr/>
          </p:nvGrpSpPr>
          <p:grpSpPr>
            <a:xfrm>
              <a:off x="1436148" y="2485409"/>
              <a:ext cx="3767778" cy="3345434"/>
              <a:chOff x="1200580" y="1232529"/>
              <a:chExt cx="5660850" cy="4499952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1235026" y="5626983"/>
                <a:ext cx="5592860" cy="105498"/>
              </a:xfrm>
              <a:custGeom>
                <a:avLst/>
                <a:gdLst>
                  <a:gd name="connsiteX0" fmla="*/ 0 w 4657060"/>
                  <a:gd name="connsiteY0" fmla="*/ 0 h 63795"/>
                  <a:gd name="connsiteX1" fmla="*/ 4657060 w 4657060"/>
                  <a:gd name="connsiteY1" fmla="*/ 42530 h 63795"/>
                  <a:gd name="connsiteX2" fmla="*/ 4635795 w 4657060"/>
                  <a:gd name="connsiteY2" fmla="*/ 63795 h 6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57060" h="63795">
                    <a:moveTo>
                      <a:pt x="0" y="0"/>
                    </a:moveTo>
                    <a:lnTo>
                      <a:pt x="4657060" y="42530"/>
                    </a:lnTo>
                    <a:lnTo>
                      <a:pt x="4635795" y="63795"/>
                    </a:lnTo>
                  </a:path>
                </a:pathLst>
              </a:cu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 flipH="1">
                <a:off x="5371720" y="2356548"/>
                <a:ext cx="70325" cy="3372474"/>
              </a:xfrm>
              <a:custGeom>
                <a:avLst/>
                <a:gdLst>
                  <a:gd name="connsiteX0" fmla="*/ 0 w 21265"/>
                  <a:gd name="connsiteY0" fmla="*/ 2466754 h 2466754"/>
                  <a:gd name="connsiteX1" fmla="*/ 21265 w 21265"/>
                  <a:gd name="connsiteY1" fmla="*/ 0 h 2466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265" h="2466754">
                    <a:moveTo>
                      <a:pt x="0" y="2466754"/>
                    </a:moveTo>
                    <a:lnTo>
                      <a:pt x="21265" y="0"/>
                    </a:lnTo>
                  </a:path>
                </a:pathLst>
              </a:cu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200580" y="1232529"/>
                <a:ext cx="5660850" cy="4402991"/>
              </a:xfrm>
              <a:custGeom>
                <a:avLst/>
                <a:gdLst>
                  <a:gd name="connsiteX0" fmla="*/ 0 w 4061637"/>
                  <a:gd name="connsiteY0" fmla="*/ 3444949 h 3444949"/>
                  <a:gd name="connsiteX1" fmla="*/ 4061637 w 4061637"/>
                  <a:gd name="connsiteY1" fmla="*/ 0 h 3444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637" h="3444949">
                    <a:moveTo>
                      <a:pt x="0" y="3444949"/>
                    </a:moveTo>
                    <a:lnTo>
                      <a:pt x="4061637" y="0"/>
                    </a:lnTo>
                  </a:path>
                </a:pathLst>
              </a:cu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Arc 13"/>
            <p:cNvSpPr/>
            <p:nvPr/>
          </p:nvSpPr>
          <p:spPr>
            <a:xfrm rot="8759200">
              <a:off x="3159603" y="2488533"/>
              <a:ext cx="1812000" cy="1982181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702277" y="152324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Z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42275" y="2007373"/>
            <a:ext cx="2577888" cy="2478690"/>
            <a:chOff x="184395" y="1009132"/>
            <a:chExt cx="2577888" cy="2478690"/>
          </a:xfrm>
        </p:grpSpPr>
        <p:sp>
          <p:nvSpPr>
            <p:cNvPr id="16" name="TextBox 15"/>
            <p:cNvSpPr txBox="1"/>
            <p:nvPr/>
          </p:nvSpPr>
          <p:spPr>
            <a:xfrm>
              <a:off x="184395" y="2946646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97349" y="1009132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91669" y="2964602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X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76829" y="2905379"/>
              <a:ext cx="4924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M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65555" y="1630343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i="1" dirty="0">
                  <a:latin typeface="Times New Roman"/>
                  <a:cs typeface="Times New Roman"/>
                </a:rPr>
                <a:t>ϴ</a:t>
              </a:r>
              <a:endParaRPr lang="en-US" sz="800" b="1" i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90216" y="1492471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-১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0216" y="3230894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-২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824473" y="2133350"/>
                <a:ext cx="4929128" cy="107721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যে,</a:t>
                </a:r>
                <a:r>
                  <a:rPr lang="bn-BD" sz="320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3200" dirty="0">
                    <a:solidFill>
                      <a:sysClr val="windowText" lastClr="000000"/>
                    </a:solidFill>
                    <a:cs typeface="NikoshBAN" panose="02000000000000000000" pitchFamily="2" charset="0"/>
                  </a:rPr>
                  <a:t>sin²</a:t>
                </a:r>
                <a:r>
                  <a:rPr lang="el-GR" sz="32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3200" dirty="0">
                    <a:solidFill>
                      <a:sysClr val="windowText" lastClr="000000"/>
                    </a:solidFill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cos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sysClr val="windowText" lastClr="000000"/>
                        </a:solidFill>
                        <a:cs typeface="NikoshBAN" panose="02000000000000000000" pitchFamily="2" charset="0"/>
                      </a:rPr>
                      <m:t>²</m:t>
                    </m:r>
                    <m:r>
                      <m:rPr>
                        <m:nor/>
                      </m:rPr>
                      <a:rPr lang="el-GR" sz="32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m:t>ϴ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sz="3200" dirty="0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473" y="2133350"/>
                <a:ext cx="4929128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2959" t="-6704" b="-17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890428" y="3835996"/>
            <a:ext cx="4863173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 কর যে, 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l-GR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+cot</a:t>
            </a:r>
            <a:r>
              <a:rPr lang="el-GR" sz="3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ϴ </a:t>
            </a:r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=sec</a:t>
            </a:r>
            <a:r>
              <a:rPr lang="el-GR" sz="3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ϴ</a:t>
            </a:r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.cosec</a:t>
            </a:r>
            <a:r>
              <a:rPr lang="el-GR" sz="3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ϴ</a:t>
            </a:r>
            <a:endParaRPr lang="en-US" sz="3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90428" y="494923"/>
            <a:ext cx="2667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ame 2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66900" y="4431287"/>
                <a:ext cx="8534400" cy="12003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</a:t>
                </a:r>
                <a:r>
                  <a:rPr lang="bn-BD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          </a:t>
                </a:r>
                <a:r>
                  <a:rPr lang="en-US" sz="36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sec²</a:t>
                </a:r>
                <a:r>
                  <a:rPr lang="el-GR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36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-tan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cs typeface="NikoshBAN" panose="02000000000000000000" pitchFamily="2" charset="0"/>
                      </a:rPr>
                      <m:t>²</m:t>
                    </m:r>
                    <m:r>
                      <m:rPr>
                        <m:nor/>
                      </m:rPr>
                      <a:rPr lang="el-GR" sz="360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rPr>
                      <m:t>ϴ</m:t>
                    </m:r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4431287"/>
                <a:ext cx="853440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2068" t="-7538" b="-18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226640" y="502967"/>
            <a:ext cx="181492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/>
          </a:p>
        </p:txBody>
      </p:sp>
      <p:pic>
        <p:nvPicPr>
          <p:cNvPr id="7" name="Picture 6" descr="ho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53886" y="1580191"/>
            <a:ext cx="2666482" cy="2666482"/>
          </a:xfrm>
          <a:prstGeom prst="rect">
            <a:avLst/>
          </a:prstGeom>
          <a:noFill/>
          <a:ln/>
        </p:spPr>
      </p:pic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8342" y="481424"/>
            <a:ext cx="647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........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74710" y="1589420"/>
            <a:ext cx="8001000" cy="4525470"/>
            <a:chOff x="1674710" y="1589420"/>
            <a:chExt cx="8001000" cy="45254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4710" y="1589420"/>
              <a:ext cx="8001000" cy="452547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822" b="7811"/>
            <a:stretch/>
          </p:blipFill>
          <p:spPr>
            <a:xfrm>
              <a:off x="3126118" y="1589420"/>
              <a:ext cx="3018375" cy="175428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16278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11022E-16 2.96296E-6 L 1.11022E-16 -0.07223 " pathEditMode="relative" rAng="0" ptsTypes="AA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3999" y="582582"/>
            <a:ext cx="8986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926676" y="1637732"/>
            <a:ext cx="59345" cy="42544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793350" y="1901875"/>
            <a:ext cx="59345" cy="3529934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060000" y="1901875"/>
            <a:ext cx="50402" cy="352993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329943" y="1510009"/>
            <a:ext cx="4493079" cy="4491993"/>
            <a:chOff x="274254" y="1510008"/>
            <a:chExt cx="4493079" cy="4491993"/>
          </a:xfrm>
        </p:grpSpPr>
        <p:sp>
          <p:nvSpPr>
            <p:cNvPr id="10" name="TextBox 9"/>
            <p:cNvSpPr txBox="1"/>
            <p:nvPr/>
          </p:nvSpPr>
          <p:spPr>
            <a:xfrm>
              <a:off x="274254" y="3262790"/>
              <a:ext cx="4493079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মোঃ আব্দুল আলীম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বি,এস-সি,বি,এড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</a:p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আইডি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01080270781</a:t>
              </a:r>
              <a:endParaRPr lang="bn-BD" sz="2800" dirty="0">
                <a:latin typeface="Times New Roman" panose="02020603050405020304" pitchFamily="18" charset="0"/>
                <a:cs typeface="NikoshBAN" panose="02000000000000000000" pitchFamily="2" charset="0"/>
              </a:endParaRP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কল্যাণপুর রওশনীয়া দাখিল মাদরাসা</a:t>
              </a: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বেলকুচি, সিরাজগঞ্জ </a:t>
              </a: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মোবাইল-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>
                  <a:latin typeface="Times New Roman" panose="02020603050405020304" pitchFamily="18" charset="0"/>
                  <a:cs typeface="NikoshBAN" panose="02000000000000000000" pitchFamily="2" charset="0"/>
                </a:rPr>
                <a:t>01717012389</a:t>
              </a:r>
              <a:endParaRPr lang="en-GB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133" y="1510008"/>
              <a:ext cx="1524000" cy="152400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6184381" y="2951287"/>
            <a:ext cx="57383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lvl="2"/>
            <a:r>
              <a:rPr lang="bn-IN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endParaRPr lang="bn-IN" sz="2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03225" lvl="2"/>
            <a:r>
              <a:rPr lang="bn-IN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2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03225" lvl="2"/>
            <a:r>
              <a:rPr lang="en-US" sz="28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অনুপাত</a:t>
            </a:r>
            <a:endParaRPr lang="bn-IN" sz="2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403225" lvl="2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3225" lvl="2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50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 marL="403225" lvl="2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৩1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খ্রি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681" y="1194041"/>
            <a:ext cx="1340614" cy="175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34280" y="580935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606057" y="591487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X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03" y="1343732"/>
            <a:ext cx="7942997" cy="4438307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2115788" y="5759180"/>
            <a:ext cx="7921209" cy="45719"/>
          </a:xfrm>
          <a:custGeom>
            <a:avLst/>
            <a:gdLst>
              <a:gd name="connsiteX0" fmla="*/ 0 w 5571461"/>
              <a:gd name="connsiteY0" fmla="*/ 21265 h 21265"/>
              <a:gd name="connsiteX1" fmla="*/ 5571461 w 5571461"/>
              <a:gd name="connsiteY1" fmla="*/ 21265 h 21265"/>
              <a:gd name="connsiteX2" fmla="*/ 5571461 w 5571461"/>
              <a:gd name="connsiteY2" fmla="*/ 0 h 2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71461" h="21265">
                <a:moveTo>
                  <a:pt x="0" y="21265"/>
                </a:moveTo>
                <a:lnTo>
                  <a:pt x="5571461" y="21265"/>
                </a:lnTo>
                <a:lnTo>
                  <a:pt x="5571461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9001" y="6004261"/>
            <a:ext cx="495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ভুমি বা সন্নিহিত বাহু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অনুভুমিক বাহু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2084" y="274555"/>
            <a:ext cx="1447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2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598" y="5801498"/>
            <a:ext cx="304800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লম্ব বা বিপরীত বাহু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86000" y="533400"/>
            <a:ext cx="7543800" cy="5087052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5792749" y="2309341"/>
            <a:ext cx="150850" cy="2338860"/>
          </a:xfrm>
          <a:custGeom>
            <a:avLst/>
            <a:gdLst>
              <a:gd name="connsiteX0" fmla="*/ 0 w 0"/>
              <a:gd name="connsiteY0" fmla="*/ 2402959 h 2402959"/>
              <a:gd name="connsiteX1" fmla="*/ 0 w 0"/>
              <a:gd name="connsiteY1" fmla="*/ 0 h 2402959"/>
              <a:gd name="connsiteX2" fmla="*/ 0 w 0"/>
              <a:gd name="connsiteY2" fmla="*/ 0 h 240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2402959">
                <a:moveTo>
                  <a:pt x="0" y="240295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48200" y="4648201"/>
            <a:ext cx="2362200" cy="45719"/>
          </a:xfrm>
          <a:custGeom>
            <a:avLst/>
            <a:gdLst>
              <a:gd name="connsiteX0" fmla="*/ 0 w 1743740"/>
              <a:gd name="connsiteY0" fmla="*/ 0 h 21265"/>
              <a:gd name="connsiteX1" fmla="*/ 1743740 w 1743740"/>
              <a:gd name="connsiteY1" fmla="*/ 21265 h 21265"/>
              <a:gd name="connsiteX2" fmla="*/ 1743740 w 1743740"/>
              <a:gd name="connsiteY2" fmla="*/ 21265 h 21265"/>
              <a:gd name="connsiteX3" fmla="*/ 1743740 w 1743740"/>
              <a:gd name="connsiteY3" fmla="*/ 21265 h 21265"/>
              <a:gd name="connsiteX4" fmla="*/ 1743740 w 1743740"/>
              <a:gd name="connsiteY4" fmla="*/ 21265 h 2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740" h="21265">
                <a:moveTo>
                  <a:pt x="0" y="0"/>
                </a:moveTo>
                <a:lnTo>
                  <a:pt x="1743740" y="21265"/>
                </a:lnTo>
                <a:lnTo>
                  <a:pt x="1743740" y="21265"/>
                </a:lnTo>
                <a:lnTo>
                  <a:pt x="1743740" y="21265"/>
                </a:lnTo>
                <a:lnTo>
                  <a:pt x="1743740" y="21265"/>
                </a:lnTo>
              </a:path>
            </a:pathLst>
          </a:cu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37128" y="1724567"/>
            <a:ext cx="3962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P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1" y="4648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O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4821" y="4648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616251" y="4671059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1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2" grpId="1" animBg="1"/>
      <p:bldP spid="13" grpId="0" animBg="1"/>
      <p:bldP spid="17" grpId="0"/>
      <p:bldP spid="4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24100" y="685800"/>
            <a:ext cx="7543800" cy="5087052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777240" y="1403660"/>
            <a:ext cx="0" cy="9906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420600" y="1371600"/>
            <a:ext cx="1676400" cy="9525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239000" y="2324100"/>
            <a:ext cx="1676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022080" y="224927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10400" y="72527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</a:rPr>
              <a:t>P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7061" y="232410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</a:rPr>
              <a:t>M</a:t>
            </a:r>
          </a:p>
        </p:txBody>
      </p:sp>
      <p:cxnSp>
        <p:nvCxnSpPr>
          <p:cNvPr id="3" name="Elbow Connector 2"/>
          <p:cNvCxnSpPr/>
          <p:nvPr/>
        </p:nvCxnSpPr>
        <p:spPr>
          <a:xfrm rot="10800000" flipV="1">
            <a:off x="8019369" y="1403660"/>
            <a:ext cx="685800" cy="304800"/>
          </a:xfrm>
          <a:prstGeom prst="bentConnector3">
            <a:avLst>
              <a:gd name="adj1" fmla="val 46748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77382" y="3121600"/>
            <a:ext cx="18790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bn-BD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>
            <a:stCxn id="14" idx="0"/>
          </p:cNvCxnSpPr>
          <p:nvPr/>
        </p:nvCxnSpPr>
        <p:spPr>
          <a:xfrm flipH="1" flipV="1">
            <a:off x="7738189" y="2375813"/>
            <a:ext cx="1078699" cy="7457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67400" y="1981200"/>
            <a:ext cx="1143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88389" y="1688812"/>
            <a:ext cx="18790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বাহু</a:t>
            </a:r>
            <a:r>
              <a:rPr lang="en-US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83880" y="865526"/>
            <a:ext cx="1219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endParaRPr lang="en-US" sz="32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ame 3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556 L 0.52995 -0.004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5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0115 L -0.425 0.0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3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14" grpId="0" animBg="1"/>
      <p:bldP spid="14" grpId="1" animBg="1"/>
      <p:bldP spid="16" grpId="0" animBg="1"/>
      <p:bldP spid="16" grpId="1" animBg="1"/>
      <p:bldP spid="36" grpId="0" animBg="1"/>
      <p:bldP spid="3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43" b="40458"/>
          <a:stretch/>
        </p:blipFill>
        <p:spPr>
          <a:xfrm rot="20196106" flipH="1">
            <a:off x="3126113" y="1036001"/>
            <a:ext cx="5530753" cy="4615311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4724400" y="3780834"/>
            <a:ext cx="3427638" cy="1400767"/>
          </a:xfrm>
          <a:custGeom>
            <a:avLst/>
            <a:gdLst>
              <a:gd name="connsiteX0" fmla="*/ 0 w 2849526"/>
              <a:gd name="connsiteY0" fmla="*/ 255181 h 255181"/>
              <a:gd name="connsiteX1" fmla="*/ 2849526 w 2849526"/>
              <a:gd name="connsiteY1" fmla="*/ 0 h 25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9526" h="255181">
                <a:moveTo>
                  <a:pt x="0" y="255181"/>
                </a:moveTo>
                <a:lnTo>
                  <a:pt x="2849526" y="0"/>
                </a:ln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43800" y="3793714"/>
            <a:ext cx="580312" cy="2226087"/>
          </a:xfrm>
          <a:custGeom>
            <a:avLst/>
            <a:gdLst>
              <a:gd name="connsiteX0" fmla="*/ 2254102 w 2254102"/>
              <a:gd name="connsiteY0" fmla="*/ 0 h 1679945"/>
              <a:gd name="connsiteX1" fmla="*/ 0 w 2254102"/>
              <a:gd name="connsiteY1" fmla="*/ 1679945 h 167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4102" h="1679945">
                <a:moveTo>
                  <a:pt x="2254102" y="0"/>
                </a:moveTo>
                <a:lnTo>
                  <a:pt x="0" y="1679945"/>
                </a:ln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91400" y="397008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>
                <a:solidFill>
                  <a:srgbClr val="FFFF00"/>
                </a:solidFill>
                <a:latin typeface="Times New Roman"/>
                <a:cs typeface="Times New Roman"/>
              </a:rPr>
              <a:t>ϴ</a:t>
            </a:r>
            <a:endParaRPr lang="en-US" sz="500" b="1" i="1" dirty="0">
              <a:solidFill>
                <a:srgbClr val="FFFF00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rot="10800000">
            <a:off x="7209712" y="3134576"/>
            <a:ext cx="1828800" cy="1706382"/>
          </a:xfrm>
          <a:prstGeom prst="arc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44996" y="5412359"/>
            <a:ext cx="1143000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/>
      <p:bldP spid="18" grpId="0" animBg="1"/>
      <p:bldP spid="18" grpId="1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7830115" cy="5257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400800" y="2362200"/>
            <a:ext cx="0" cy="31242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362200" y="2362201"/>
            <a:ext cx="4038600" cy="310896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5478780"/>
            <a:ext cx="4114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162007">
            <a:off x="1963341" y="4116339"/>
            <a:ext cx="2290445" cy="2595557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0016" y="4698714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1756" y="6035385"/>
            <a:ext cx="2752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 উচ্চতা নির্ণয়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41696" y="436596"/>
            <a:ext cx="14782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1530308" y="1767377"/>
            <a:ext cx="3711388" cy="738663"/>
          </a:xfrm>
          <a:prstGeom prst="wedgeRectCallout">
            <a:avLst>
              <a:gd name="adj1" fmla="val -49456"/>
              <a:gd name="adj2" fmla="val 1152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0308" y="3003556"/>
            <a:ext cx="9535734" cy="2112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bn-BD" sz="3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ত্রিভুজের </a:t>
            </a:r>
            <a:r>
              <a:rPr lang="bn-BD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লম্ব, অতিভুজ চিতে </a:t>
            </a:r>
            <a:r>
              <a:rPr lang="bn-BD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 । </a:t>
            </a:r>
            <a:r>
              <a:rPr lang="en-US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endParaRPr lang="bn-BD" sz="3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BD" sz="3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সুক্ষ </a:t>
            </a:r>
            <a:r>
              <a:rPr lang="bn-BD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 চিনতে পারবে</a:t>
            </a:r>
            <a:r>
              <a:rPr lang="bn-BD" sz="3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bn-BD" sz="3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সুক্ষকোণের </a:t>
            </a:r>
            <a:r>
              <a:rPr lang="bn-BD" sz="3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ত্রিকোণমিতিক অনুপাত সম্পর্কে ধারনা লাভ করবে।</a:t>
            </a:r>
            <a:endParaRPr lang="en-US" sz="3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574" y="914401"/>
            <a:ext cx="5554227" cy="4904201"/>
            <a:chOff x="1037959" y="1066800"/>
            <a:chExt cx="5554227" cy="4904201"/>
          </a:xfrm>
        </p:grpSpPr>
        <p:sp>
          <p:nvSpPr>
            <p:cNvPr id="2" name="Freeform 1"/>
            <p:cNvSpPr/>
            <p:nvPr/>
          </p:nvSpPr>
          <p:spPr>
            <a:xfrm>
              <a:off x="1935126" y="4508205"/>
              <a:ext cx="4657060" cy="63795"/>
            </a:xfrm>
            <a:custGeom>
              <a:avLst/>
              <a:gdLst>
                <a:gd name="connsiteX0" fmla="*/ 0 w 4657060"/>
                <a:gd name="connsiteY0" fmla="*/ 0 h 63795"/>
                <a:gd name="connsiteX1" fmla="*/ 4657060 w 4657060"/>
                <a:gd name="connsiteY1" fmla="*/ 42530 h 63795"/>
                <a:gd name="connsiteX2" fmla="*/ 4635795 w 4657060"/>
                <a:gd name="connsiteY2" fmla="*/ 63795 h 6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57060" h="63795">
                  <a:moveTo>
                    <a:pt x="0" y="0"/>
                  </a:moveTo>
                  <a:lnTo>
                    <a:pt x="4657060" y="42530"/>
                  </a:lnTo>
                  <a:lnTo>
                    <a:pt x="4635795" y="63795"/>
                  </a:ln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763386" y="2062716"/>
              <a:ext cx="21265" cy="2466754"/>
            </a:xfrm>
            <a:custGeom>
              <a:avLst/>
              <a:gdLst>
                <a:gd name="connsiteX0" fmla="*/ 0 w 21265"/>
                <a:gd name="connsiteY0" fmla="*/ 2466754 h 2466754"/>
                <a:gd name="connsiteX1" fmla="*/ 21265 w 21265"/>
                <a:gd name="connsiteY1" fmla="*/ 0 h 246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265" h="2466754">
                  <a:moveTo>
                    <a:pt x="0" y="2466754"/>
                  </a:moveTo>
                  <a:lnTo>
                    <a:pt x="21265" y="0"/>
                  </a:ln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037959" y="1066800"/>
              <a:ext cx="4928678" cy="4904201"/>
              <a:chOff x="1089350" y="1063256"/>
              <a:chExt cx="4928678" cy="4904201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1956391" y="1063256"/>
                <a:ext cx="4061637" cy="3444949"/>
              </a:xfrm>
              <a:custGeom>
                <a:avLst/>
                <a:gdLst>
                  <a:gd name="connsiteX0" fmla="*/ 0 w 4061637"/>
                  <a:gd name="connsiteY0" fmla="*/ 3444949 h 3444949"/>
                  <a:gd name="connsiteX1" fmla="*/ 4061637 w 4061637"/>
                  <a:gd name="connsiteY1" fmla="*/ 0 h 3444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637" h="3444949">
                    <a:moveTo>
                      <a:pt x="0" y="3444949"/>
                    </a:moveTo>
                    <a:lnTo>
                      <a:pt x="4061637" y="0"/>
                    </a:lnTo>
                  </a:path>
                </a:pathLst>
              </a:cu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 rot="1162007">
                <a:off x="1089350" y="3371900"/>
                <a:ext cx="2290445" cy="2595557"/>
              </a:xfrm>
              <a:prstGeom prst="arc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5405770" y="4957488"/>
            <a:ext cx="1143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1715" y="3628403"/>
            <a:ext cx="51072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ϴ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7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215</Words>
  <Application>Microsoft Office PowerPoint</Application>
  <PresentationFormat>Widescreen</PresentationFormat>
  <Paragraphs>94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</dc:creator>
  <cp:lastModifiedBy>ANAN</cp:lastModifiedBy>
  <cp:revision>7</cp:revision>
  <dcterms:created xsi:type="dcterms:W3CDTF">2020-01-31T17:43:46Z</dcterms:created>
  <dcterms:modified xsi:type="dcterms:W3CDTF">2020-01-31T18:39:13Z</dcterms:modified>
</cp:coreProperties>
</file>