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7" r:id="rId2"/>
    <p:sldId id="276" r:id="rId3"/>
    <p:sldId id="259" r:id="rId4"/>
    <p:sldId id="260" r:id="rId5"/>
    <p:sldId id="261" r:id="rId6"/>
    <p:sldId id="268" r:id="rId7"/>
    <p:sldId id="263" r:id="rId8"/>
    <p:sldId id="266" r:id="rId9"/>
    <p:sldId id="267" r:id="rId10"/>
    <p:sldId id="273" r:id="rId11"/>
    <p:sldId id="277" r:id="rId12"/>
    <p:sldId id="274" r:id="rId13"/>
    <p:sldId id="275" r:id="rId14"/>
    <p:sldId id="269" r:id="rId15"/>
    <p:sldId id="270" r:id="rId16"/>
    <p:sldId id="271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D5EBC-1E71-42CC-8A45-510417A5AB8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0EAF-9FF9-4F9B-BC9A-60445D6C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0EAF-9FF9-4F9B-BC9A-60445D6CCB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4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59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24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02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4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6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5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3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830" y="364819"/>
            <a:ext cx="5715000" cy="8382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10" y="1203019"/>
            <a:ext cx="4302956" cy="3673781"/>
          </a:xfrm>
        </p:spPr>
      </p:pic>
      <p:grpSp>
        <p:nvGrpSpPr>
          <p:cNvPr id="6" name="Group 5"/>
          <p:cNvGrpSpPr/>
          <p:nvPr/>
        </p:nvGrpSpPr>
        <p:grpSpPr>
          <a:xfrm>
            <a:off x="685800" y="1453487"/>
            <a:ext cx="1600200" cy="1752600"/>
            <a:chOff x="1447800" y="3200400"/>
            <a:chExt cx="990600" cy="1066800"/>
          </a:xfrm>
        </p:grpSpPr>
        <p:sp>
          <p:nvSpPr>
            <p:cNvPr id="8" name="Hexagon 7"/>
            <p:cNvSpPr/>
            <p:nvPr/>
          </p:nvSpPr>
          <p:spPr>
            <a:xfrm rot="5400000">
              <a:off x="1409700" y="3238500"/>
              <a:ext cx="1066800" cy="9906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56588" y="3455670"/>
              <a:ext cx="629412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2020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39803" y="1453487"/>
            <a:ext cx="1676400" cy="1676400"/>
            <a:chOff x="6858000" y="3200400"/>
            <a:chExt cx="990600" cy="1066800"/>
          </a:xfrm>
        </p:grpSpPr>
        <p:sp>
          <p:nvSpPr>
            <p:cNvPr id="10" name="Hexagon 9"/>
            <p:cNvSpPr/>
            <p:nvPr/>
          </p:nvSpPr>
          <p:spPr>
            <a:xfrm rot="5400000">
              <a:off x="6819900" y="3238500"/>
              <a:ext cx="1066800" cy="9906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49460" y="3444240"/>
              <a:ext cx="64674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2020</a:t>
              </a:r>
              <a:endParaRPr lang="en-US" dirty="0"/>
            </a:p>
          </p:txBody>
        </p:sp>
      </p:grpSp>
      <p:sp>
        <p:nvSpPr>
          <p:cNvPr id="5" name="Cube 4"/>
          <p:cNvSpPr/>
          <p:nvPr/>
        </p:nvSpPr>
        <p:spPr>
          <a:xfrm>
            <a:off x="3429000" y="5181600"/>
            <a:ext cx="2895600" cy="914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7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4038600" cy="438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65760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304800"/>
            <a:ext cx="56388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ব্যহারের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কুফলঃ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20656" y="1632669"/>
            <a:ext cx="779628" cy="2198757"/>
          </a:xfrm>
          <a:prstGeom prst="straightConnector1">
            <a:avLst/>
          </a:prstGeom>
          <a:ln w="76200">
            <a:solidFill>
              <a:schemeClr val="accent2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2956" y="1105991"/>
            <a:ext cx="1295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66294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995844"/>
            <a:ext cx="6629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 ব্যবহারের ফলে মাটির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 হ্রাস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81500" y="2826841"/>
            <a:ext cx="1095068" cy="211449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304800"/>
            <a:ext cx="6629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ব্যহারের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কুফলঃ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56328"/>
            <a:ext cx="5791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ব্যহারের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কুফলঃ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1"/>
            <a:ext cx="40386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1"/>
            <a:ext cx="3962400" cy="243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2510135"/>
            <a:ext cx="57912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অম্লতা বৃদ্ধি ও উর্বরতা হ্রাস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6000" y="3218021"/>
            <a:ext cx="762000" cy="241631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10200" y="3218021"/>
            <a:ext cx="762000" cy="203531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5715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ব্যহারের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কুফলঃ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03153"/>
            <a:ext cx="4035552" cy="265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8" y="1157966"/>
            <a:ext cx="3705532" cy="2165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03154"/>
            <a:ext cx="3695700" cy="26574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879612" y="3323177"/>
            <a:ext cx="25388" cy="159172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0400" y="3082600"/>
            <a:ext cx="36576" cy="157928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1328274"/>
            <a:ext cx="3962400" cy="17543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দূষন ও পানি দূষনের ফলে মাছসহ অন্যান্য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জলজ প্রাণী মারা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76600" y="3082600"/>
            <a:ext cx="1524000" cy="19466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465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দলীয়কাজঃ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 ব্যবহারের সুফল ও কুফল বর্ণনা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47700" y="25908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61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ইউরিয়ার সংকেত লিখ।</a:t>
            </a:r>
          </a:p>
          <a:p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তৈরীর প্রধান 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r>
              <a:rPr lang="bn-BD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তৈরীর সময় 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 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  </a:t>
            </a:r>
            <a:endParaRPr lang="bn-BD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81000"/>
            <a:ext cx="54864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8305800" cy="43396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+CO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ইউরিয়া কী?</a:t>
            </a:r>
          </a:p>
          <a:p>
            <a:r>
              <a:rPr lang="bn-BD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(খ) ইউরিয়া তৈরীর সময় যে অন্তর্ভতী যৌগ তৈরী হয় তার নাম ও</a:t>
            </a:r>
            <a:endParaRPr lang="en-US" sz="2800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লিখ।</a:t>
            </a:r>
          </a:p>
          <a:p>
            <a:r>
              <a:rPr lang="bn-BD" sz="28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 থেকে মেলামাইন প্রস্তুত প্রণালী বর্ণনা কর।</a:t>
            </a:r>
          </a:p>
          <a:p>
            <a:r>
              <a:rPr lang="bn-BD" sz="28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যৌগটির পরিবেশের উপর বিরুপ প্রভাব আলোচনা কর।</a:t>
            </a:r>
          </a:p>
          <a:p>
            <a:r>
              <a:rPr lang="bn-BD" sz="28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উৎপাদ কি?  </a:t>
            </a:r>
            <a:endParaRPr lang="en-US" sz="2800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2514600"/>
            <a:ext cx="914400" cy="0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4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16471" y="204421"/>
            <a:ext cx="5943600" cy="1295399"/>
          </a:xfrm>
          <a:prstGeom prst="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u="sng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u="sng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1828800"/>
            <a:ext cx="4876800" cy="838200"/>
          </a:xfrm>
          <a:prstGeom prst="rect">
            <a:avLst/>
          </a:prstGeom>
          <a:noFill/>
          <a:ln w="12700">
            <a:noFill/>
          </a:ln>
        </p:spPr>
        <p:txBody>
          <a:bodyPr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105400" y="1889919"/>
            <a:ext cx="4038599" cy="777081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 fontScale="8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0"/>
            <a:ext cx="41148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জাকির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০১৭১৮৭৫৭০৬১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88271" y="3057099"/>
            <a:ext cx="41148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(২য়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অধ্যায়ের নামঃঅর্থনৈতিক রসায়ন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683" y="212901"/>
            <a:ext cx="3730171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60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60657"/>
            <a:ext cx="3657600" cy="2362200"/>
          </a:xfrm>
          <a:ln w="381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9" y="2192983"/>
            <a:ext cx="3810000" cy="2362200"/>
          </a:xfr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998" y="324596"/>
            <a:ext cx="178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3142" y="51126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703276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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ছবিতে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আমরা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  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  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ধান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ক্ষেতে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কৃ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ষক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14400" y="762000"/>
            <a:ext cx="1447800" cy="12828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15318" y="857310"/>
            <a:ext cx="1752600" cy="13033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1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086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718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766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। ইউরিয়ার কি তা বলতে পারবে</a:t>
            </a:r>
          </a:p>
          <a:p>
            <a:pPr lvl="1"/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২। ইউরিয়ার তৈরীর প্রক্রিয়া বর্ণনা করতে পারবে</a:t>
            </a:r>
          </a:p>
          <a:p>
            <a:pPr lvl="1"/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৩। পরিবেশের উপর ইউরিয়ার প্রভাব বর্ণনা করতে পারবে</a:t>
            </a:r>
            <a:endParaRPr lang="en-US" sz="36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 lvl="1"/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  <a:sym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14600"/>
            <a:ext cx="3200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এ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পাঠ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শেষে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শিক্ষার্থীরা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53199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2209800"/>
            <a:ext cx="705538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4541"/>
            <a:ext cx="39624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 urea?</a:t>
            </a:r>
            <a:b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কী?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77759"/>
            <a:ext cx="8458199" cy="1508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ইহা </a:t>
            </a:r>
            <a:r>
              <a:rPr lang="bn-BD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একটি সার </a:t>
            </a:r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এবং রাসায়নিক যৌগ যার রাসায়নিক সংকেত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CO(NH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। দুটি কার্যকরী মূলক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–NH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যুক্ত কার্বনাইল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ইহাকে কার্বামাইডও বলা হয় । এটি অন্য </a:t>
            </a:r>
            <a:r>
              <a:rPr lang="bn-BD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পদার্থের </a:t>
            </a:r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তুলনায় পানিতে বেশ দ্রবনীয় , এর গলনাংক ১৩২ 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n-BD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00400"/>
            <a:ext cx="8458199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 fertilizer and a chemical compound with the  formula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CO(NH)2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H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N.CO.NH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The molecule has two –NH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groups joined by a C=O or carbonyl functional group. It is also called 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carbamide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very soluble in water but insoluble in ether, with a melting point at 132°C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8375"/>
            <a:ext cx="5334000" cy="1991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3922" y="5241473"/>
            <a:ext cx="178480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91200" y="5470545"/>
            <a:ext cx="1082722" cy="17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718"/>
            <a:ext cx="4648200" cy="61408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 প্রস্তুতির বিক্রিয়াঃ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01000" cy="2590800"/>
          </a:xfrm>
          <a:prstGeom prst="rect">
            <a:avLst/>
          </a:prstGeom>
        </p:spPr>
      </p:pic>
      <p:sp>
        <p:nvSpPr>
          <p:cNvPr id="13" name="Bent-Up Arrow 12"/>
          <p:cNvSpPr/>
          <p:nvPr/>
        </p:nvSpPr>
        <p:spPr>
          <a:xfrm rot="10800000">
            <a:off x="2895600" y="4251599"/>
            <a:ext cx="1905000" cy="715156"/>
          </a:xfrm>
          <a:prstGeom prst="bentUpArrow">
            <a:avLst>
              <a:gd name="adj1" fmla="val 25000"/>
              <a:gd name="adj2" fmla="val 40199"/>
              <a:gd name="adj3" fmla="val 26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76967" y="4077376"/>
            <a:ext cx="1905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ইউরিয়া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29200"/>
            <a:ext cx="2971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3962400" y="4267200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 rot="5400000" flipV="1">
            <a:off x="1553278" y="3359356"/>
            <a:ext cx="301153" cy="25093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33400"/>
            <a:ext cx="7086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তৈরীর প্রবাহ চিত্রঃ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8949" y="1447800"/>
            <a:ext cx="8509902" cy="4983129"/>
            <a:chOff x="176898" y="1342674"/>
            <a:chExt cx="8765986" cy="5088255"/>
          </a:xfrm>
        </p:grpSpPr>
        <p:sp>
          <p:nvSpPr>
            <p:cNvPr id="7" name="TextBox 6"/>
            <p:cNvSpPr txBox="1"/>
            <p:nvPr/>
          </p:nvSpPr>
          <p:spPr>
            <a:xfrm>
              <a:off x="1012937" y="3595095"/>
              <a:ext cx="1509177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আমোনিয়া</a:t>
              </a:r>
              <a:endParaRPr lang="en-US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NH</a:t>
              </a:r>
              <a:r>
                <a:rPr lang="en-US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r>
                <a:rPr lang="bn-BD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n-US" baseline="-250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l</a:t>
              </a:r>
              <a:r>
                <a:rPr lang="bn-BD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2937" y="4411203"/>
              <a:ext cx="1524000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কার্বনডাই অক্সাইড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CO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2(</a:t>
              </a:r>
              <a:r>
                <a:rPr lang="en-US" baseline="-25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l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)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485456" y="4003401"/>
              <a:ext cx="429501" cy="3618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20433513">
              <a:off x="2516854" y="4473742"/>
              <a:ext cx="710303" cy="34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8628" y="3688347"/>
              <a:ext cx="1894256" cy="9848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উৎপাদ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H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dirty="0" smtClean="0">
                  <a:solidFill>
                    <a:srgbClr val="C00000"/>
                  </a:solidFill>
                </a:rPr>
                <a:t>N-CO-NH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/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8329" y="3415649"/>
              <a:ext cx="3113456" cy="14157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বিক্রিয়া করন প্রকোষ্ট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smtClean="0"/>
                <a:t>NH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+CO</a:t>
              </a:r>
              <a:r>
                <a:rPr lang="en-US" baseline="-25000" dirty="0" smtClean="0"/>
                <a:t>2         </a:t>
              </a:r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C-CO-NH</a:t>
              </a:r>
              <a:r>
                <a:rPr lang="en-US" baseline="-25000" dirty="0" smtClean="0"/>
                <a:t>2</a:t>
              </a:r>
            </a:p>
            <a:p>
              <a:r>
                <a:rPr lang="en-US" baseline="-25000" dirty="0"/>
                <a:t> </a:t>
              </a:r>
              <a:r>
                <a:rPr lang="en-US" baseline="-25000" dirty="0" smtClean="0"/>
                <a:t>                                             </a:t>
              </a:r>
              <a:r>
                <a:rPr lang="en-US" dirty="0" smtClean="0"/>
                <a:t>+H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</a:p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6898" y="1371600"/>
              <a:ext cx="1194702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হাইড্রোজেন</a:t>
              </a:r>
              <a:endParaRPr lang="en-US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3H</a:t>
              </a:r>
              <a:r>
                <a:rPr lang="en-US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33600" y="1342674"/>
              <a:ext cx="1441044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নাইট্রোজেন</a:t>
              </a:r>
              <a:endParaRPr lang="en-US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en-US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800193">
              <a:off x="2532614" y="3721115"/>
              <a:ext cx="742766" cy="379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8053340" flipV="1">
              <a:off x="1837703" y="1885270"/>
              <a:ext cx="547234" cy="25958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3417" y="2207603"/>
              <a:ext cx="2616651" cy="102829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বি.চেম্বার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 smtClean="0"/>
                <a:t>Fe </a:t>
              </a:r>
              <a:r>
                <a:rPr lang="bn-BD" sz="1600" dirty="0" smtClean="0"/>
                <a:t>প্রভাবক</a:t>
              </a:r>
            </a:p>
            <a:p>
              <a:pPr algn="ctr"/>
              <a:r>
                <a:rPr lang="en-US" sz="1600" dirty="0" smtClean="0"/>
                <a:t>200atm</a:t>
              </a:r>
            </a:p>
            <a:p>
              <a:pPr algn="ctr"/>
              <a:r>
                <a:rPr lang="en-US" sz="1600" dirty="0" smtClean="0"/>
                <a:t>450</a:t>
              </a:r>
              <a:r>
                <a:rPr lang="en-US" sz="1600" baseline="30000" dirty="0" smtClean="0"/>
                <a:t>o</a:t>
              </a:r>
              <a:r>
                <a:rPr lang="en-US" sz="1600" dirty="0" smtClean="0"/>
                <a:t>C</a:t>
              </a:r>
              <a:endParaRPr lang="en-US" sz="2000" dirty="0"/>
            </a:p>
          </p:txBody>
        </p:sp>
        <p:sp>
          <p:nvSpPr>
            <p:cNvPr id="34" name="Right Arrow 33"/>
            <p:cNvSpPr/>
            <p:nvPr/>
          </p:nvSpPr>
          <p:spPr>
            <a:xfrm rot="2159797" flipV="1">
              <a:off x="1140394" y="1837123"/>
              <a:ext cx="594880" cy="3282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21111" y="5475173"/>
              <a:ext cx="779742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21111" y="6061597"/>
              <a:ext cx="779742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791124" y="5814434"/>
              <a:ext cx="1304271" cy="50811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/>
                <a:t>বি.চেম্বার</a:t>
              </a:r>
              <a:endParaRPr lang="en-US" sz="1600" dirty="0"/>
            </a:p>
          </p:txBody>
        </p:sp>
        <p:sp>
          <p:nvSpPr>
            <p:cNvPr id="23" name="Right Arrow 22"/>
            <p:cNvSpPr/>
            <p:nvPr/>
          </p:nvSpPr>
          <p:spPr>
            <a:xfrm rot="9333714" flipV="1">
              <a:off x="2131292" y="5653172"/>
              <a:ext cx="470613" cy="23153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10800000" flipV="1">
              <a:off x="2165445" y="6130665"/>
              <a:ext cx="522749" cy="207525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6200000" flipV="1">
              <a:off x="1301931" y="5447622"/>
              <a:ext cx="470613" cy="23153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66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মেলামাইন পলিমার তৈরীতে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ইউরিয়ার  ব্যহহারঃ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24000"/>
            <a:ext cx="7086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60" y="3505200"/>
            <a:ext cx="708660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1797</TotalTime>
  <Words>323</Words>
  <Application>Microsoft Office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Century Gothic</vt:lpstr>
      <vt:lpstr>NikoshBAN</vt:lpstr>
      <vt:lpstr>Symbol</vt:lpstr>
      <vt:lpstr>Times New Roman</vt:lpstr>
      <vt:lpstr>Vrinda</vt:lpstr>
      <vt:lpstr>Wingdings 3</vt:lpstr>
      <vt:lpstr>Slice</vt:lpstr>
      <vt:lpstr>স্বাগতম</vt:lpstr>
      <vt:lpstr>PowerPoint Presentation</vt:lpstr>
      <vt:lpstr>লক্ষ্য কর- </vt:lpstr>
      <vt:lpstr>আজকের পাঠের বিষয়</vt:lpstr>
      <vt:lpstr>PowerPoint Presentation</vt:lpstr>
      <vt:lpstr>PowerPoint Presentation</vt:lpstr>
      <vt:lpstr>ইউরিয়া প্রস্তুতির বিক্রিয়াঃ </vt:lpstr>
      <vt:lpstr>PowerPoint Presentation</vt:lpstr>
      <vt:lpstr>মেলামাইন পলিমার তৈরীতে ইউরিয়ার  ব্যহহারঃ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MONOHARDI COLLEGE</dc:creator>
  <cp:lastModifiedBy>Zakir</cp:lastModifiedBy>
  <cp:revision>151</cp:revision>
  <dcterms:created xsi:type="dcterms:W3CDTF">2006-08-16T00:00:00Z</dcterms:created>
  <dcterms:modified xsi:type="dcterms:W3CDTF">2020-01-30T15:16:30Z</dcterms:modified>
</cp:coreProperties>
</file>