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F9C0D-8338-4368-8F05-C4339449A65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E724A-7EAB-45F1-B59A-767F758F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724A-7EAB-45F1-B59A-767F758FA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724A-7EAB-45F1-B59A-767F758FA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724A-7EAB-45F1-B59A-767F758FA2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B1D1-5D23-4BFA-9D3E-7617FB6F38D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9C86-B3EA-47F4-858E-CDB386CC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8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শুভেচ্ছা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697832"/>
            <a:ext cx="12126686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199"/>
            <a:ext cx="8013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b="1" i="1" dirty="0" smtClean="0"/>
              <a:t>আসমানিরে দেখতে  যদি তোমরা সবে চাও,</a:t>
            </a:r>
          </a:p>
          <a:p>
            <a:pPr algn="just"/>
            <a:r>
              <a:rPr lang="bn-IN" sz="2000" b="1" i="1" dirty="0" smtClean="0"/>
              <a:t>রহিমদ্দির ছোট্ট বাড়ি রসুলপুরে যাও।</a:t>
            </a:r>
          </a:p>
          <a:p>
            <a:pPr algn="just"/>
            <a:r>
              <a:rPr lang="bn-IN" sz="2000" b="1" i="1" dirty="0" smtClean="0"/>
              <a:t>বাড়ি তো নয় পাখির বাসা ---ভেন্না পাতার ছানি, </a:t>
            </a:r>
          </a:p>
          <a:p>
            <a:pPr algn="just"/>
            <a:r>
              <a:rPr lang="bn-IN" sz="2000" b="1" i="1" dirty="0" smtClean="0"/>
              <a:t>একটুখানি বৃষ্টি হলেই গড়িয়ে পড়ে পানি।</a:t>
            </a:r>
          </a:p>
          <a:p>
            <a:pPr algn="just"/>
            <a:r>
              <a:rPr lang="bn-IN" sz="2000" b="1" i="1" dirty="0" smtClean="0"/>
              <a:t>একটুখানি হাওয়া দিলেই ঘর নড়বড় করে,</a:t>
            </a:r>
          </a:p>
          <a:p>
            <a:pPr algn="just"/>
            <a:r>
              <a:rPr lang="bn-IN" sz="2000" b="1" i="1" dirty="0" smtClean="0"/>
              <a:t>তারি তলে আসমানিরা থাকে বছর ভরে।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577840" cy="502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212" y="0"/>
            <a:ext cx="6777788" cy="502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5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842" y="5763127"/>
            <a:ext cx="8255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b="1" i="1" dirty="0" smtClean="0"/>
              <a:t>পেটটি ভরে পায় না খেতে,বুকের ক’খান হাড়,</a:t>
            </a:r>
          </a:p>
          <a:p>
            <a:pPr algn="just"/>
            <a:r>
              <a:rPr lang="bn-IN" sz="2000" b="1" i="1" dirty="0" smtClean="0"/>
              <a:t>সাক্ষী দেছে অনাহারে কদিন গেছে  তার।</a:t>
            </a:r>
          </a:p>
          <a:p>
            <a:pPr algn="just"/>
            <a:r>
              <a:rPr lang="bn-IN" sz="2000" b="1" i="1" dirty="0" smtClean="0"/>
              <a:t>মিষ্টি তাহার মুখটি হতে হাসির প্রদীপ-রাশি,</a:t>
            </a:r>
          </a:p>
          <a:p>
            <a:pPr algn="just"/>
            <a:r>
              <a:rPr lang="bn-IN" sz="2000" b="1" i="1" dirty="0" smtClean="0"/>
              <a:t>থাপড়েতে নিবিয়ে গেছে  দারুন অভাব  আসি।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27" t="308" r="31417" b="-341"/>
          <a:stretch/>
        </p:blipFill>
        <p:spPr>
          <a:xfrm>
            <a:off x="0" y="0"/>
            <a:ext cx="12288253" cy="558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05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326" y="5293894"/>
            <a:ext cx="809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পরনে তার শতেক তালির শতেক ছেঁড়া বাস</a:t>
            </a:r>
          </a:p>
          <a:p>
            <a:pPr algn="just"/>
            <a:r>
              <a:rPr lang="bn-IN" sz="2400" b="1" i="1" dirty="0" smtClean="0"/>
              <a:t>সোনালি তার গার বরনের করছে উপহাস।</a:t>
            </a:r>
          </a:p>
          <a:p>
            <a:pPr algn="just"/>
            <a:r>
              <a:rPr lang="bn-IN" sz="2400" b="1" i="1" dirty="0" smtClean="0"/>
              <a:t>ভোমর-কালো চোখ দুটিতে নাই কৌতুক-হাসি,</a:t>
            </a:r>
          </a:p>
          <a:p>
            <a:pPr algn="just"/>
            <a:r>
              <a:rPr lang="bn-IN" sz="2400" b="1" i="1" dirty="0" smtClean="0"/>
              <a:t>সেখান দিয়ে গড়িয়ে পড়ে অশ্রু রাশি রাশি।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2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84" y="5317957"/>
            <a:ext cx="8245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বাঁশির মতো সুরটি গলায় ক্ষয়  হল  তাই কেঁদে,</a:t>
            </a:r>
          </a:p>
          <a:p>
            <a:pPr algn="just"/>
            <a:r>
              <a:rPr lang="bn-IN" sz="2400" b="1" i="1" dirty="0" smtClean="0"/>
              <a:t>হয়নি সুযোগ লয় যে সে-সুর গানের সুরে বেঁধে।</a:t>
            </a:r>
          </a:p>
          <a:p>
            <a:pPr algn="just"/>
            <a:r>
              <a:rPr lang="bn-IN" sz="2400" b="1" i="1" dirty="0" smtClean="0"/>
              <a:t>আসমানিদের  বাড়ির ধারে পদ্ম-পুকুরভরে, ব্যাঙের ছানা  শ্যাওলা-পানা  কিল-বিল-বিল করে।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5405" cy="531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05" y="0"/>
            <a:ext cx="6496595" cy="531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81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7694" y="5288340"/>
            <a:ext cx="8910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ম্যালেরিয়ার  মশক সেথা  বিষ গুলিছে জলে</a:t>
            </a:r>
          </a:p>
          <a:p>
            <a:pPr algn="just"/>
            <a:r>
              <a:rPr lang="bn-IN" sz="2400" b="1" i="1" dirty="0" smtClean="0"/>
              <a:t>সেই জলেতে  রান্না খাওয়া আসমানিদের চলে</a:t>
            </a:r>
            <a:r>
              <a:rPr lang="en-US" sz="2400" b="1" i="1" dirty="0"/>
              <a:t> </a:t>
            </a:r>
            <a:r>
              <a:rPr lang="bn-IN" sz="2400" b="1" i="1" dirty="0" smtClean="0"/>
              <a:t>।</a:t>
            </a:r>
          </a:p>
          <a:p>
            <a:pPr algn="just"/>
            <a:r>
              <a:rPr lang="bn-IN" sz="2400" b="1" i="1" dirty="0" smtClean="0"/>
              <a:t>পেটটি  তাহার ফুলছে পিলেয়, নিতুই যে জ্বর তার,</a:t>
            </a:r>
          </a:p>
          <a:p>
            <a:pPr algn="just"/>
            <a:r>
              <a:rPr lang="bn-IN" sz="2400" b="1" i="1" dirty="0" smtClean="0"/>
              <a:t>বৈদ্য ডেকে ওষুধ করে  পয়সা নাহি আর</a:t>
            </a:r>
            <a:r>
              <a:rPr lang="en-US" sz="2400" b="1" i="1" dirty="0" smtClean="0"/>
              <a:t>।</a:t>
            </a:r>
            <a:r>
              <a:rPr lang="bn-IN" sz="2400" b="1" i="1" dirty="0" smtClean="0"/>
              <a:t> </a:t>
            </a:r>
            <a:endParaRPr lang="bn-IN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256421" cy="530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0" y="0"/>
            <a:ext cx="5935579" cy="5305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24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জোড়ায় 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6" y="914400"/>
            <a:ext cx="5442284" cy="6364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14400"/>
            <a:ext cx="6749716" cy="709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অভিন্ন</a:t>
            </a:r>
            <a:r>
              <a:rPr lang="en-US" dirty="0" smtClean="0"/>
              <a:t> </a:t>
            </a:r>
            <a:r>
              <a:rPr lang="en-US" dirty="0" err="1" smtClean="0"/>
              <a:t>তথ্যভিত্তিক</a:t>
            </a:r>
            <a:r>
              <a:rPr lang="en-US" dirty="0" smtClean="0"/>
              <a:t> </a:t>
            </a:r>
            <a:r>
              <a:rPr lang="en-US" dirty="0" err="1" smtClean="0"/>
              <a:t>বহুনির্বাচনি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endParaRPr lang="en-US" dirty="0" smtClean="0"/>
          </a:p>
          <a:p>
            <a:pPr algn="ctr"/>
            <a:r>
              <a:rPr lang="en-US" dirty="0" err="1" smtClean="0"/>
              <a:t>উদ্দীপকটি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১ ও ২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/>
              <a:t> </a:t>
            </a:r>
            <a:r>
              <a:rPr lang="en-US" dirty="0" smtClean="0"/>
              <a:t>: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6160168"/>
            <a:ext cx="6749716" cy="69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r>
              <a:rPr lang="en-US" dirty="0" smtClean="0"/>
              <a:t>= ১, ঘ। ২, খ।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99611"/>
            <a:ext cx="6749715" cy="3260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১, </a:t>
            </a:r>
            <a:r>
              <a:rPr lang="en-US" dirty="0" err="1" smtClean="0"/>
              <a:t>উদ্দীপকটির</a:t>
            </a:r>
            <a:r>
              <a:rPr lang="en-US" dirty="0" smtClean="0"/>
              <a:t> </a:t>
            </a:r>
            <a:r>
              <a:rPr lang="en-US" dirty="0" err="1" smtClean="0"/>
              <a:t>সঙ্গে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কবিতার</a:t>
            </a:r>
            <a:r>
              <a:rPr lang="en-US" dirty="0" smtClean="0"/>
              <a:t> </a:t>
            </a:r>
            <a:r>
              <a:rPr lang="en-US" dirty="0" err="1" smtClean="0"/>
              <a:t>মিল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 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ক) </a:t>
            </a:r>
            <a:r>
              <a:rPr lang="en-US" dirty="0" err="1" smtClean="0"/>
              <a:t>সুখ</a:t>
            </a:r>
            <a:r>
              <a:rPr lang="en-US" dirty="0" smtClean="0"/>
              <a:t> খ) </a:t>
            </a:r>
            <a:r>
              <a:rPr lang="en-US" dirty="0" err="1" smtClean="0"/>
              <a:t>ঝিঙে</a:t>
            </a:r>
            <a:r>
              <a:rPr lang="en-US" dirty="0" smtClean="0"/>
              <a:t> </a:t>
            </a:r>
            <a:r>
              <a:rPr lang="en-US" dirty="0" err="1" smtClean="0"/>
              <a:t>ফুল</a:t>
            </a:r>
            <a:r>
              <a:rPr lang="en-US" dirty="0" smtClean="0"/>
              <a:t> গ) </a:t>
            </a:r>
            <a:r>
              <a:rPr lang="en-US" dirty="0" err="1" smtClean="0"/>
              <a:t>বাঁচতে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 ঘ) </a:t>
            </a:r>
            <a:r>
              <a:rPr lang="en-US" dirty="0" err="1" smtClean="0"/>
              <a:t>আসমানি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২, </a:t>
            </a:r>
            <a:r>
              <a:rPr lang="en-US" dirty="0" err="1" smtClean="0"/>
              <a:t>উদ্দীপক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‘</a:t>
            </a:r>
            <a:r>
              <a:rPr lang="en-US" dirty="0" err="1" smtClean="0"/>
              <a:t>আসমানি</a:t>
            </a:r>
            <a:r>
              <a:rPr lang="en-US" dirty="0" smtClean="0"/>
              <a:t>’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ফুটে</a:t>
            </a:r>
            <a:r>
              <a:rPr lang="en-US" dirty="0" smtClean="0"/>
              <a:t> </a:t>
            </a:r>
            <a:r>
              <a:rPr lang="en-US" dirty="0" err="1" smtClean="0"/>
              <a:t>উঠেছে</a:t>
            </a:r>
            <a:r>
              <a:rPr lang="en-US" dirty="0" smtClean="0"/>
              <a:t> –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।,</a:t>
            </a:r>
            <a:r>
              <a:rPr lang="en-US" dirty="0" err="1" smtClean="0"/>
              <a:t>অভাবের</a:t>
            </a:r>
            <a:r>
              <a:rPr lang="en-US" dirty="0" smtClean="0"/>
              <a:t> </a:t>
            </a:r>
            <a:r>
              <a:rPr lang="en-US" dirty="0" err="1" smtClean="0"/>
              <a:t>তাড়না</a:t>
            </a:r>
            <a:r>
              <a:rPr lang="en-US" dirty="0" smtClean="0"/>
              <a:t> ।।, </a:t>
            </a:r>
            <a:r>
              <a:rPr lang="en-US" dirty="0" err="1" smtClean="0"/>
              <a:t>শিশুদের</a:t>
            </a:r>
            <a:r>
              <a:rPr lang="en-US" dirty="0" smtClean="0"/>
              <a:t> </a:t>
            </a:r>
            <a:r>
              <a:rPr lang="en-US" dirty="0" err="1" smtClean="0"/>
              <a:t>দুঃখ-কষ্ট</a:t>
            </a:r>
            <a:r>
              <a:rPr lang="en-US" dirty="0" smtClean="0"/>
              <a:t> ।।।, </a:t>
            </a:r>
            <a:r>
              <a:rPr lang="en-US" dirty="0" err="1" smtClean="0"/>
              <a:t>অন্যায়</a:t>
            </a:r>
            <a:r>
              <a:rPr lang="en-US" dirty="0" smtClean="0"/>
              <a:t> </a:t>
            </a:r>
            <a:r>
              <a:rPr lang="en-US" dirty="0" err="1" smtClean="0"/>
              <a:t>অত্যাচার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?</a:t>
            </a:r>
          </a:p>
          <a:p>
            <a:pPr algn="ctr"/>
            <a:r>
              <a:rPr lang="en-US" dirty="0" smtClean="0"/>
              <a:t>ক) ।  খ) । ও ।। গ) । ও ।।। ঘ) ।,।। ও ।।।             </a:t>
            </a:r>
          </a:p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1624263"/>
            <a:ext cx="6749717" cy="1275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কাশেম</a:t>
            </a:r>
            <a:r>
              <a:rPr lang="en-US" dirty="0" smtClean="0"/>
              <a:t> </a:t>
            </a:r>
            <a:r>
              <a:rPr lang="en-US" dirty="0" err="1" smtClean="0"/>
              <a:t>মিয়ার</a:t>
            </a:r>
            <a:r>
              <a:rPr lang="en-US" dirty="0" smtClean="0"/>
              <a:t> </a:t>
            </a:r>
            <a:r>
              <a:rPr lang="en-US" dirty="0" err="1" smtClean="0"/>
              <a:t>অভাবের</a:t>
            </a:r>
            <a:r>
              <a:rPr lang="en-US" dirty="0" smtClean="0"/>
              <a:t> </a:t>
            </a:r>
            <a:r>
              <a:rPr lang="en-US" dirty="0" err="1" smtClean="0"/>
              <a:t>সংসার</a:t>
            </a:r>
            <a:r>
              <a:rPr lang="en-US" dirty="0" smtClean="0"/>
              <a:t>। </a:t>
            </a:r>
            <a:r>
              <a:rPr lang="en-US" dirty="0" err="1" smtClean="0"/>
              <a:t>স্ত্রী</a:t>
            </a:r>
            <a:r>
              <a:rPr lang="en-US" dirty="0" smtClean="0"/>
              <a:t> ও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তাহেরার</a:t>
            </a:r>
            <a:r>
              <a:rPr lang="en-US" dirty="0" smtClean="0"/>
              <a:t>  </a:t>
            </a:r>
            <a:r>
              <a:rPr lang="en-US" dirty="0" err="1" smtClean="0"/>
              <a:t>মুখে</a:t>
            </a:r>
            <a:r>
              <a:rPr lang="en-US" dirty="0" smtClean="0"/>
              <a:t> </a:t>
            </a:r>
            <a:r>
              <a:rPr lang="en-US" dirty="0" err="1" smtClean="0"/>
              <a:t>দুবেলা</a:t>
            </a:r>
            <a:r>
              <a:rPr lang="en-US" dirty="0" smtClean="0"/>
              <a:t> </a:t>
            </a:r>
            <a:r>
              <a:rPr lang="en-US" dirty="0" err="1" smtClean="0"/>
              <a:t>খাবার</a:t>
            </a:r>
            <a:r>
              <a:rPr lang="en-US" dirty="0" smtClean="0"/>
              <a:t> </a:t>
            </a:r>
            <a:r>
              <a:rPr lang="en-US" dirty="0" err="1" smtClean="0"/>
              <a:t>তুলে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হিমশিম</a:t>
            </a:r>
            <a:r>
              <a:rPr lang="en-US" dirty="0" smtClean="0"/>
              <a:t> </a:t>
            </a:r>
            <a:r>
              <a:rPr lang="en-US" dirty="0" err="1" smtClean="0"/>
              <a:t>খায়</a:t>
            </a:r>
            <a:r>
              <a:rPr lang="en-US" dirty="0" smtClean="0"/>
              <a:t>।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পরিবারের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সেদিন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খেয়ে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একমাত্র</a:t>
            </a:r>
            <a:r>
              <a:rPr lang="en-US" dirty="0" smtClean="0"/>
              <a:t> </a:t>
            </a:r>
            <a:r>
              <a:rPr lang="en-US" dirty="0" err="1" smtClean="0"/>
              <a:t>মেয়েটির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আবদার</a:t>
            </a:r>
            <a:r>
              <a:rPr lang="en-US" dirty="0" smtClean="0"/>
              <a:t>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পুরণ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37" y="1840832"/>
            <a:ext cx="5354052" cy="5017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1789" y="3862137"/>
            <a:ext cx="3890210" cy="2298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ঘ =দল</a:t>
            </a:r>
          </a:p>
          <a:p>
            <a:pPr algn="ctr"/>
            <a:r>
              <a:rPr lang="bn-BD" sz="2400" dirty="0" smtClean="0"/>
              <a:t>১, আসমানির চোখ থেকে অশ্রু গড়িয়ে পড়ে কেন ?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20" y="4018545"/>
            <a:ext cx="2939717" cy="2009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গ = দল</a:t>
            </a:r>
          </a:p>
          <a:p>
            <a:pPr algn="ctr"/>
            <a:r>
              <a:rPr lang="bn-BD" sz="2400" dirty="0" smtClean="0"/>
              <a:t>১, ছেঁড়া বাস আসমানিকে উপহাস করছে কেন ?  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96653" y="32085"/>
            <a:ext cx="4896851" cy="641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অনুধাবনমূলক প্রশ্ন, সময় =৫মিঃ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32084"/>
            <a:ext cx="3296654" cy="1808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 =দল </a:t>
            </a:r>
          </a:p>
          <a:p>
            <a:pPr algn="ctr"/>
            <a:r>
              <a:rPr lang="bn-BD" sz="2400" dirty="0" smtClean="0"/>
              <a:t>১, ‘পরনে তার শতেক তালির শতেক ছেঁড়া বাস’- চরণটি বুঝিয়ে লেখ।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193505" y="0"/>
            <a:ext cx="3998494" cy="184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খ =দল</a:t>
            </a:r>
          </a:p>
          <a:p>
            <a:pPr algn="ctr"/>
            <a:r>
              <a:rPr lang="bn-BD" sz="2400" dirty="0" smtClean="0"/>
              <a:t>১, ‘তারি তলে আসমানিরা থাকে বছর ভরে’- চরণটি বুঝিয়ে লেখ।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7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71811" y="5771148"/>
            <a:ext cx="302794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৫, </a:t>
            </a:r>
            <a:r>
              <a:rPr lang="en-US" sz="2800" dirty="0" err="1" smtClean="0"/>
              <a:t>ছেঁড়া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শত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071811" y="4471738"/>
            <a:ext cx="312019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৪, </a:t>
            </a:r>
            <a:r>
              <a:rPr lang="en-US" sz="2800" dirty="0" err="1" smtClean="0"/>
              <a:t>ভেন্না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071812" y="3292641"/>
            <a:ext cx="302794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৩,  </a:t>
            </a:r>
            <a:r>
              <a:rPr lang="en-US" sz="2800" dirty="0" err="1" smtClean="0"/>
              <a:t>পাখির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071812" y="2040357"/>
            <a:ext cx="24464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২, </a:t>
            </a:r>
            <a:r>
              <a:rPr lang="en-US" sz="2800" dirty="0" err="1" smtClean="0"/>
              <a:t>কবিরাজ</a:t>
            </a:r>
            <a:r>
              <a:rPr lang="en-US" sz="2800" dirty="0" smtClean="0"/>
              <a:t> 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071811" y="908385"/>
            <a:ext cx="312018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 </a:t>
            </a:r>
            <a:r>
              <a:rPr lang="en-US" sz="2800" dirty="0" err="1" smtClean="0"/>
              <a:t>তাম্বুলখানা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5771148"/>
            <a:ext cx="8722895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৫, </a:t>
            </a:r>
            <a:r>
              <a:rPr lang="en-US" sz="2800" dirty="0" err="1" smtClean="0">
                <a:solidFill>
                  <a:schemeClr val="tx1"/>
                </a:solidFill>
              </a:rPr>
              <a:t>আসমানির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পোশাক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কেমন</a:t>
            </a:r>
            <a:r>
              <a:rPr lang="en-US" sz="2800" dirty="0" smtClean="0">
                <a:solidFill>
                  <a:schemeClr val="tx1"/>
                </a:solidFill>
              </a:rPr>
              <a:t> ?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62" y="4471738"/>
            <a:ext cx="8698833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৪, </a:t>
            </a:r>
            <a:r>
              <a:rPr lang="en-US" sz="2800" dirty="0" err="1" smtClean="0">
                <a:solidFill>
                  <a:schemeClr val="tx1"/>
                </a:solidFill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আসমানিদের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ছাওয়া</a:t>
            </a:r>
            <a:r>
              <a:rPr lang="en-US" sz="2800" dirty="0" smtClean="0">
                <a:solidFill>
                  <a:schemeClr val="tx1"/>
                </a:solidFill>
              </a:rPr>
              <a:t> ?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63" y="3292641"/>
            <a:ext cx="8698832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৩, </a:t>
            </a:r>
            <a:r>
              <a:rPr lang="en-US" sz="2800" dirty="0" err="1" smtClean="0">
                <a:solidFill>
                  <a:schemeClr val="tx1"/>
                </a:solidFill>
              </a:rPr>
              <a:t>আসমানিদের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বাড়ি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</a:rPr>
              <a:t> 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64" y="2021307"/>
            <a:ext cx="869883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২, ‘</a:t>
            </a:r>
            <a:r>
              <a:rPr lang="en-US" sz="2800" dirty="0" err="1" smtClean="0"/>
              <a:t>বৈদ্য</a:t>
            </a:r>
            <a:r>
              <a:rPr lang="en-US" sz="2800" dirty="0" smtClean="0"/>
              <a:t>’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4063" y="946486"/>
            <a:ext cx="869883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১, </a:t>
            </a:r>
            <a:r>
              <a:rPr lang="en-US" sz="2800" dirty="0" err="1" smtClean="0">
                <a:solidFill>
                  <a:schemeClr val="tx1"/>
                </a:solidFill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জসীমউদ্‌দী</a:t>
            </a:r>
            <a:r>
              <a:rPr lang="en-US" sz="2800" dirty="0" err="1" smtClean="0">
                <a:solidFill>
                  <a:schemeClr val="tx1"/>
                </a:solidFill>
              </a:rPr>
              <a:t>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গ্রামের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666874"/>
            <a:ext cx="12192000" cy="1191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আসমানিদের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অবস্থার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উন্নয়নের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জন্য</a:t>
            </a:r>
            <a:r>
              <a:rPr lang="en-US" sz="3200" b="1" i="1" dirty="0" smtClean="0">
                <a:solidFill>
                  <a:schemeClr val="tx1"/>
                </a:solidFill>
              </a:rPr>
              <a:t> 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আমাদের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করনীয়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উল্লেখ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করে</a:t>
            </a:r>
            <a:r>
              <a:rPr lang="bn-IN" sz="3200" b="1" i="1" dirty="0" smtClean="0">
                <a:solidFill>
                  <a:schemeClr val="tx1"/>
                </a:solidFill>
              </a:rPr>
              <a:t>-  এর উপর দশটি লাইন লিখে আনবে।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47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6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সবাইকে ধন্যবাদ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9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56" y="2339228"/>
            <a:ext cx="2823296" cy="36295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662" y="3253628"/>
            <a:ext cx="5057387" cy="2715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নিমাই চন্দ্র ম ন্ডল</a:t>
            </a:r>
          </a:p>
          <a:p>
            <a:pPr algn="ctr"/>
            <a:r>
              <a:rPr lang="bn-BD" sz="2800" dirty="0" smtClean="0"/>
              <a:t>সহকারী শিক্ষক</a:t>
            </a:r>
          </a:p>
          <a:p>
            <a:pPr algn="ctr"/>
            <a:r>
              <a:rPr lang="bn-BD" sz="2800" dirty="0" smtClean="0"/>
              <a:t>পলাশী মাধ্যমিক বিদ্যালয়</a:t>
            </a:r>
          </a:p>
          <a:p>
            <a:pPr algn="ctr"/>
            <a:r>
              <a:rPr lang="bn-BD" sz="2800" dirty="0" smtClean="0"/>
              <a:t>রোহিতা, মনিরামপুর,</a:t>
            </a:r>
          </a:p>
          <a:p>
            <a:pPr algn="ctr"/>
            <a:r>
              <a:rPr lang="bn-BD" sz="2800" dirty="0" smtClean="0"/>
              <a:t>যশোর।        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097252" y="3253628"/>
            <a:ext cx="3489501" cy="2715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শ্রেণি : ষষ্ঠ</a:t>
            </a:r>
          </a:p>
          <a:p>
            <a:pPr algn="ctr"/>
            <a:r>
              <a:rPr lang="bn-BD" sz="2800" dirty="0" smtClean="0"/>
              <a:t>বিষয় : বাংলা প্রথম পত্র</a:t>
            </a:r>
          </a:p>
          <a:p>
            <a:pPr algn="ctr"/>
            <a:r>
              <a:rPr lang="bn-BD" sz="2800" dirty="0" smtClean="0"/>
              <a:t>সময় : ৪৫ মিনিট       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301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2663" y="2339228"/>
            <a:ext cx="502129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61158" y="2339228"/>
            <a:ext cx="352559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94960" cy="2831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914400"/>
            <a:ext cx="6797040" cy="2831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7" t="-681" r="8361" b="978"/>
          <a:stretch/>
        </p:blipFill>
        <p:spPr>
          <a:xfrm>
            <a:off x="5656217" y="3745502"/>
            <a:ext cx="6535783" cy="311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5502"/>
            <a:ext cx="5656217" cy="311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আমরা কিছু ছবি দেখি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51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পাঠ-পরিচিতি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92" r="32701"/>
          <a:stretch/>
        </p:blipFill>
        <p:spPr>
          <a:xfrm>
            <a:off x="8289758" y="914400"/>
            <a:ext cx="3709970" cy="582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5" y="1539348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343399" y="1539348"/>
            <a:ext cx="4066675" cy="1608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“আসমানি”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495" y="3572436"/>
            <a:ext cx="382399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জসীমউদ্‌দীন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2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9589" y="1046747"/>
            <a:ext cx="7531769" cy="347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এই পাঠ শেষে শিক্ষার্থীরা -----</a:t>
            </a:r>
          </a:p>
          <a:p>
            <a:pPr algn="ctr"/>
            <a:endParaRPr lang="bn-BD" sz="2800" dirty="0" smtClean="0"/>
          </a:p>
          <a:p>
            <a:r>
              <a:rPr lang="bn-BD" sz="2800" dirty="0" smtClean="0"/>
              <a:t>১, কবির জন্ম পরিচিতি বলতে ও লিখতে পারবে।</a:t>
            </a:r>
          </a:p>
          <a:p>
            <a:r>
              <a:rPr lang="bn-BD" sz="2800" dirty="0" smtClean="0"/>
              <a:t>২, নতুন শব্দের অর্থ  বলতে ও লিখতে পারবে।      ৩, মানুষের প্রতি ভালোবাসার অনুভুতি ব্যাখ্যা করতে পারবে।                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শিখনফল </a:t>
            </a:r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কবি-পরিচিতি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79" y="1586597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545177" y="4176524"/>
            <a:ext cx="5646821" cy="2079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সাহিত্যকর্ম : কাহিনিকাব্য নক্সী কাঁথার মাঠ, সোজন বাদিয়ার ঘাট,     </a:t>
            </a:r>
            <a:r>
              <a:rPr lang="bn-BD" dirty="0" smtClean="0"/>
              <a:t>খন্ডকাব্য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রাখালী</a:t>
            </a:r>
            <a:r>
              <a:rPr lang="en-US" dirty="0" smtClean="0"/>
              <a:t>, </a:t>
            </a:r>
            <a:r>
              <a:rPr lang="en-US" dirty="0" err="1" smtClean="0"/>
              <a:t>বালুচর</a:t>
            </a:r>
            <a:r>
              <a:rPr lang="en-US" dirty="0" smtClean="0"/>
              <a:t>, </a:t>
            </a:r>
            <a:r>
              <a:rPr lang="en-US" dirty="0" err="1" smtClean="0"/>
              <a:t>ধানখেত</a:t>
            </a:r>
            <a:r>
              <a:rPr lang="en-US" dirty="0" smtClean="0"/>
              <a:t>,  </a:t>
            </a:r>
            <a:r>
              <a:rPr lang="en-US" dirty="0" err="1" smtClean="0"/>
              <a:t>মা</a:t>
            </a:r>
            <a:r>
              <a:rPr lang="bn-BD" dirty="0" smtClean="0"/>
              <a:t>টির কান্না। গদ্যগ্রন্থ : চলে মুসাফির, যাদের দেখেছি।  শিশুতোষ রচনা : হাসু, এক পয়সার বাঁশী। নাটক : পদ্মাপার, বেদের মেয়ে, মধুমালা।             </a:t>
            </a:r>
            <a:r>
              <a:rPr lang="en-US" dirty="0" smtClean="0"/>
              <a:t>  </a:t>
            </a:r>
            <a:r>
              <a:rPr lang="bn-BD" dirty="0" smtClean="0"/>
              <a:t>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45178" y="926432"/>
            <a:ext cx="564682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জন্ম : ১৯০৩সালের ৩০শে অক্টোবর,ফরিদপুর জেলার তাম্বুলখানা গ্রামে, মাতুলালয়ে।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8842" y="1078832"/>
            <a:ext cx="3068053" cy="521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জসীমউদ্‌দীন</a:t>
            </a:r>
            <a:r>
              <a:rPr lang="bn-BD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165" y="4692317"/>
            <a:ext cx="3013911" cy="121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পুরস্কার</a:t>
            </a:r>
            <a:r>
              <a:rPr lang="en-US" dirty="0" smtClean="0"/>
              <a:t> : </a:t>
            </a:r>
            <a:r>
              <a:rPr lang="en-US" dirty="0" err="1" smtClean="0"/>
              <a:t>একুশে</a:t>
            </a:r>
            <a:r>
              <a:rPr lang="en-US" dirty="0" smtClean="0"/>
              <a:t> </a:t>
            </a:r>
            <a:r>
              <a:rPr lang="en-US" dirty="0" err="1" smtClean="0"/>
              <a:t>পদক</a:t>
            </a:r>
            <a:r>
              <a:rPr lang="en-US" dirty="0" smtClean="0"/>
              <a:t>, </a:t>
            </a:r>
            <a:r>
              <a:rPr lang="en-US" dirty="0" err="1" smtClean="0"/>
              <a:t>বিশ্ব-ভারতী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</a:t>
            </a:r>
            <a:r>
              <a:rPr lang="en-US" dirty="0" smtClean="0"/>
              <a:t> </a:t>
            </a:r>
            <a:r>
              <a:rPr lang="en-US" dirty="0" err="1" smtClean="0"/>
              <a:t>প্রদত্ত</a:t>
            </a:r>
            <a:r>
              <a:rPr lang="en-US" dirty="0" smtClean="0"/>
              <a:t> </a:t>
            </a:r>
            <a:r>
              <a:rPr lang="en-US" dirty="0" err="1" smtClean="0"/>
              <a:t>সন্মানসূচক</a:t>
            </a:r>
            <a:r>
              <a:rPr lang="en-US" dirty="0" smtClean="0"/>
              <a:t> </a:t>
            </a:r>
            <a:r>
              <a:rPr lang="en-US" dirty="0" err="1" smtClean="0"/>
              <a:t>ডি-লিট</a:t>
            </a:r>
            <a:r>
              <a:rPr lang="en-US" dirty="0" smtClean="0"/>
              <a:t> </a:t>
            </a:r>
            <a:r>
              <a:rPr lang="en-US" dirty="0" err="1" smtClean="0"/>
              <a:t>ডিগ্রি</a:t>
            </a:r>
            <a:r>
              <a:rPr lang="en-US" dirty="0" smtClean="0"/>
              <a:t>।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45177" y="2374229"/>
            <a:ext cx="5646821" cy="1772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শিক্ষাজীবন : মাধ্যমিক ফরিদপুর জিলা স্কুল। উচ্চ মাধ্যমিক রাজেন্দ্র কলেজ, ফরিদপুর। উচ্চতর শিক্ষা বিএ রাজেন্দ্র কলেজ, ফরিদপুর; এম এ বাংলা ১৯৩১, কলকাতা বিশ্ববিদ্যালয়।    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45178" y="1887388"/>
            <a:ext cx="5646821" cy="494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পিতৃ পরিচয় :  পিতার নাম : </a:t>
            </a:r>
            <a:r>
              <a:rPr lang="bn-BD" dirty="0" smtClean="0"/>
              <a:t>আনসারউদ্দীন </a:t>
            </a:r>
            <a:r>
              <a:rPr lang="bn-BD" dirty="0" smtClean="0"/>
              <a:t>মোল্লা।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168" y="1887389"/>
            <a:ext cx="3013909" cy="2804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পেশা </a:t>
            </a:r>
            <a:r>
              <a:rPr lang="bn-BD" dirty="0" smtClean="0"/>
              <a:t>:</a:t>
            </a:r>
            <a:r>
              <a:rPr lang="en-US" dirty="0" smtClean="0"/>
              <a:t> ১৯৩১ </a:t>
            </a:r>
            <a:r>
              <a:rPr lang="en-US" dirty="0" err="1" smtClean="0"/>
              <a:t>খ্রিষ্টাব্দ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১৯৩৭ </a:t>
            </a:r>
            <a:r>
              <a:rPr lang="en-US" dirty="0" err="1" smtClean="0"/>
              <a:t>খ্রিষ্টাব্দ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কলকাতা</a:t>
            </a:r>
            <a:r>
              <a:rPr lang="en-US" dirty="0" smtClean="0"/>
              <a:t> </a:t>
            </a:r>
            <a:r>
              <a:rPr lang="en-US" dirty="0" err="1" smtClean="0"/>
              <a:t>বিশ্ববদ্যালয়ে</a:t>
            </a:r>
            <a:r>
              <a:rPr lang="en-US" dirty="0" smtClean="0"/>
              <a:t> </a:t>
            </a:r>
            <a:r>
              <a:rPr lang="en-US" dirty="0" err="1" smtClean="0"/>
              <a:t>কর্মরত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।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বিশ্ববিদ্যালয়ে</a:t>
            </a:r>
            <a:r>
              <a:rPr lang="en-US" dirty="0" smtClean="0"/>
              <a:t> </a:t>
            </a:r>
            <a:r>
              <a:rPr lang="en-US" dirty="0" err="1" smtClean="0"/>
              <a:t>অধ্যাপনা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r>
              <a:rPr lang="en-US" dirty="0" err="1" smtClean="0"/>
              <a:t>প্রাদেশিক</a:t>
            </a:r>
            <a:r>
              <a:rPr lang="en-US" dirty="0" smtClean="0"/>
              <a:t> </a:t>
            </a:r>
            <a:r>
              <a:rPr lang="en-US" dirty="0" err="1" smtClean="0"/>
              <a:t>সরকারের</a:t>
            </a:r>
            <a:r>
              <a:rPr lang="en-US" dirty="0" smtClean="0"/>
              <a:t> </a:t>
            </a:r>
            <a:r>
              <a:rPr lang="en-US" dirty="0" err="1" smtClean="0"/>
              <a:t>প্রচার</a:t>
            </a:r>
            <a:r>
              <a:rPr lang="en-US" dirty="0" smtClean="0"/>
              <a:t> </a:t>
            </a:r>
            <a:r>
              <a:rPr lang="en-US" dirty="0" err="1" smtClean="0"/>
              <a:t>বিভাগের</a:t>
            </a:r>
            <a:r>
              <a:rPr lang="en-US" dirty="0" smtClean="0"/>
              <a:t> </a:t>
            </a:r>
            <a:r>
              <a:rPr lang="en-US" dirty="0" err="1" smtClean="0"/>
              <a:t>পাবলিসিটি</a:t>
            </a:r>
            <a:r>
              <a:rPr lang="en-US" dirty="0" smtClean="0"/>
              <a:t> </a:t>
            </a:r>
            <a:r>
              <a:rPr lang="en-US" dirty="0" err="1" smtClean="0"/>
              <a:t>অফিসার</a:t>
            </a:r>
            <a:r>
              <a:rPr lang="en-US" dirty="0" smtClean="0"/>
              <a:t> </a:t>
            </a:r>
            <a:r>
              <a:rPr lang="en-US" dirty="0" err="1" smtClean="0"/>
              <a:t>নিযুক্ত</a:t>
            </a:r>
            <a:r>
              <a:rPr lang="en-US" dirty="0" smtClean="0"/>
              <a:t> </a:t>
            </a:r>
            <a:r>
              <a:rPr lang="en-US" dirty="0" err="1" smtClean="0"/>
              <a:t>হন</a:t>
            </a:r>
            <a:r>
              <a:rPr lang="en-US" dirty="0" smtClean="0"/>
              <a:t>।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আমৃত্যু</a:t>
            </a:r>
            <a:r>
              <a:rPr lang="en-US" dirty="0" smtClean="0"/>
              <a:t> </a:t>
            </a:r>
            <a:r>
              <a:rPr lang="en-US" dirty="0" err="1" smtClean="0"/>
              <a:t>সাহিত্য</a:t>
            </a:r>
            <a:r>
              <a:rPr lang="en-US" dirty="0" smtClean="0"/>
              <a:t> </a:t>
            </a:r>
            <a:r>
              <a:rPr lang="en-US" dirty="0" err="1" smtClean="0"/>
              <a:t>সাধনায়</a:t>
            </a:r>
            <a:r>
              <a:rPr lang="en-US" dirty="0" smtClean="0"/>
              <a:t> </a:t>
            </a:r>
            <a:r>
              <a:rPr lang="en-US" dirty="0" err="1" smtClean="0"/>
              <a:t>নিমগ্ন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।      </a:t>
            </a:r>
            <a:r>
              <a:rPr lang="en-US" dirty="0" smtClean="0"/>
              <a:t>         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2075" y="5342022"/>
            <a:ext cx="3423101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জীবনাবসান</a:t>
            </a:r>
            <a:r>
              <a:rPr lang="en-US" dirty="0" smtClean="0">
                <a:solidFill>
                  <a:srgbClr val="FF0000"/>
                </a:solidFill>
              </a:rPr>
              <a:t> : ১৪ই </a:t>
            </a:r>
            <a:r>
              <a:rPr lang="en-US" dirty="0" err="1" smtClean="0">
                <a:solidFill>
                  <a:srgbClr val="FF0000"/>
                </a:solidFill>
              </a:rPr>
              <a:t>মার্চ</a:t>
            </a:r>
            <a:r>
              <a:rPr lang="en-US" dirty="0" smtClean="0">
                <a:solidFill>
                  <a:srgbClr val="FF0000"/>
                </a:solidFill>
              </a:rPr>
              <a:t>, ১৯৭৬ </a:t>
            </a:r>
            <a:r>
              <a:rPr lang="en-US" dirty="0" err="1" smtClean="0">
                <a:solidFill>
                  <a:srgbClr val="FF0000"/>
                </a:solidFill>
              </a:rPr>
              <a:t>খ্রিষ্টাব্দ</a:t>
            </a:r>
            <a:r>
              <a:rPr lang="en-US" dirty="0" smtClean="0">
                <a:solidFill>
                  <a:srgbClr val="FF0000"/>
                </a:solidFill>
              </a:rPr>
              <a:t>।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307" y="976879"/>
            <a:ext cx="4167051" cy="3318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" y="1162483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5366083"/>
            <a:ext cx="714675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উপরের ছবি দেখে ৫টি বাক্য তৈরী কর।  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8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একক কাজ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096"/>
            <a:ext cx="6436895" cy="5546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0" y="-29117"/>
            <a:ext cx="3657600" cy="612648"/>
          </a:xfrm>
          <a:prstGeom prst="wedgeRoundRectCallout">
            <a:avLst>
              <a:gd name="adj1" fmla="val -15808"/>
              <a:gd name="adj2" fmla="val 2313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আদর্শ পাঠ  </a:t>
            </a:r>
            <a:endParaRPr lang="en-US" sz="4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795084" y="0"/>
            <a:ext cx="3284622" cy="612648"/>
          </a:xfrm>
          <a:prstGeom prst="wedgeRoundRectCallout">
            <a:avLst>
              <a:gd name="adj1" fmla="val -19734"/>
              <a:gd name="adj2" fmla="val 1665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সরব পাঠ 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4" y="1094875"/>
            <a:ext cx="5642812" cy="5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0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914401"/>
            <a:ext cx="344608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১,’</a:t>
            </a:r>
            <a:r>
              <a:rPr lang="bn-IN" sz="2800" b="1" i="1" dirty="0" smtClean="0">
                <a:solidFill>
                  <a:schemeClr val="tx1"/>
                </a:solidFill>
              </a:rPr>
              <a:t>ভেন্না পাতা</a:t>
            </a:r>
            <a:r>
              <a:rPr lang="bn-BD" sz="2800" b="1" i="1" dirty="0" smtClean="0">
                <a:solidFill>
                  <a:schemeClr val="tx1"/>
                </a:solidFill>
              </a:rPr>
              <a:t>’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5722" y="914400"/>
            <a:ext cx="4666278" cy="12873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১,</a:t>
            </a:r>
            <a:r>
              <a:rPr lang="bn-IN" sz="2800" b="1" i="1" dirty="0" smtClean="0">
                <a:solidFill>
                  <a:schemeClr val="tx1"/>
                </a:solidFill>
              </a:rPr>
              <a:t>ভেন্না এক ধরনের গাছ।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1779"/>
            <a:ext cx="3446089" cy="1227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২,’</a:t>
            </a:r>
            <a:r>
              <a:rPr lang="bn-IN" sz="2800" b="1" i="1" dirty="0" smtClean="0">
                <a:solidFill>
                  <a:schemeClr val="tx1"/>
                </a:solidFill>
              </a:rPr>
              <a:t>অনাহারে</a:t>
            </a:r>
            <a:r>
              <a:rPr lang="bn-BD" sz="2800" b="1" i="1" dirty="0" smtClean="0">
                <a:solidFill>
                  <a:schemeClr val="tx1"/>
                </a:solidFill>
              </a:rPr>
              <a:t>’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5836" y="2229916"/>
            <a:ext cx="4676164" cy="1082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২, </a:t>
            </a:r>
            <a:r>
              <a:rPr lang="bn-IN" sz="2800" b="1" i="1" dirty="0" smtClean="0">
                <a:solidFill>
                  <a:schemeClr val="tx1"/>
                </a:solidFill>
              </a:rPr>
              <a:t>আহার বা খাবার  ছাড়া</a:t>
            </a:r>
            <a:r>
              <a:rPr lang="bn-BD" sz="2800" b="1" i="1" dirty="0" smtClean="0">
                <a:solidFill>
                  <a:schemeClr val="tx1"/>
                </a:solidFill>
              </a:rPr>
              <a:t>।</a:t>
            </a:r>
            <a:endParaRPr lang="en-US" sz="2800" b="1" i="1" dirty="0">
              <a:solidFill>
                <a:schemeClr val="tx1"/>
              </a:solidFill>
            </a:endParaRPr>
          </a:p>
          <a:p>
            <a:pPr algn="ctr"/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89" y="821084"/>
            <a:ext cx="4069747" cy="1380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88" y="2229916"/>
            <a:ext cx="4069747" cy="1355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017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নতুন শব্দের অর্থ 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3594966"/>
            <a:ext cx="3387150" cy="1074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i="1" dirty="0">
                <a:solidFill>
                  <a:schemeClr val="tx1"/>
                </a:solidFill>
              </a:rPr>
              <a:t>৩</a:t>
            </a:r>
            <a:r>
              <a:rPr lang="bn-BD" sz="3600" b="1" i="1" dirty="0" smtClean="0">
                <a:solidFill>
                  <a:schemeClr val="tx1"/>
                </a:solidFill>
              </a:rPr>
              <a:t>,’</a:t>
            </a:r>
            <a:r>
              <a:rPr lang="bn-IN" sz="3600" b="1" i="1" dirty="0" smtClean="0">
                <a:solidFill>
                  <a:schemeClr val="tx1"/>
                </a:solidFill>
              </a:rPr>
              <a:t>বাস</a:t>
            </a:r>
            <a:r>
              <a:rPr lang="bn-BD" sz="3600" b="1" i="1" dirty="0" smtClean="0">
                <a:solidFill>
                  <a:schemeClr val="tx1"/>
                </a:solidFill>
              </a:rPr>
              <a:t>’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3423" y="3301974"/>
            <a:ext cx="4499531" cy="1676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৩,</a:t>
            </a:r>
            <a:r>
              <a:rPr lang="bn-IN" sz="2800" b="1" i="1" dirty="0" smtClean="0">
                <a:solidFill>
                  <a:schemeClr val="tx1"/>
                </a:solidFill>
              </a:rPr>
              <a:t>পোশাক  বা জামা</a:t>
            </a:r>
            <a:r>
              <a:rPr lang="bn-BD" sz="2800" b="1" i="1" dirty="0" smtClean="0">
                <a:solidFill>
                  <a:schemeClr val="tx1"/>
                </a:solidFill>
              </a:rPr>
              <a:t>।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98175"/>
            <a:ext cx="3446086" cy="13691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৪,’</a:t>
            </a:r>
            <a:r>
              <a:rPr lang="bn-IN" sz="2800" b="1" i="1" dirty="0" smtClean="0">
                <a:solidFill>
                  <a:schemeClr val="tx1"/>
                </a:solidFill>
              </a:rPr>
              <a:t>গাঙেপি</a:t>
            </a:r>
            <a:r>
              <a:rPr lang="bn-BD" sz="2800" b="1" i="1" dirty="0" smtClean="0">
                <a:solidFill>
                  <a:schemeClr val="tx1"/>
                </a:solidFill>
              </a:rPr>
              <a:t>’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8179" y="5017167"/>
            <a:ext cx="4337074" cy="1463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৪,</a:t>
            </a:r>
            <a:r>
              <a:rPr lang="bn-IN" sz="2800" b="1" i="1" dirty="0" smtClean="0">
                <a:solidFill>
                  <a:schemeClr val="tx1"/>
                </a:solidFill>
              </a:rPr>
              <a:t>নদীতে</a:t>
            </a:r>
            <a:r>
              <a:rPr lang="bn-BD" sz="2800" b="1" i="1" dirty="0" smtClean="0">
                <a:solidFill>
                  <a:schemeClr val="tx1"/>
                </a:solidFill>
              </a:rPr>
              <a:t>।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45" t="12980" r="-2181" b="12055"/>
          <a:stretch/>
        </p:blipFill>
        <p:spPr>
          <a:xfrm>
            <a:off x="3446085" y="3660038"/>
            <a:ext cx="4106273" cy="143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086" y="5329213"/>
            <a:ext cx="4242093" cy="1151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6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744</Words>
  <Application>Microsoft Office PowerPoint</Application>
  <PresentationFormat>Widescreen</PresentationFormat>
  <Paragraphs>106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58</cp:revision>
  <dcterms:created xsi:type="dcterms:W3CDTF">2020-01-28T06:34:07Z</dcterms:created>
  <dcterms:modified xsi:type="dcterms:W3CDTF">2020-02-01T08:39:46Z</dcterms:modified>
</cp:coreProperties>
</file>