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3" r:id="rId3"/>
    <p:sldId id="274" r:id="rId4"/>
    <p:sldId id="275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7" r:id="rId22"/>
  </p:sldIdLst>
  <p:sldSz cx="137160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93CDDD"/>
    <a:srgbClr val="FAC090"/>
    <a:srgbClr val="92D050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2" y="-108"/>
      </p:cViewPr>
      <p:guideLst>
        <p:guide orient="horz" pos="2304"/>
        <p:guide pos="432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46830-C008-4496-BFC8-AED34BE7FBE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EBD05-20AD-4887-8E16-11135A5CB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EBD05-20AD-4887-8E16-11135A5CB0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EBD05-20AD-4887-8E16-11135A5CB0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4"/>
            <a:ext cx="116586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13267"/>
            <a:ext cx="462915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13267"/>
            <a:ext cx="1365885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DB54-E28F-465B-82F4-F944B4BC401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7"/>
            <a:ext cx="4343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0451-9AC8-4C13-954F-27C2333D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13407608" cy="62955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13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1300" b="1" cap="none" spc="5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8000" y="0"/>
            <a:ext cx="685620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76201" y="0"/>
            <a:ext cx="694723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3100" y="76200"/>
                <a:ext cx="982980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০.০১ লিটারের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০.০০১ লিটার (শূন্য দশমিক শূন্য শূন্য এক লিটার)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76200"/>
                <a:ext cx="9829800" cy="832344"/>
              </a:xfrm>
              <a:prstGeom prst="rect">
                <a:avLst/>
              </a:prstGeom>
              <a:blipFill rotWithShape="1">
                <a:blip r:embed="rId2"/>
                <a:stretch>
                  <a:fillRect l="-1613" r="-279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343400" y="492372"/>
            <a:ext cx="9144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3695700" y="1143000"/>
                <a:ext cx="3572671" cy="1295400"/>
              </a:xfrm>
              <a:prstGeom prst="wedgeRoundRectCallout">
                <a:avLst>
                  <a:gd name="adj1" fmla="val -77598"/>
                  <a:gd name="adj2" fmla="val -33646"/>
                  <a:gd name="adj3" fmla="val 16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এবং ০.০০১ লিটার হলো ১ লিটারের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 লিটার। </a:t>
                </a:r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143000"/>
                <a:ext cx="3572671" cy="1295400"/>
              </a:xfrm>
              <a:prstGeom prst="wedgeRoundRectCallout">
                <a:avLst>
                  <a:gd name="adj1" fmla="val -77598"/>
                  <a:gd name="adj2" fmla="val -33646"/>
                  <a:gd name="adj3" fmla="val 16667"/>
                </a:avLst>
              </a:prstGeom>
              <a:blipFill rotWithShape="1">
                <a:blip r:embed="rId3"/>
                <a:stretch>
                  <a:fillRect t="-6019" b="-8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11430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এক্ষেত্রে,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৫ টি .০০১ লিটার রয়েছে।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সুতরাং,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পরিমাণঃ ১.৩৪৫ লিটার।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5" t="34798" r="27624" b="41931"/>
          <a:stretch/>
        </p:blipFill>
        <p:spPr bwMode="auto">
          <a:xfrm>
            <a:off x="1508759" y="4013860"/>
            <a:ext cx="548641" cy="73627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508760" y="4109852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3576452"/>
            <a:ext cx="609600" cy="1645920"/>
            <a:chOff x="5105400" y="2743200"/>
            <a:chExt cx="609600" cy="15289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15000" y="2743200"/>
              <a:ext cx="0" cy="15289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105400" y="4267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257800" y="4114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257800" y="4114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257800" y="39624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257800" y="38100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57800" y="36576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105400" y="3505200"/>
              <a:ext cx="609600" cy="3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2578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57800" y="32004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257800" y="30480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257800" y="28956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05400" y="2743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51560" y="47194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০.৩৪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7760" y="30430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০.৩৫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19006" r="81278" b="55196"/>
          <a:stretch/>
        </p:blipFill>
        <p:spPr>
          <a:xfrm>
            <a:off x="1130388" y="741117"/>
            <a:ext cx="1513957" cy="1316283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7924800" y="3124200"/>
            <a:ext cx="40386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83743"/>
              </p:ext>
            </p:extLst>
          </p:nvPr>
        </p:nvGraphicFramePr>
        <p:xfrm>
          <a:off x="5105400" y="3352803"/>
          <a:ext cx="8001000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105400" y="3352800"/>
            <a:ext cx="2011680" cy="1463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62800" y="3352800"/>
                <a:ext cx="2011680" cy="1463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দশমাংশ </a:t>
                </a:r>
              </a:p>
              <a:p>
                <a:pPr algn="ctr"/>
                <a:r>
                  <a:rPr lang="bn-BD" sz="3200" dirty="0" smtClean="0"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352800"/>
                <a:ext cx="2011680" cy="1463040"/>
              </a:xfrm>
              <a:prstGeom prst="rect">
                <a:avLst/>
              </a:prstGeom>
              <a:blipFill rotWithShape="1">
                <a:blip r:embed="rId6"/>
                <a:stretch>
                  <a:fillRect t="-4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13520" y="3352802"/>
                <a:ext cx="2011680" cy="14630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শতাংশ </a:t>
                </a:r>
              </a:p>
              <a:p>
                <a:pPr algn="ctr"/>
                <a:r>
                  <a:rPr lang="bn-BD" sz="3200" dirty="0" smtClean="0"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520" y="3352802"/>
                <a:ext cx="2011680" cy="1463040"/>
              </a:xfrm>
              <a:prstGeom prst="rect">
                <a:avLst/>
              </a:prstGeom>
              <a:blipFill rotWithShape="1">
                <a:blip r:embed="rId7"/>
                <a:stretch>
                  <a:fillRect t="-4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125200" y="3352802"/>
                <a:ext cx="2011680" cy="14630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সহস্রাংশ </a:t>
                </a:r>
              </a:p>
              <a:p>
                <a:pPr algn="ctr"/>
                <a:r>
                  <a:rPr lang="bn-BD" sz="3200" dirty="0" smtClean="0"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3352802"/>
                <a:ext cx="2011680" cy="1463040"/>
              </a:xfrm>
              <a:prstGeom prst="rect">
                <a:avLst/>
              </a:prstGeom>
              <a:blipFill rotWithShape="1">
                <a:blip r:embed="rId8"/>
                <a:stretch>
                  <a:fillRect t="-4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105400" y="4937763"/>
            <a:ext cx="2011680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600" y="4937763"/>
            <a:ext cx="2011680" cy="548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0" y="4937763"/>
            <a:ext cx="2011680" cy="5486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094720" y="4937763"/>
            <a:ext cx="2011680" cy="54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57800" y="55626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15200" y="55626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96400" y="55626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277600" y="55626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পাঁচ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88480" y="4602483"/>
            <a:ext cx="27432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0" y="55626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দশমিক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6200" y="6324600"/>
                <a:ext cx="13563600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দশমাংশের ডানপাশের স্থানটিকে শতাংশ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) বলে, শতাংশের ডানপাশের স্থানটিকে সহস্রাংশ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) বলে।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324600"/>
                <a:ext cx="13563600" cy="829394"/>
              </a:xfrm>
              <a:prstGeom prst="rect">
                <a:avLst/>
              </a:prstGeom>
              <a:blipFill rotWithShape="1">
                <a:blip r:embed="rId9"/>
                <a:stretch>
                  <a:fillRect l="-1169" r="-2157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3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25" grpId="0"/>
      <p:bldP spid="2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0"/>
            <a:ext cx="2292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Curved Down Arrow 121"/>
          <p:cNvSpPr/>
          <p:nvPr/>
        </p:nvSpPr>
        <p:spPr>
          <a:xfrm flipV="1">
            <a:off x="1219200" y="5105398"/>
            <a:ext cx="5510710" cy="1355727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478856" y="6070879"/>
            <a:ext cx="1016944" cy="634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60618"/>
              </p:ext>
            </p:extLst>
          </p:nvPr>
        </p:nvGraphicFramePr>
        <p:xfrm>
          <a:off x="228600" y="2209800"/>
          <a:ext cx="2233997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1" t="85360" r="85357" b="-5313"/>
          <a:stretch/>
        </p:blipFill>
        <p:spPr bwMode="auto">
          <a:xfrm>
            <a:off x="8027173" y="4191000"/>
            <a:ext cx="548640" cy="5486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Oval 113"/>
          <p:cNvSpPr/>
          <p:nvPr/>
        </p:nvSpPr>
        <p:spPr>
          <a:xfrm>
            <a:off x="8061960" y="4175760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1125200" y="2865120"/>
            <a:ext cx="1828800" cy="1706880"/>
            <a:chOff x="10835633" y="3124200"/>
            <a:chExt cx="1737359" cy="1554480"/>
          </a:xfrm>
        </p:grpSpPr>
        <p:sp>
          <p:nvSpPr>
            <p:cNvPr id="45" name="Rectangle 44"/>
            <p:cNvSpPr/>
            <p:nvPr/>
          </p:nvSpPr>
          <p:spPr>
            <a:xfrm>
              <a:off x="10835633" y="3124200"/>
              <a:ext cx="1737359" cy="1554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9880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1404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12928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14452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15976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7500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9024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0548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22072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2359640" y="31242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10835640" y="3124200"/>
              <a:ext cx="182880" cy="1554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67400" y="1447800"/>
            <a:ext cx="45719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74" name="Curved Down Arrow 73"/>
          <p:cNvSpPr/>
          <p:nvPr/>
        </p:nvSpPr>
        <p:spPr>
          <a:xfrm flipH="1">
            <a:off x="6858000" y="1600200"/>
            <a:ext cx="2743200" cy="584683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78274"/>
              </p:ext>
            </p:extLst>
          </p:nvPr>
        </p:nvGraphicFramePr>
        <p:xfrm>
          <a:off x="5514350" y="2285998"/>
          <a:ext cx="2258050" cy="2264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805">
                  <a:extLst>
                    <a:ext uri="{9D8B030D-6E8A-4147-A177-3AD203B41FA5}">
                      <a16:colId xmlns:a16="http://schemas.microsoft.com/office/drawing/2014/main" xmlns="" val="1111331979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3145885145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2653023392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23680831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3761563260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2656515259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1655077831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1128469515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1799363712"/>
                    </a:ext>
                  </a:extLst>
                </a:gridCol>
                <a:gridCol w="225805">
                  <a:extLst>
                    <a:ext uri="{9D8B030D-6E8A-4147-A177-3AD203B41FA5}">
                      <a16:colId xmlns:a16="http://schemas.microsoft.com/office/drawing/2014/main" xmlns="" val="2331069949"/>
                    </a:ext>
                  </a:extLst>
                </a:gridCol>
              </a:tblGrid>
              <a:tr h="28305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2776761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286410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485030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70263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3261959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596567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926648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606615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8153400" y="4297645"/>
            <a:ext cx="242908" cy="274355"/>
            <a:chOff x="7670251" y="5081429"/>
            <a:chExt cx="256412" cy="2547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75333" y="5081429"/>
              <a:ext cx="0" cy="244918"/>
            </a:xfrm>
            <a:prstGeom prst="line">
              <a:avLst/>
            </a:prstGeom>
            <a:ln w="127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848600" y="5081429"/>
              <a:ext cx="0" cy="244918"/>
            </a:xfrm>
            <a:prstGeom prst="line">
              <a:avLst/>
            </a:prstGeom>
            <a:ln w="127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670251" y="5089082"/>
              <a:ext cx="256412" cy="247141"/>
              <a:chOff x="7213051" y="5089082"/>
              <a:chExt cx="256412" cy="24714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239000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79680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379680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246326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94332" y="5089082"/>
                <a:ext cx="0" cy="244918"/>
              </a:xfrm>
              <a:prstGeom prst="line">
                <a:avLst/>
              </a:prstGeom>
              <a:ln w="127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25459" y="5096735"/>
                <a:ext cx="10991" cy="237265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7312268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452947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452947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19594" y="5089082"/>
                <a:ext cx="0" cy="244918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467600" y="5089082"/>
                <a:ext cx="0" cy="244918"/>
              </a:xfrm>
              <a:prstGeom prst="line">
                <a:avLst/>
              </a:prstGeom>
              <a:ln w="127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398726" y="5096735"/>
                <a:ext cx="10991" cy="237265"/>
              </a:xfrm>
              <a:prstGeom prst="line">
                <a:avLst/>
              </a:prstGeom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 rot="5460000">
                <a:off x="7226957" y="5093717"/>
                <a:ext cx="228600" cy="256412"/>
                <a:chOff x="7391400" y="5229988"/>
                <a:chExt cx="228600" cy="256412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391400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532080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532080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75435" y="5238383"/>
                  <a:ext cx="0" cy="244919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439756" y="5233829"/>
                  <a:ext cx="0" cy="244918"/>
                </a:xfrm>
                <a:prstGeom prst="line">
                  <a:avLst/>
                </a:prstGeom>
                <a:ln w="127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546732" y="5241482"/>
                  <a:ext cx="0" cy="244918"/>
                </a:xfrm>
                <a:prstGeom prst="line">
                  <a:avLst/>
                </a:prstGeom>
                <a:ln w="127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477859" y="5249135"/>
                  <a:ext cx="10991" cy="237265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7464668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7605347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605347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471994" y="5241482"/>
                  <a:ext cx="0" cy="244918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513023" y="5233829"/>
                  <a:ext cx="0" cy="244918"/>
                </a:xfrm>
                <a:prstGeom prst="line">
                  <a:avLst/>
                </a:prstGeom>
                <a:ln w="127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620000" y="5241482"/>
                  <a:ext cx="0" cy="244918"/>
                </a:xfrm>
                <a:prstGeom prst="line">
                  <a:avLst/>
                </a:prstGeom>
                <a:ln w="127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535881" y="5229988"/>
                  <a:ext cx="10991" cy="237262"/>
                </a:xfrm>
                <a:prstGeom prst="line">
                  <a:avLst/>
                </a:prstGeom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Rectangle 28"/>
          <p:cNvSpPr/>
          <p:nvPr/>
        </p:nvSpPr>
        <p:spPr>
          <a:xfrm>
            <a:off x="5486400" y="4267200"/>
            <a:ext cx="2743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rved Down Arrow 91"/>
          <p:cNvSpPr/>
          <p:nvPr/>
        </p:nvSpPr>
        <p:spPr>
          <a:xfrm flipH="1">
            <a:off x="4191000" y="1600200"/>
            <a:ext cx="2222500" cy="584683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rved Down Arrow 92"/>
          <p:cNvSpPr/>
          <p:nvPr/>
        </p:nvSpPr>
        <p:spPr>
          <a:xfrm flipH="1">
            <a:off x="1802456" y="1600200"/>
            <a:ext cx="2076189" cy="584683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43214" y="1752600"/>
            <a:ext cx="89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গুণ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66357" y="1752600"/>
            <a:ext cx="89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গুণ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40650" y="1752600"/>
            <a:ext cx="89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গুণ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Curved Down Arrow 96"/>
          <p:cNvSpPr/>
          <p:nvPr/>
        </p:nvSpPr>
        <p:spPr>
          <a:xfrm flipH="1">
            <a:off x="1143000" y="761198"/>
            <a:ext cx="8534400" cy="1423685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Curved Down Arrow 97"/>
          <p:cNvSpPr/>
          <p:nvPr/>
        </p:nvSpPr>
        <p:spPr>
          <a:xfrm flipH="1">
            <a:off x="1523999" y="1295400"/>
            <a:ext cx="4889501" cy="889483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23413" y="1295400"/>
            <a:ext cx="97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গুণ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0" y="838200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 গুণ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Curved Down Arrow 100"/>
          <p:cNvSpPr/>
          <p:nvPr/>
        </p:nvSpPr>
        <p:spPr>
          <a:xfrm flipV="1">
            <a:off x="1214003" y="5075589"/>
            <a:ext cx="2309410" cy="868011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Curved Down Arrow 101"/>
          <p:cNvSpPr/>
          <p:nvPr/>
        </p:nvSpPr>
        <p:spPr>
          <a:xfrm flipV="1">
            <a:off x="3986196" y="5118979"/>
            <a:ext cx="2309410" cy="868011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Curved Down Arrow 103"/>
          <p:cNvSpPr/>
          <p:nvPr/>
        </p:nvSpPr>
        <p:spPr>
          <a:xfrm flipV="1">
            <a:off x="6788508" y="5142208"/>
            <a:ext cx="2507891" cy="868011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19201" y="4643735"/>
            <a:ext cx="58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79144" y="4572000"/>
            <a:ext cx="8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33722" y="4520625"/>
            <a:ext cx="8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017146" y="4648200"/>
            <a:ext cx="126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2456" y="4953000"/>
            <a:ext cx="1016944" cy="63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45656" y="5029200"/>
            <a:ext cx="1016944" cy="63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365056" y="5105400"/>
            <a:ext cx="1016944" cy="63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8800" y="5029200"/>
            <a:ext cx="91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34918" y="5215835"/>
            <a:ext cx="91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87625" y="5185104"/>
            <a:ext cx="91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581400" y="6169868"/>
            <a:ext cx="10058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Curved Down Arrow 122"/>
          <p:cNvSpPr/>
          <p:nvPr/>
        </p:nvSpPr>
        <p:spPr>
          <a:xfrm flipV="1">
            <a:off x="1224396" y="5105397"/>
            <a:ext cx="8910204" cy="1889123"/>
          </a:xfrm>
          <a:prstGeom prst="curvedDownArrow">
            <a:avLst>
              <a:gd name="adj1" fmla="val 25000"/>
              <a:gd name="adj2" fmla="val 472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181600" y="6604279"/>
            <a:ext cx="1016944" cy="634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5105400" y="6701135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7" b="17634"/>
          <a:stretch/>
        </p:blipFill>
        <p:spPr>
          <a:xfrm>
            <a:off x="865073" y="219578"/>
            <a:ext cx="1085369" cy="1120365"/>
          </a:xfrm>
          <a:prstGeom prst="rect">
            <a:avLst/>
          </a:prstGeom>
        </p:spPr>
      </p:pic>
      <p:sp>
        <p:nvSpPr>
          <p:cNvPr id="35" name="Rounded Rectangular Callout 34"/>
          <p:cNvSpPr/>
          <p:nvPr/>
        </p:nvSpPr>
        <p:spPr>
          <a:xfrm>
            <a:off x="2788642" y="82325"/>
            <a:ext cx="8817829" cy="525170"/>
          </a:xfrm>
          <a:prstGeom prst="wedgeRoundRectCallout">
            <a:avLst>
              <a:gd name="adj1" fmla="val -57401"/>
              <a:gd name="adj2" fmla="val 102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 ১, ০.১, ০.০১ এবং ০.০০১ এর মাঝে কী সম্পর্ক রয়েছে তা দেখি।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163275" y="4778326"/>
                <a:ext cx="3476525" cy="24606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দশমিকে প্রতিটি সংখ্যার নির্দিষ্ট স্থান রয়েছে এবং এই স্থানটি তার ডান পাশের সংখ্যার ১০ গুণ বা বাম পাশের সংখ্যার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275" y="4778326"/>
                <a:ext cx="3476525" cy="2460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8600" y="2209800"/>
            <a:ext cx="2233997" cy="235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089884" y="2133600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271153" y="2144653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3423553" y="2144653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613601" y="2151691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3804553" y="2144653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4033153" y="2144653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267200" y="2144653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490353" y="2135512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706001" y="2136122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4947553" y="2153051"/>
            <a:ext cx="5447" cy="23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63779" y="2151692"/>
            <a:ext cx="160421" cy="235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741E-6 -4.65278E-6 L 0.19653 -0.005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6.94444E-8 L 0.25718 -0.08529 " pathEditMode="relative" rAng="0" ptsTypes="AA">
                                      <p:cBhvr>
                                        <p:cTn id="96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9" y="-427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5 -0.00629 L 0.26146 -0.08746 " pathEditMode="relative" rAng="0" ptsTypes="AA">
                                      <p:cBhvr>
                                        <p:cTn id="9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0" y="-40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700" fill="hold"/>
                                        <p:tgtEl>
                                          <p:spTgt spid="113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6" grpId="0" animBg="1"/>
      <p:bldP spid="114" grpId="0" animBg="1"/>
      <p:bldP spid="114" grpId="1" animBg="1"/>
      <p:bldP spid="114" grpId="2" animBg="1"/>
      <p:bldP spid="74" grpId="0" animBg="1"/>
      <p:bldP spid="29" grpId="0" animBg="1"/>
      <p:bldP spid="92" grpId="0" animBg="1"/>
      <p:bldP spid="93" grpId="0" animBg="1"/>
      <p:bldP spid="30" grpId="0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4" grpId="0" animBg="1"/>
      <p:bldP spid="105" grpId="0"/>
      <p:bldP spid="106" grpId="0"/>
      <p:bldP spid="107" grpId="0"/>
      <p:bldP spid="108" grpId="0"/>
      <p:bldP spid="31" grpId="0" animBg="1"/>
      <p:bldP spid="112" grpId="0" animBg="1"/>
      <p:bldP spid="116" grpId="0" animBg="1"/>
      <p:bldP spid="33" grpId="0"/>
      <p:bldP spid="117" grpId="0"/>
      <p:bldP spid="119" grpId="0"/>
      <p:bldP spid="120" grpId="0"/>
      <p:bldP spid="123" grpId="0" animBg="1"/>
      <p:bldP spid="128" grpId="0" animBg="1"/>
      <p:bldP spid="121" grpId="0"/>
      <p:bldP spid="35" grpId="0" animBg="1"/>
      <p:bldP spid="37" grpId="0" animBg="1"/>
      <p:bldP spid="2" grpId="0" animBg="1"/>
      <p:bldP spid="2" grpId="2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900" y="2286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কতগুলো ১, ০.১, ০.০১ এবং ০.০০১ নিয়ে গঠিত?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0" y="914400"/>
            <a:ext cx="78105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১.৪৬৯              ২) ৩.৮২৫                      ৩) ০.০১৭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1828800"/>
            <a:ext cx="14859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১.৪৬৯ এ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0" y="1828800"/>
            <a:ext cx="14859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৩.৮২৫ এ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0" y="1828800"/>
            <a:ext cx="14859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০.০১৭ এ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679412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67941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679412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0" y="2679412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4314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3674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30343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4314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3674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530343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3200" y="34314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9400" y="441538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9400" y="530343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4444425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5295037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0" y="5295037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0" y="4444425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0" y="3466237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0" y="2640931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58200" y="2640931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58200" y="3569266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58200" y="4421121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58200" y="5144145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47900" y="3453825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0300" y="4444425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2700" y="53340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0700" y="53340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8700" y="51816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86800" y="4444425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24900" y="35814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63000" y="26670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4958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800" y="35052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8800" y="2691825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219200" y="304800"/>
            <a:ext cx="9829800" cy="762000"/>
          </a:xfrm>
          <a:prstGeom prst="wedgeRoundRectCallout">
            <a:avLst>
              <a:gd name="adj1" fmla="val 58387"/>
              <a:gd name="adj2" fmla="val 5088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আমরা নিচের সংখ্যাগুলোতে কতগুলো ০.০১ রয়েছে তা নিয়ে চিন্তা করি।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67000" y="1219200"/>
            <a:ext cx="5334000" cy="1600200"/>
          </a:xfrm>
          <a:prstGeom prst="wedgeRoundRectCallout">
            <a:avLst>
              <a:gd name="adj1" fmla="val -58342"/>
              <a:gd name="adj2" fmla="val 38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০.০১ হলো ০.০৩ ... </a:t>
            </a:r>
          </a:p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তেইশটি ০.০১ হলো ০.২৩ ... </a:t>
            </a:r>
          </a:p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চারশত তেইশটি ০.০১ হলো ৪.২৩ ...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76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কতগুলো ০.০০১ নিয়ে গঠিত?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02618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০.০১৫       ২) ০.৪৭৮       ৩) ২.০৭৫        ৪) ৪.২৩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73681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১৫ টি ০.০০১ নিয়ে হলো ০.০১৫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321587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৪৭৮ টি ০.০০১ নিয়ে হলো ০.৪৭৮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90636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২০৭৫ টি ০.০০১ নিয়ে হলো ২.০৭৫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491137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৪২৩০ টি ০.০০১ নিয়ে হলো ৪.২৩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64878"/>
            <a:ext cx="1447800" cy="152124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838200" y="1554349"/>
            <a:ext cx="124796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00" y="228600"/>
            <a:ext cx="9220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সংখ্যারেখায় ক থেকে ঝ পর্যন্ত স্থানগুলো কোন সংখ্যাকে প্রকাশ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81000" y="2209800"/>
            <a:ext cx="13106400" cy="548640"/>
            <a:chOff x="381000" y="2209800"/>
            <a:chExt cx="13106400" cy="5486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1000" y="2743200"/>
              <a:ext cx="1310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81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09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382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66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295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524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752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981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209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38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667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895600" y="2468880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24200" y="236220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352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581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810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038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267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495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724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53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181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410200" y="236220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638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867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096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324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553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781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010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239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467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696200" y="236220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924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153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382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610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8839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067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296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525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9753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982200" y="236220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0210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0439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0668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896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1125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353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582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1811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2039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2268200" y="236220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24968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27254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29540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182600" y="2438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3411200" y="22098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600200" y="167640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16679" y="1676400"/>
            <a:ext cx="6400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248396" y="1676400"/>
            <a:ext cx="75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514076" y="167640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0805160" y="1676400"/>
            <a:ext cx="7315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2954000" y="1676400"/>
            <a:ext cx="7315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2202180" y="1734533"/>
            <a:ext cx="502920" cy="703867"/>
            <a:chOff x="2316480" y="1396425"/>
            <a:chExt cx="502920" cy="703867"/>
          </a:xfrm>
        </p:grpSpPr>
        <p:sp>
          <p:nvSpPr>
            <p:cNvPr id="170" name="Rectangle 169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919974" y="1734533"/>
            <a:ext cx="502920" cy="703867"/>
            <a:chOff x="2316480" y="1396425"/>
            <a:chExt cx="502920" cy="703867"/>
          </a:xfrm>
        </p:grpSpPr>
        <p:sp>
          <p:nvSpPr>
            <p:cNvPr id="179" name="Rectangle 178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7924800" y="1752600"/>
            <a:ext cx="502920" cy="703867"/>
            <a:chOff x="2316480" y="1396425"/>
            <a:chExt cx="502920" cy="703867"/>
          </a:xfrm>
        </p:grpSpPr>
        <p:sp>
          <p:nvSpPr>
            <p:cNvPr id="182" name="Rectangle 181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11546840" y="1734533"/>
            <a:ext cx="502920" cy="703867"/>
            <a:chOff x="2316480" y="1396425"/>
            <a:chExt cx="502920" cy="703867"/>
          </a:xfrm>
        </p:grpSpPr>
        <p:sp>
          <p:nvSpPr>
            <p:cNvPr id="185" name="Rectangle 184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/>
          <p:cNvSpPr txBox="1"/>
          <p:nvPr/>
        </p:nvSpPr>
        <p:spPr>
          <a:xfrm>
            <a:off x="2057400" y="2971800"/>
            <a:ext cx="91440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724400" y="29718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919716" y="29718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৭.৩৭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0" y="29718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৭.৫৩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1" name="Picture 250"/>
          <p:cNvPicPr>
            <a:picLocks noChangeAspect="1"/>
          </p:cNvPicPr>
          <p:nvPr/>
        </p:nvPicPr>
        <p:blipFill rotWithShape="1">
          <a:blip r:embed="rId3"/>
          <a:srcRect l="11703" t="5922" b="1"/>
          <a:stretch/>
        </p:blipFill>
        <p:spPr>
          <a:xfrm>
            <a:off x="1676400" y="4572000"/>
            <a:ext cx="11595161" cy="533400"/>
          </a:xfrm>
          <a:prstGeom prst="rect">
            <a:avLst/>
          </a:prstGeom>
        </p:spPr>
      </p:pic>
      <p:sp>
        <p:nvSpPr>
          <p:cNvPr id="253" name="TextBox 252"/>
          <p:cNvSpPr txBox="1"/>
          <p:nvPr/>
        </p:nvSpPr>
        <p:spPr>
          <a:xfrm>
            <a:off x="1356360" y="4292025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3657600" y="3834825"/>
            <a:ext cx="83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908035" y="3834825"/>
            <a:ext cx="94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8194035" y="3834825"/>
            <a:ext cx="94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0480035" y="3834825"/>
            <a:ext cx="94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2479017" y="3834825"/>
            <a:ext cx="94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1706880" y="4020533"/>
            <a:ext cx="502920" cy="703867"/>
            <a:chOff x="2316480" y="1396425"/>
            <a:chExt cx="502920" cy="703867"/>
          </a:xfrm>
        </p:grpSpPr>
        <p:sp>
          <p:nvSpPr>
            <p:cNvPr id="260" name="Rectangle 259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1" name="Straight Arrow Connector 260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4472940" y="4020533"/>
            <a:ext cx="502920" cy="703867"/>
            <a:chOff x="2316480" y="1396425"/>
            <a:chExt cx="502920" cy="703867"/>
          </a:xfrm>
        </p:grpSpPr>
        <p:sp>
          <p:nvSpPr>
            <p:cNvPr id="263" name="Rectangle 262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7444740" y="4020533"/>
            <a:ext cx="502920" cy="703867"/>
            <a:chOff x="2316480" y="1396425"/>
            <a:chExt cx="502920" cy="703867"/>
          </a:xfrm>
        </p:grpSpPr>
        <p:sp>
          <p:nvSpPr>
            <p:cNvPr id="266" name="Rectangle 265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9982200" y="4020533"/>
            <a:ext cx="502920" cy="703867"/>
            <a:chOff x="2316480" y="1396425"/>
            <a:chExt cx="502920" cy="703867"/>
          </a:xfrm>
        </p:grpSpPr>
        <p:sp>
          <p:nvSpPr>
            <p:cNvPr id="269" name="Rectangle 268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0" name="Straight Arrow Connector 269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12222480" y="4020533"/>
            <a:ext cx="502920" cy="703867"/>
            <a:chOff x="2316480" y="1396425"/>
            <a:chExt cx="502920" cy="703867"/>
          </a:xfrm>
        </p:grpSpPr>
        <p:sp>
          <p:nvSpPr>
            <p:cNvPr id="272" name="Rectangle 271"/>
            <p:cNvSpPr/>
            <p:nvPr/>
          </p:nvSpPr>
          <p:spPr>
            <a:xfrm>
              <a:off x="2316480" y="1396425"/>
              <a:ext cx="502920" cy="356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3" name="Straight Arrow Connector 272"/>
            <p:cNvCxnSpPr/>
            <p:nvPr/>
          </p:nvCxnSpPr>
          <p:spPr>
            <a:xfrm>
              <a:off x="2567940" y="1734532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TextBox 273"/>
          <p:cNvSpPr txBox="1"/>
          <p:nvPr/>
        </p:nvSpPr>
        <p:spPr>
          <a:xfrm>
            <a:off x="1447800" y="5181600"/>
            <a:ext cx="10287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236718" y="5181600"/>
            <a:ext cx="11734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239000" y="5181600"/>
            <a:ext cx="11734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9723119" y="5181600"/>
            <a:ext cx="11734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1932919" y="5181600"/>
            <a:ext cx="11734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</p:childTnLst>
        </p:cTn>
      </p:par>
    </p:tnLst>
    <p:bldLst>
      <p:bldP spid="3" grpId="0" animBg="1"/>
      <p:bldP spid="162" grpId="0"/>
      <p:bldP spid="163" grpId="0"/>
      <p:bldP spid="164" grpId="0"/>
      <p:bldP spid="165" grpId="0"/>
      <p:bldP spid="166" grpId="0"/>
      <p:bldP spid="167" grpId="0"/>
      <p:bldP spid="187" grpId="0" animBg="1"/>
      <p:bldP spid="188" grpId="0" animBg="1"/>
      <p:bldP spid="189" grpId="0" animBg="1"/>
      <p:bldP spid="190" grpId="0" animBg="1"/>
      <p:bldP spid="253" grpId="0"/>
      <p:bldP spid="254" grpId="0"/>
      <p:bldP spid="255" grpId="0"/>
      <p:bldP spid="256" grpId="0"/>
      <p:bldP spid="257" grpId="0"/>
      <p:bldP spid="258" grpId="0"/>
      <p:bldP spid="274" grpId="0" animBg="1"/>
      <p:bldP spid="275" grpId="0" animBg="1"/>
      <p:bldP spid="276" grpId="0" animBg="1"/>
      <p:bldP spid="277" grpId="0" animBg="1"/>
      <p:bldP spid="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990600" y="3642360"/>
            <a:ext cx="11525250" cy="548640"/>
            <a:chOff x="1962150" y="3642360"/>
            <a:chExt cx="11525250" cy="54864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962150" y="4175760"/>
              <a:ext cx="11525250" cy="15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81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09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38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67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95600" y="3901440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24200" y="3794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2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81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38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5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24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3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81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10200" y="3794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38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67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4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53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81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10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239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467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96200" y="3794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924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53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82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610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39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067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296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525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53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82200" y="3794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210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9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668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896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125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353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582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811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2039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2268200" y="3794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4968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7254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9540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182600" y="387096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411200" y="36423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3657600" y="457200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সংখ্যাগুলোকে সংখ্যারেখায় উপস্থাপন কর।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9900" y="1686767"/>
            <a:ext cx="6400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০.০০১,       ০.০১৫,    ০.০২৭,    ০.০৩৪, ০.০৪৪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360" y="3301425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95600" y="2920425"/>
            <a:ext cx="853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24450" y="2920425"/>
            <a:ext cx="853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53300" y="2844225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686022" y="2920425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764677" y="2920425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845493" y="4267200"/>
            <a:ext cx="1259907" cy="914400"/>
            <a:chOff x="3845493" y="4267200"/>
            <a:chExt cx="1259907" cy="914400"/>
          </a:xfrm>
        </p:grpSpPr>
        <p:sp>
          <p:nvSpPr>
            <p:cNvPr id="82" name="Rectangle 81"/>
            <p:cNvSpPr/>
            <p:nvPr/>
          </p:nvSpPr>
          <p:spPr>
            <a:xfrm>
              <a:off x="3845493" y="4648200"/>
              <a:ext cx="12599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০.০১৫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4438650" y="426720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0474893" y="4358640"/>
            <a:ext cx="1259907" cy="822960"/>
            <a:chOff x="10474893" y="4358640"/>
            <a:chExt cx="1259907" cy="822960"/>
          </a:xfrm>
        </p:grpSpPr>
        <p:sp>
          <p:nvSpPr>
            <p:cNvPr id="94" name="Rectangle 93"/>
            <p:cNvSpPr/>
            <p:nvPr/>
          </p:nvSpPr>
          <p:spPr>
            <a:xfrm>
              <a:off x="10474893" y="4726514"/>
              <a:ext cx="1259907" cy="455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০.০৪৪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1068050" y="43586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8153400" y="4338102"/>
            <a:ext cx="1259907" cy="831085"/>
            <a:chOff x="8153400" y="4338102"/>
            <a:chExt cx="1259907" cy="831085"/>
          </a:xfrm>
        </p:grpSpPr>
        <p:sp>
          <p:nvSpPr>
            <p:cNvPr id="88" name="Rectangle 87"/>
            <p:cNvSpPr/>
            <p:nvPr/>
          </p:nvSpPr>
          <p:spPr>
            <a:xfrm>
              <a:off x="8153400" y="4648200"/>
              <a:ext cx="1259907" cy="5209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০.০৩৪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782050" y="4338102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6588693" y="4282440"/>
            <a:ext cx="1259907" cy="899160"/>
            <a:chOff x="6588693" y="4282440"/>
            <a:chExt cx="1259907" cy="899160"/>
          </a:xfrm>
        </p:grpSpPr>
        <p:sp>
          <p:nvSpPr>
            <p:cNvPr id="85" name="Rectangle 84"/>
            <p:cNvSpPr/>
            <p:nvPr/>
          </p:nvSpPr>
          <p:spPr>
            <a:xfrm>
              <a:off x="6588693" y="4703862"/>
              <a:ext cx="1259907" cy="4777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০.০২৭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7181850" y="42824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85800" y="4282440"/>
            <a:ext cx="1005840" cy="822960"/>
            <a:chOff x="685800" y="4282440"/>
            <a:chExt cx="1005840" cy="822960"/>
          </a:xfrm>
        </p:grpSpPr>
        <p:sp>
          <p:nvSpPr>
            <p:cNvPr id="79" name="Rectangle 78"/>
            <p:cNvSpPr/>
            <p:nvPr/>
          </p:nvSpPr>
          <p:spPr>
            <a:xfrm>
              <a:off x="685800" y="4660613"/>
              <a:ext cx="1005840" cy="444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০.০০১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1219200" y="4282440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87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70" grpId="0"/>
      <p:bldP spid="73" grpId="0"/>
      <p:bldP spid="74" grpId="0"/>
      <p:bldP spid="75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০.৫৬ কে ১০ এবং ১০০ দ্বারা গুণ এবং ১০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7" t="4966" b="62762"/>
          <a:stretch/>
        </p:blipFill>
        <p:spPr>
          <a:xfrm>
            <a:off x="11590594" y="876300"/>
            <a:ext cx="2125406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8168" y="2244651"/>
            <a:ext cx="313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০.৫৬ এর ১০ গুণ হলো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8168" y="2829426"/>
            <a:ext cx="427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০.০১ এর ১০ গুণের 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91200" y="2931313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7684" y="2825034"/>
            <a:ext cx="149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০.১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45905" y="2931313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32318" y="2825034"/>
            <a:ext cx="8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168" y="3377625"/>
            <a:ext cx="32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০.৫৬ এর ১০০ গুণ হলো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168" y="4063425"/>
            <a:ext cx="443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০.০১ এর ১০০ গুণের 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43600" y="416531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77966" y="4059033"/>
            <a:ext cx="127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458200" y="416531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32318" y="4059033"/>
            <a:ext cx="67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8168" y="4648200"/>
            <a:ext cx="32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০.৫৬ এর ১০ ভাগ হলো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15000" y="1143000"/>
            <a:ext cx="5181600" cy="609600"/>
          </a:xfrm>
          <a:prstGeom prst="wedgeRoundRectCallout">
            <a:avLst>
              <a:gd name="adj1" fmla="val 65571"/>
              <a:gd name="adj2" fmla="val 546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০.৫৬ সংখ্যাটি ৫৬ টি ০.০১ দ্বারা গঠিত।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8168" y="5284389"/>
            <a:ext cx="443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০.০১ এর ১০ ভাগের 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943600" y="538627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77966" y="5279997"/>
            <a:ext cx="202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টি ০.০০১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763000" y="538627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65718" y="5279997"/>
            <a:ext cx="121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০.০৫৬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4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6105640"/>
                  </p:ext>
                </p:extLst>
              </p:nvPr>
            </p:nvGraphicFramePr>
            <p:xfrm>
              <a:off x="2209800" y="649795"/>
              <a:ext cx="8686800" cy="497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3620">
                      <a:extLst>
                        <a:ext uri="{9D8B030D-6E8A-4147-A177-3AD203B41FA5}">
                          <a16:colId xmlns:a16="http://schemas.microsoft.com/office/drawing/2014/main" xmlns="" val="3543553481"/>
                        </a:ext>
                      </a:extLst>
                    </a:gridCol>
                    <a:gridCol w="1768344">
                      <a:extLst>
                        <a:ext uri="{9D8B030D-6E8A-4147-A177-3AD203B41FA5}">
                          <a16:colId xmlns:a16="http://schemas.microsoft.com/office/drawing/2014/main" xmlns="" val="3113161521"/>
                        </a:ext>
                      </a:extLst>
                    </a:gridCol>
                    <a:gridCol w="1694663">
                      <a:extLst>
                        <a:ext uri="{9D8B030D-6E8A-4147-A177-3AD203B41FA5}">
                          <a16:colId xmlns:a16="http://schemas.microsoft.com/office/drawing/2014/main" xmlns="" val="3171850036"/>
                        </a:ext>
                      </a:extLst>
                    </a:gridCol>
                    <a:gridCol w="1842025">
                      <a:extLst>
                        <a:ext uri="{9D8B030D-6E8A-4147-A177-3AD203B41FA5}">
                          <a16:colId xmlns:a16="http://schemas.microsoft.com/office/drawing/2014/main" xmlns="" val="3048402929"/>
                        </a:ext>
                      </a:extLst>
                    </a:gridCol>
                    <a:gridCol w="1908148">
                      <a:extLst>
                        <a:ext uri="{9D8B030D-6E8A-4147-A177-3AD203B41FA5}">
                          <a16:colId xmlns:a16="http://schemas.microsoft.com/office/drawing/2014/main" xmlns="" val="2967704999"/>
                        </a:ext>
                      </a:extLst>
                    </a:gridCol>
                  </a:tblGrid>
                  <a:tr h="1028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দশক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একক 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দশমাংশ</a:t>
                          </a:r>
                        </a:p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শতাংশ</a:t>
                          </a:r>
                        </a:p>
                        <a:p>
                          <a:pPr algn="ctr"/>
                          <a:r>
                            <a:rPr lang="bn-BD" sz="4000" baseline="0" dirty="0" smtClean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40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4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4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১০০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40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)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সহস্রাংশ</a:t>
                          </a:r>
                        </a:p>
                        <a:p>
                          <a:pPr algn="ctr"/>
                          <a:r>
                            <a:rPr lang="bn-BD" sz="4000" baseline="0" dirty="0" smtClean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40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4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4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১০০০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sz="4000" baseline="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)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52818505"/>
                      </a:ext>
                    </a:extLst>
                  </a:tr>
                  <a:tr h="784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78071245"/>
                      </a:ext>
                    </a:extLst>
                  </a:tr>
                  <a:tr h="876300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56456512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0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6245089"/>
                      </a:ext>
                    </a:extLst>
                  </a:tr>
                  <a:tr h="710755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09458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226105640"/>
                  </p:ext>
                </p:extLst>
              </p:nvPr>
            </p:nvGraphicFramePr>
            <p:xfrm>
              <a:off x="2209800" y="649795"/>
              <a:ext cx="8686800" cy="497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362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43553481"/>
                        </a:ext>
                      </a:extLst>
                    </a:gridCol>
                    <a:gridCol w="176834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113161521"/>
                        </a:ext>
                      </a:extLst>
                    </a:gridCol>
                    <a:gridCol w="169466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171850036"/>
                        </a:ext>
                      </a:extLst>
                    </a:gridCol>
                    <a:gridCol w="184202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048402929"/>
                        </a:ext>
                      </a:extLst>
                    </a:gridCol>
                    <a:gridCol w="190814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967704999"/>
                        </a:ext>
                      </a:extLst>
                    </a:gridCol>
                  </a:tblGrid>
                  <a:tr h="16133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দশক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000" dirty="0" smtClean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একক 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727" t="-6038" r="-222302" b="-22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657" t="-6038" r="-103960" b="-22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911" t="-6038" r="-639" b="-227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85281850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178071245"/>
                      </a:ext>
                    </a:extLst>
                  </a:tr>
                  <a:tr h="876300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156456512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0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6862450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4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00945851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Straight Connector 27"/>
          <p:cNvCxnSpPr/>
          <p:nvPr/>
        </p:nvCxnSpPr>
        <p:spPr>
          <a:xfrm>
            <a:off x="10820401" y="3429459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1353801" y="2971800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896600" y="2541120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96601" y="4437925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1430001" y="4038601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96600" y="3607920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887201" y="4364164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686296" y="2590800"/>
            <a:ext cx="30048" cy="18312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821495" y="2593238"/>
            <a:ext cx="91439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96600" y="5504726"/>
            <a:ext cx="914399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1353801" y="5105400"/>
            <a:ext cx="914399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896600" y="4674720"/>
            <a:ext cx="914399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972799" y="2782423"/>
            <a:ext cx="7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গুণ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49000" y="3790890"/>
            <a:ext cx="7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গুণ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66066" y="3182533"/>
            <a:ext cx="83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গুণ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972800" y="4800600"/>
                <a:ext cx="706934" cy="639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2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4800600"/>
                <a:ext cx="706934" cy="639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7152232" y="3986648"/>
            <a:ext cx="1748932" cy="73778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989012" y="4818112"/>
            <a:ext cx="1930946" cy="68661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52232" y="4867820"/>
            <a:ext cx="1705514" cy="69478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501640" y="4892688"/>
            <a:ext cx="1430978" cy="6699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4038600"/>
            <a:ext cx="1458366" cy="6858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38800" y="3141174"/>
            <a:ext cx="1293818" cy="7392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8034" y="3141174"/>
            <a:ext cx="1660649" cy="704753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886200" y="2318214"/>
            <a:ext cx="1480144" cy="679568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652" y="2265959"/>
            <a:ext cx="1328323" cy="731823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991100" y="2716680"/>
            <a:ext cx="903832" cy="6544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58052" y="2740760"/>
            <a:ext cx="893266" cy="688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91100" y="3657600"/>
            <a:ext cx="838200" cy="6038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667500" y="3657600"/>
            <a:ext cx="990599" cy="6038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44705" y="4572000"/>
            <a:ext cx="896428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34400" y="4572000"/>
            <a:ext cx="896428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10200" y="51816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748034" y="4132400"/>
            <a:ext cx="1638808" cy="542319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8200" y="5943600"/>
            <a:ext cx="119634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দিয়ে গুণ করলে দশমিক সংখ্যার স্থান এক স্থান করে বাড়তে থাকে এবং ১০ দিয়ে ভাগ করলে এক স্থান করে কমতে থাকে।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0" y="1539528"/>
            <a:ext cx="2670404" cy="36576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22" y="1600200"/>
            <a:ext cx="267040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17785"/>
            <a:ext cx="2609515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57" y="1539528"/>
            <a:ext cx="2668484" cy="3657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58" y="1524780"/>
            <a:ext cx="26524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১১১ পৃষ্ঠা হইতে ১১৫ পৃষ্ঠা পর্যন্ত মনোযোগ সহকারে পড়।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 flipH="1" flipV="1">
            <a:off x="2057402" y="914400"/>
            <a:ext cx="6705600" cy="1981199"/>
          </a:xfrm>
          <a:prstGeom prst="triangle">
            <a:avLst>
              <a:gd name="adj" fmla="val 5176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2" y="2895600"/>
            <a:ext cx="6705600" cy="3505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38402" y="3048000"/>
            <a:ext cx="6172200" cy="3200400"/>
            <a:chOff x="3581400" y="3124200"/>
            <a:chExt cx="6172200" cy="3200400"/>
          </a:xfrm>
        </p:grpSpPr>
        <p:sp>
          <p:nvSpPr>
            <p:cNvPr id="5" name="Rectangle 4"/>
            <p:cNvSpPr/>
            <p:nvPr/>
          </p:nvSpPr>
          <p:spPr>
            <a:xfrm>
              <a:off x="3581400" y="3124200"/>
              <a:ext cx="6172200" cy="3200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3348097"/>
              <a:ext cx="556259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Siyam Rupali ANSI" panose="02000000000000000000" pitchFamily="2" charset="0"/>
                  <a:cs typeface="NikoshBAN" panose="02000000000000000000" pitchFamily="2" charset="0"/>
                </a:rPr>
                <a:t>নিচের সংখ্যাগুলোকে ১০ দিয়ে গুণ কর এবং ভাগ করঃ</a:t>
              </a:r>
            </a:p>
            <a:p>
              <a:pPr marL="514350" indent="-514350">
                <a:buAutoNum type="arabicParenR"/>
              </a:pPr>
              <a:r>
                <a:rPr lang="bn-BD" sz="3200" dirty="0" smtClean="0">
                  <a:latin typeface="Siyam Rupali ANSI" panose="02000000000000000000" pitchFamily="2" charset="0"/>
                  <a:cs typeface="NikoshBAN" panose="02000000000000000000" pitchFamily="2" charset="0"/>
                </a:rPr>
                <a:t>০.৬                               ২) ০.৪৯ </a:t>
              </a:r>
            </a:p>
            <a:p>
              <a:r>
                <a:rPr lang="bn-BD" sz="3200" dirty="0" smtClean="0">
                  <a:latin typeface="Siyam Rupali ANSI" panose="02000000000000000000" pitchFamily="2" charset="0"/>
                  <a:cs typeface="NikoshBAN" panose="02000000000000000000" pitchFamily="2" charset="0"/>
                </a:rPr>
                <a:t>৩) ১.১১                                ৪) ৭.৩২</a:t>
              </a:r>
              <a:endParaRPr lang="en-US" sz="3200" dirty="0">
                <a:latin typeface="Siyam Rupali ANSI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 rot="10800000" flipH="1">
            <a:off x="2057402" y="2895600"/>
            <a:ext cx="6705600" cy="1981199"/>
          </a:xfrm>
          <a:prstGeom prst="triangle">
            <a:avLst>
              <a:gd name="adj" fmla="val 5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 flipH="1" flipV="1">
            <a:off x="5361040" y="3020962"/>
            <a:ext cx="3527324" cy="3276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2019302" y="2933700"/>
            <a:ext cx="3505199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 flipH="1" flipV="1">
            <a:off x="2057400" y="4648200"/>
            <a:ext cx="6705602" cy="1752599"/>
          </a:xfrm>
          <a:prstGeom prst="triangle">
            <a:avLst>
              <a:gd name="adj" fmla="val 51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210800" y="3385066"/>
            <a:ext cx="2286000" cy="2939534"/>
            <a:chOff x="6172200" y="2101334"/>
            <a:chExt cx="1981200" cy="2939534"/>
          </a:xfrm>
          <a:solidFill>
            <a:schemeClr val="accent3">
              <a:lumMod val="75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6172200" y="2101334"/>
              <a:ext cx="1981200" cy="2939534"/>
            </a:xfrm>
            <a:prstGeom prst="roundRect">
              <a:avLst>
                <a:gd name="adj" fmla="val 71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133600"/>
              <a:ext cx="1828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2590800"/>
              <a:ext cx="1905000" cy="18158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 ৬ ;    ০.০৬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২) ৪.৯;  ০.০৪৯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৩) ১১.১;  ০.১১১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৪) ৭৩.২; ০.৭৩২  </a:t>
              </a:r>
            </a:p>
          </p:txBody>
        </p:sp>
      </p:grpSp>
      <p:sp>
        <p:nvSpPr>
          <p:cNvPr id="15" name="Round Same Side Corner Rectangle 12"/>
          <p:cNvSpPr/>
          <p:nvPr/>
        </p:nvSpPr>
        <p:spPr>
          <a:xfrm flipV="1">
            <a:off x="10181770" y="3830598"/>
            <a:ext cx="2315030" cy="2722602"/>
          </a:xfrm>
          <a:custGeom>
            <a:avLst/>
            <a:gdLst/>
            <a:ahLst/>
            <a:cxnLst/>
            <a:rect l="l" t="t" r="r" b="b"/>
            <a:pathLst>
              <a:path w="1447800" h="2939534">
                <a:moveTo>
                  <a:pt x="0" y="2939534"/>
                </a:moveTo>
                <a:lnTo>
                  <a:pt x="457788" y="2939534"/>
                </a:lnTo>
                <a:cubicBezTo>
                  <a:pt x="460372" y="2794928"/>
                  <a:pt x="578559" y="2678668"/>
                  <a:pt x="723900" y="2678668"/>
                </a:cubicBezTo>
                <a:cubicBezTo>
                  <a:pt x="869241" y="2678668"/>
                  <a:pt x="987428" y="2794928"/>
                  <a:pt x="990012" y="2939534"/>
                </a:cubicBezTo>
                <a:lnTo>
                  <a:pt x="1447800" y="2939534"/>
                </a:lnTo>
                <a:lnTo>
                  <a:pt x="1447800" y="241305"/>
                </a:lnTo>
                <a:cubicBezTo>
                  <a:pt x="1447800" y="108036"/>
                  <a:pt x="1339764" y="0"/>
                  <a:pt x="1206495" y="0"/>
                </a:cubicBezTo>
                <a:lnTo>
                  <a:pt x="241305" y="0"/>
                </a:lnTo>
                <a:cubicBezTo>
                  <a:pt x="108036" y="0"/>
                  <a:pt x="0" y="108036"/>
                  <a:pt x="0" y="2413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152400"/>
            <a:ext cx="167640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7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3.33333E-6 L 0.00278 -0.2812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-140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4" presetClass="path" presetSubtype="0" accel="50000" fill="hold" nodeType="click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1.52778E-6 L -0.00209 -0.24848 " pathEditMode="relative" rAng="0" ptsTypes="AA" p14:bounceEnd="21000">
                                          <p:cBhvr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2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-0.24848 L -0.00209 0.00152 " pathEditMode="relative" rAng="0" ptsTypes="AA" p14:bounceEnd="50000">
                                          <p:cBhvr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7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3.33333E-6 L 0.00278 -0.2812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-140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1.52778E-6 L -0.00209 -0.24848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2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-0.24848 L -0.00209 0.00152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 animBg="1"/>
          <p:bldP spid="1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80407"/>
              </p:ext>
            </p:extLst>
          </p:nvPr>
        </p:nvGraphicFramePr>
        <p:xfrm>
          <a:off x="304800" y="152400"/>
          <a:ext cx="13106400" cy="688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6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5781">
                <a:tc gridSpan="2">
                  <a:txBody>
                    <a:bodyPr/>
                    <a:lstStyle/>
                    <a:p>
                      <a:pPr algn="ctr"/>
                      <a:endParaRPr lang="en-US" sz="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6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bn-BD" sz="6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6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667">
                <a:tc>
                  <a:txBody>
                    <a:bodyPr/>
                    <a:lstStyle/>
                    <a:p>
                      <a:pPr algn="ctr"/>
                      <a:endParaRPr lang="en-US" sz="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5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4552">
                <a:tc>
                  <a:txBody>
                    <a:bodyPr/>
                    <a:lstStyle/>
                    <a:p>
                      <a:pPr algn="l"/>
                      <a:endParaRPr lang="en-US" sz="1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4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</a:t>
                      </a:r>
                      <a:r>
                        <a:rPr lang="en-US" sz="4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12276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শ্রেণিঃ</a:t>
                      </a:r>
                      <a:r>
                        <a:rPr lang="bn-BD" sz="6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পঞ্চম শ্রেণি</a:t>
                      </a:r>
                      <a:endParaRPr lang="bn-BD" sz="66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6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বিষয়ঃ</a:t>
                      </a:r>
                      <a:r>
                        <a:rPr lang="bn-BD" sz="6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প্রাথমিক গণিত  </a:t>
                      </a:r>
                      <a:endParaRPr lang="en-US" sz="4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4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পাঠঃ</a:t>
                      </a:r>
                      <a:r>
                        <a:rPr lang="bn-BD" sz="4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</a:t>
                      </a:r>
                      <a:r>
                        <a:rPr lang="bn-BD" sz="4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(দশমিক</a:t>
                      </a:r>
                      <a:r>
                        <a:rPr lang="bn-BD" sz="4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ভগ্নাংশ)   </a:t>
                      </a:r>
                    </a:p>
                    <a:p>
                      <a:pPr algn="l"/>
                      <a:r>
                        <a:rPr lang="bn-BD" sz="4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সময়ঃ ৪০ মিনিট </a:t>
                      </a:r>
                      <a:endParaRPr lang="en-US" sz="4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66800" y="2743200"/>
            <a:ext cx="5237367" cy="3657600"/>
            <a:chOff x="28557" y="662343"/>
            <a:chExt cx="6389404" cy="5571234"/>
          </a:xfrm>
        </p:grpSpPr>
        <p:sp>
          <p:nvSpPr>
            <p:cNvPr id="4" name="TextBox 3"/>
            <p:cNvSpPr txBox="1"/>
            <p:nvPr/>
          </p:nvSpPr>
          <p:spPr>
            <a:xfrm>
              <a:off x="28557" y="4171474"/>
              <a:ext cx="63894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নেহালখালী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বিদ্যালয়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মোরেলগঞ্জ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Gmail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mdfazlurrahman</a:t>
              </a:r>
              <a:r>
                <a:rPr lang="en-US" sz="2000" dirty="0" smtClean="0"/>
                <a:t>7@gmail.com</a:t>
              </a:r>
              <a:r>
                <a:rPr lang="en-US" dirty="0" smtClean="0"/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2" descr="H:\My Documents\RIPON 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662343"/>
              <a:ext cx="2687638" cy="337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5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167640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990600"/>
            <a:ext cx="10820399" cy="55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2550">
            <a:off x="1905000" y="854631"/>
            <a:ext cx="10591800" cy="111087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9684"/>
              </a:avLst>
            </a:prstTxWarp>
            <a:spAutoFit/>
          </a:bodyPr>
          <a:lstStyle/>
          <a:p>
            <a:r>
              <a:rPr lang="bn-BD" sz="123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হাফেজ! সবাই ভালো থেকো। </a:t>
            </a:r>
            <a:endParaRPr lang="en-US" sz="123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633542"/>
            <a:ext cx="2286000" cy="2013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6504"/>
            <a:ext cx="2286000" cy="2013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59466"/>
            <a:ext cx="2286000" cy="2013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622428"/>
            <a:ext cx="2286000" cy="201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285390"/>
            <a:ext cx="2286000" cy="201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948352"/>
            <a:ext cx="2286000" cy="201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611314"/>
            <a:ext cx="2286000" cy="2013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74276"/>
            <a:ext cx="2286000" cy="2013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37238"/>
            <a:ext cx="2286000" cy="201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7" b="93974" l="246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00200"/>
            <a:ext cx="2286000" cy="2013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6501825"/>
            <a:ext cx="3276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১০ টি বই আছে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276600"/>
            <a:ext cx="3276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বই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3276600"/>
            <a:ext cx="289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১ টি বই আছে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1400" y="3133006"/>
                <a:ext cx="5029200" cy="8293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ইহাকে লেখা হয়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টি অর্থাৎ ০.১ দিয়ে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133006"/>
                <a:ext cx="5029200" cy="829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9600" y="838200"/>
            <a:ext cx="36576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টি বই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9444E-6 L 0.59166 0.424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21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124200" y="1752600"/>
            <a:ext cx="7239000" cy="3048000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 ভগ্নাংশ 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590800" y="838200"/>
            <a:ext cx="8077200" cy="50292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5500" y="6019800"/>
            <a:ext cx="9067800" cy="228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438400"/>
            <a:ext cx="9601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২১.৩.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দশমিক ভগ্নাংশে ব্যবহৃত বিভিন্ন অঙ্কের স্থানীয় মান নির্ণয় করতে পারবে।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২১.৬.১ দুইটি দশমিক ভগ্নাংশ তুলনা করে ছোট-বড় বলতে পারবে এবং প্রতীকের সাহায্যে ছোট বড় / বড় ছোট প্রকাশ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057400" y="2438400"/>
            <a:ext cx="9601200" cy="2438400"/>
          </a:xfrm>
          <a:prstGeom prst="bevel">
            <a:avLst>
              <a:gd name="adj" fmla="val 21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33400" y="3215640"/>
            <a:ext cx="1676400" cy="2895600"/>
            <a:chOff x="2819400" y="3149025"/>
            <a:chExt cx="1676400" cy="2895600"/>
          </a:xfrm>
        </p:grpSpPr>
        <p:sp>
          <p:nvSpPr>
            <p:cNvPr id="17" name="Round Same Side Corner Rectangle 16"/>
            <p:cNvSpPr/>
            <p:nvPr/>
          </p:nvSpPr>
          <p:spPr>
            <a:xfrm flipV="1">
              <a:off x="2819400" y="3682425"/>
              <a:ext cx="1676400" cy="2362200"/>
            </a:xfrm>
            <a:prstGeom prst="round2SameRect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flipV="1">
              <a:off x="2819400" y="3149025"/>
              <a:ext cx="1676400" cy="2895600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114800" y="5739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14800" y="5511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5282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5054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4825425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14800" y="4596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4368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4139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14800" y="3911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86200" y="3682425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0" y="3469065"/>
              <a:ext cx="73152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লি.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79127"/>
            <a:ext cx="17129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4" t="62342" r="-11020" b="21898"/>
          <a:stretch/>
        </p:blipFill>
        <p:spPr bwMode="auto">
          <a:xfrm>
            <a:off x="4917057" y="5007059"/>
            <a:ext cx="489830" cy="462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>
            <a:off x="4983480" y="5044440"/>
            <a:ext cx="365760" cy="36576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04800" y="76200"/>
            <a:ext cx="45110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শতাংশ এবং সহস্রাংশের স্থান।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4009" y="1390347"/>
            <a:ext cx="84749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চল, আমরা ক্ষুদ্রতর দশমিককে কীভাবে প্রকাশ করা যায় তা শিখি।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3536" y="2213640"/>
            <a:ext cx="86291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নিচের চিত্রের পানির পরিমাণকে কীভাবে প্রকাশ করতে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0124" r="4812" b="65054"/>
          <a:stretch/>
        </p:blipFill>
        <p:spPr>
          <a:xfrm>
            <a:off x="11658600" y="4533319"/>
            <a:ext cx="1659656" cy="1631841"/>
          </a:xfrm>
          <a:prstGeom prst="rect">
            <a:avLst/>
          </a:prstGeom>
        </p:spPr>
      </p:pic>
      <p:sp>
        <p:nvSpPr>
          <p:cNvPr id="60" name="Rounded Rectangular Callout 59"/>
          <p:cNvSpPr/>
          <p:nvPr/>
        </p:nvSpPr>
        <p:spPr>
          <a:xfrm>
            <a:off x="9629315" y="2612941"/>
            <a:ext cx="3430839" cy="1105619"/>
          </a:xfrm>
          <a:prstGeom prst="wedgeRoundRectCallout">
            <a:avLst>
              <a:gd name="adj1" fmla="val 37526"/>
              <a:gd name="adj2" fmla="val 10385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০.৩ যথেষ্ট নয়, এরপরেও কিছু অবশিষ্ট থাকছে।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5791200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388620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9240" y="76200"/>
            <a:ext cx="428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পাত্রে কতটুকু পানি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9240" y="676365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 লিটার এর উপরে পানি আছে।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15E-6 1.18056E-6 L 0.16817 -0.00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39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26389E-6 L 0.16782 -0.00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1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  <p:bldP spid="35" grpId="2" animBg="1"/>
      <p:bldP spid="59" grpId="0" animBg="1"/>
      <p:bldP spid="62" grpId="0" animBg="1"/>
      <p:bldP spid="64" grpId="0" animBg="1"/>
      <p:bldP spid="60" grpId="0" animBg="1"/>
      <p:bldP spid="24" grpId="0"/>
      <p:bldP spid="25" grpId="0"/>
      <p:bldP spid="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5" t="82541" r="4724" b="4491"/>
          <a:stretch/>
        </p:blipFill>
        <p:spPr>
          <a:xfrm>
            <a:off x="8839200" y="5833241"/>
            <a:ext cx="1403132" cy="121394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33400" y="472440"/>
            <a:ext cx="1676400" cy="2895600"/>
            <a:chOff x="2819400" y="3149025"/>
            <a:chExt cx="1676400" cy="2895600"/>
          </a:xfrm>
        </p:grpSpPr>
        <p:sp>
          <p:nvSpPr>
            <p:cNvPr id="17" name="Round Same Side Corner Rectangle 16"/>
            <p:cNvSpPr/>
            <p:nvPr/>
          </p:nvSpPr>
          <p:spPr>
            <a:xfrm flipV="1">
              <a:off x="2819400" y="3682425"/>
              <a:ext cx="1676400" cy="2362200"/>
            </a:xfrm>
            <a:prstGeom prst="round2SameRect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flipV="1">
              <a:off x="2819400" y="3149025"/>
              <a:ext cx="1676400" cy="2895600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114800" y="5739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14800" y="5511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5282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5054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4825425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14800" y="4596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4368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4139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14800" y="3911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86200" y="3682425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0" y="3469065"/>
              <a:ext cx="73152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লি.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5927"/>
            <a:ext cx="17129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4" t="62342" r="-11020" b="21898"/>
          <a:stretch/>
        </p:blipFill>
        <p:spPr bwMode="auto">
          <a:xfrm>
            <a:off x="4917057" y="2263859"/>
            <a:ext cx="489830" cy="462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>
            <a:off x="4983480" y="2301240"/>
            <a:ext cx="365760" cy="36576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48400" y="2910840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100584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16733" y="904003"/>
            <a:ext cx="381000" cy="2560320"/>
            <a:chOff x="8610600" y="3505200"/>
            <a:chExt cx="381000" cy="2057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991600" y="3505200"/>
              <a:ext cx="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763000" y="5562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610600" y="54102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63000" y="5257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63000" y="5105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763000" y="4953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763000" y="4800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686800" y="46482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763000" y="4495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763000" y="4343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763000" y="4191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63000" y="4038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610600" y="38862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63000" y="3733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63000" y="3581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4800" y="3657600"/>
                <a:ext cx="4056856" cy="8323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 লিটারের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----- ০.১ লিটার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056856" cy="832344"/>
              </a:xfrm>
              <a:prstGeom prst="rect">
                <a:avLst/>
              </a:prstGeom>
              <a:blipFill rotWithShape="1">
                <a:blip r:embed="rId4"/>
                <a:stretch>
                  <a:fillRect l="-3438" r="-5531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3" t="58344" r="5018" b="26508"/>
          <a:stretch/>
        </p:blipFill>
        <p:spPr>
          <a:xfrm>
            <a:off x="12344400" y="2499901"/>
            <a:ext cx="1308538" cy="141793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0363200" y="745183"/>
            <a:ext cx="2982311" cy="1292573"/>
          </a:xfrm>
          <a:prstGeom prst="wedgeRoundRectCallout">
            <a:avLst>
              <a:gd name="adj1" fmla="val 7549"/>
              <a:gd name="adj2" fmla="val 118607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০.১ কে আরও ১০ টি সমানভাবে ভাগে ভাগ করি।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4800" y="4765021"/>
                <a:ext cx="8763000" cy="8293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০.১ লিটারের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......... ০.০১ লিটার (শূন্য দশমিক শূন্য এক লিটার)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65021"/>
                <a:ext cx="8763000" cy="829394"/>
              </a:xfrm>
              <a:prstGeom prst="rect">
                <a:avLst/>
              </a:prstGeom>
              <a:blipFill rotWithShape="1">
                <a:blip r:embed="rId5"/>
                <a:stretch>
                  <a:fillRect l="-1595" r="-1664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ular Callout 59"/>
              <p:cNvSpPr/>
              <p:nvPr/>
            </p:nvSpPr>
            <p:spPr>
              <a:xfrm>
                <a:off x="1600200" y="5717828"/>
                <a:ext cx="6553200" cy="835372"/>
              </a:xfrm>
              <a:prstGeom prst="wedgeRoundRectCallout">
                <a:avLst>
                  <a:gd name="adj1" fmla="val 59920"/>
                  <a:gd name="adj2" fmla="val 43463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এবং ০.০১ লিটার হলো ১ লিটার এর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  লিটার। </a:t>
                </a:r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Rounded Rectangular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17828"/>
                <a:ext cx="6553200" cy="835372"/>
              </a:xfrm>
              <a:prstGeom prst="wedgeRoundRectCallout">
                <a:avLst>
                  <a:gd name="adj1" fmla="val 59920"/>
                  <a:gd name="adj2" fmla="val 43463"/>
                  <a:gd name="adj3" fmla="val 16667"/>
                </a:avLst>
              </a:prstGeom>
              <a:blipFill rotWithShape="1">
                <a:blip r:embed="rId6"/>
                <a:stretch>
                  <a:fillRect l="-1607" b="-138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343400" y="243840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০.৩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43400" y="2148840"/>
            <a:ext cx="5486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০.৪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3" grpId="0"/>
      <p:bldP spid="37" grpId="0"/>
      <p:bldP spid="41" grpId="0" animBg="1"/>
      <p:bldP spid="2" grpId="0" animBg="1"/>
      <p:bldP spid="56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33400" y="472440"/>
            <a:ext cx="1676400" cy="2895600"/>
            <a:chOff x="2819400" y="3149025"/>
            <a:chExt cx="1676400" cy="2895600"/>
          </a:xfrm>
        </p:grpSpPr>
        <p:sp>
          <p:nvSpPr>
            <p:cNvPr id="17" name="Round Same Side Corner Rectangle 16"/>
            <p:cNvSpPr/>
            <p:nvPr/>
          </p:nvSpPr>
          <p:spPr>
            <a:xfrm flipV="1">
              <a:off x="2819400" y="3682425"/>
              <a:ext cx="1676400" cy="2362200"/>
            </a:xfrm>
            <a:prstGeom prst="round2SameRect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flipV="1">
              <a:off x="2819400" y="3149025"/>
              <a:ext cx="1676400" cy="2895600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114800" y="5739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14800" y="5511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5282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5054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4825425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14800" y="45968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43682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41396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14800" y="3911025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86200" y="3682425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0" y="3469065"/>
              <a:ext cx="73152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লি.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5927"/>
            <a:ext cx="17129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4" t="62342" r="-11020" b="21898"/>
          <a:stretch/>
        </p:blipFill>
        <p:spPr bwMode="auto">
          <a:xfrm>
            <a:off x="4917057" y="2263859"/>
            <a:ext cx="489830" cy="462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>
            <a:off x="4983480" y="2301240"/>
            <a:ext cx="365760" cy="36576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48400" y="2910840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100584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০.৪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05800" y="914400"/>
            <a:ext cx="381000" cy="2484120"/>
            <a:chOff x="8610600" y="3505200"/>
            <a:chExt cx="381000" cy="2057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991600" y="3505200"/>
              <a:ext cx="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763000" y="5562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610600" y="54102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63000" y="5257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63000" y="5105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763000" y="4953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763000" y="4800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686800" y="46482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763000" y="4495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763000" y="4343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763000" y="4191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63000" y="40386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610600" y="38862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63000" y="3733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63000" y="35814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343400" y="236220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০.৩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43400" y="2133600"/>
            <a:ext cx="5486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০.৪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95615"/>
            <a:ext cx="190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 পরিমাণ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5276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 ১      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83753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তিনটি ০.১   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4800" y="554085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০.০১ 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>
            <a:stCxn id="19" idx="3"/>
          </p:cNvCxnSpPr>
          <p:nvPr/>
        </p:nvCxnSpPr>
        <p:spPr>
          <a:xfrm flipV="1">
            <a:off x="3048000" y="4545149"/>
            <a:ext cx="8382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048000" y="5181901"/>
            <a:ext cx="8382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048000" y="5867399"/>
            <a:ext cx="8382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10140"/>
              </p:ext>
            </p:extLst>
          </p:nvPr>
        </p:nvGraphicFramePr>
        <p:xfrm>
          <a:off x="4038600" y="4343400"/>
          <a:ext cx="1600200" cy="1737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43400" y="4106017"/>
            <a:ext cx="27432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43400" y="5274678"/>
            <a:ext cx="375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4678680"/>
            <a:ext cx="375424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73172" y="4252762"/>
            <a:ext cx="94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73172" y="4956078"/>
            <a:ext cx="94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73172" y="5429468"/>
            <a:ext cx="94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733800" y="6096001"/>
            <a:ext cx="294132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14800" y="61970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১.৩৪ লিটার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26480" y="6197025"/>
            <a:ext cx="400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(এক দশমিক তিন চার লিটার)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6197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9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3" grpId="0"/>
      <p:bldP spid="37" grpId="0"/>
      <p:bldP spid="4" grpId="0" animBg="1"/>
      <p:bldP spid="19" grpId="0"/>
      <p:bldP spid="58" grpId="0"/>
      <p:bldP spid="59" grpId="0"/>
      <p:bldP spid="23" grpId="0"/>
      <p:bldP spid="65" grpId="0"/>
      <p:bldP spid="66" grpId="0"/>
      <p:bldP spid="67" grpId="0"/>
      <p:bldP spid="68" grpId="0"/>
      <p:bldP spid="69" grpId="0"/>
      <p:bldP spid="25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5" t="34798" r="27624" b="41931"/>
          <a:stretch/>
        </p:blipFill>
        <p:spPr bwMode="auto">
          <a:xfrm>
            <a:off x="1523999" y="3028208"/>
            <a:ext cx="548641" cy="73627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1524000" y="3124200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5486400" y="2514600"/>
            <a:ext cx="609600" cy="1757548"/>
            <a:chOff x="5105400" y="2743200"/>
            <a:chExt cx="609600" cy="15289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715000" y="2743200"/>
              <a:ext cx="0" cy="15289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05400" y="4267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257800" y="4114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257800" y="4114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257800" y="39624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257800" y="38100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257800" y="36576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05400" y="3505200"/>
              <a:ext cx="609600" cy="3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78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257800" y="32004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257800" y="30480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257800" y="28956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105400" y="2743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343400" y="3733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০.৩৪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95800" y="205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০.৩৫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9" t="76639" r="3455"/>
          <a:stretch/>
        </p:blipFill>
        <p:spPr>
          <a:xfrm>
            <a:off x="12312869" y="4306307"/>
            <a:ext cx="1403131" cy="1169314"/>
          </a:xfrm>
          <a:prstGeom prst="rect">
            <a:avLst/>
          </a:prstGeom>
        </p:spPr>
      </p:pic>
      <p:pic>
        <p:nvPicPr>
          <p:cNvPr id="75" name="Picture 7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2962" r="86156" b="62838"/>
          <a:stretch/>
        </p:blipFill>
        <p:spPr>
          <a:xfrm>
            <a:off x="537077" y="0"/>
            <a:ext cx="1261242" cy="1711901"/>
          </a:xfrm>
          <a:prstGeom prst="rect">
            <a:avLst/>
          </a:prstGeom>
        </p:spPr>
      </p:pic>
      <p:sp>
        <p:nvSpPr>
          <p:cNvPr id="2057" name="Rounded Rectangular Callout 2056"/>
          <p:cNvSpPr/>
          <p:nvPr/>
        </p:nvSpPr>
        <p:spPr>
          <a:xfrm>
            <a:off x="3657600" y="228600"/>
            <a:ext cx="6324600" cy="990600"/>
          </a:xfrm>
          <a:prstGeom prst="wedgeRoundRectCallout">
            <a:avLst>
              <a:gd name="adj1" fmla="val -75424"/>
              <a:gd name="adj2" fmla="val 4181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 আরও ক্ষুদ্রতর পরিমাণের ক্ষেত্রে কী হবে? উদাহরণস্বরূপ ...........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7696200" y="2580620"/>
            <a:ext cx="5943600" cy="990600"/>
          </a:xfrm>
          <a:prstGeom prst="wedgeRoundRectCallout">
            <a:avLst>
              <a:gd name="adj1" fmla="val 28795"/>
              <a:gd name="adj2" fmla="val 16913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 আমাদেরকে ০.০১ লিটারকে সমান ১০ ভাগে বিভক্ত করতে হবে।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5424" y="1676400"/>
            <a:ext cx="2981176" cy="3319790"/>
            <a:chOff x="242733" y="4038600"/>
            <a:chExt cx="2981176" cy="3319790"/>
          </a:xfrm>
        </p:grpSpPr>
        <p:sp>
          <p:nvSpPr>
            <p:cNvPr id="2" name="Chord 1"/>
            <p:cNvSpPr/>
            <p:nvPr/>
          </p:nvSpPr>
          <p:spPr>
            <a:xfrm rot="1560000">
              <a:off x="242733" y="5519515"/>
              <a:ext cx="1946389" cy="1556790"/>
            </a:xfrm>
            <a:custGeom>
              <a:avLst/>
              <a:gdLst/>
              <a:ahLst/>
              <a:cxnLst/>
              <a:rect l="l" t="t" r="r" b="b"/>
              <a:pathLst>
                <a:path w="1946389" h="1556790">
                  <a:moveTo>
                    <a:pt x="0" y="640941"/>
                  </a:moveTo>
                  <a:lnTo>
                    <a:pt x="1314123" y="0"/>
                  </a:lnTo>
                  <a:lnTo>
                    <a:pt x="1946389" y="1279779"/>
                  </a:lnTo>
                  <a:cubicBezTo>
                    <a:pt x="1580530" y="1582297"/>
                    <a:pt x="1017403" y="1643967"/>
                    <a:pt x="570228" y="1430487"/>
                  </a:cubicBezTo>
                  <a:cubicBezTo>
                    <a:pt x="221606" y="1264056"/>
                    <a:pt x="10705" y="962578"/>
                    <a:pt x="0" y="640941"/>
                  </a:cubicBez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7076" y="4038600"/>
              <a:ext cx="2686833" cy="3319790"/>
              <a:chOff x="537076" y="4011171"/>
              <a:chExt cx="2686833" cy="331979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71310" y="4221480"/>
                <a:ext cx="381000" cy="2560320"/>
                <a:chOff x="8610600" y="3505200"/>
                <a:chExt cx="381000" cy="20574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991600" y="3505200"/>
                  <a:ext cx="0" cy="2057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763000" y="5562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8610600" y="5410200"/>
                  <a:ext cx="381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763000" y="525780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763000" y="510540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8763000" y="4989468"/>
                  <a:ext cx="226216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686799" y="4804595"/>
                  <a:ext cx="3048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763000" y="4634846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763000" y="4315916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762999" y="4460816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763000" y="41910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763000" y="4038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610600" y="3886200"/>
                  <a:ext cx="381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8763000" y="37338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763000" y="35814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914400" y="570333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০.৩৪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37909" y="54864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০.৩৫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7076" y="4011171"/>
                <a:ext cx="2686833" cy="33197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5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73" grpId="0"/>
      <p:bldP spid="74" grpId="0"/>
      <p:bldP spid="2057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856</Words>
  <Application>Microsoft Office PowerPoint</Application>
  <PresentationFormat>Custom</PresentationFormat>
  <Paragraphs>260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RIPON</cp:lastModifiedBy>
  <cp:revision>104</cp:revision>
  <dcterms:created xsi:type="dcterms:W3CDTF">2019-08-02T04:57:34Z</dcterms:created>
  <dcterms:modified xsi:type="dcterms:W3CDTF">2020-02-01T14:31:01Z</dcterms:modified>
</cp:coreProperties>
</file>