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7" r:id="rId9"/>
    <p:sldId id="268" r:id="rId10"/>
    <p:sldId id="272" r:id="rId11"/>
    <p:sldId id="271" r:id="rId12"/>
    <p:sldId id="273" r:id="rId13"/>
    <p:sldId id="270" r:id="rId14"/>
    <p:sldId id="269" r:id="rId15"/>
    <p:sldId id="262" r:id="rId16"/>
    <p:sldId id="266" r:id="rId17"/>
    <p:sldId id="265"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9" d="100"/>
          <a:sy n="49" d="100"/>
        </p:scale>
        <p:origin x="60" y="5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01-Feb-20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01-Feb-20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3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0" y="-7033"/>
            <a:ext cx="12192000" cy="6865033"/>
          </a:xfrm>
          <a:prstGeom prst="rect">
            <a:avLst/>
          </a:prstGeom>
          <a:effectLst>
            <a:outerShdw blurRad="50800" dist="38100" dir="8100000" algn="tr" rotWithShape="0">
              <a:srgbClr val="00B0F0">
                <a:alpha val="40000"/>
              </a:srgbClr>
            </a:outerShdw>
            <a:softEdge rad="635000"/>
          </a:effectLst>
          <a:scene3d>
            <a:camera prst="orthographicFront"/>
            <a:lightRig rig="threePt" dir="t"/>
          </a:scene3d>
          <a:sp3d>
            <a:bevelT w="165100" prst="coolSlant"/>
          </a:sp3d>
        </p:spPr>
      </p:pic>
      <p:sp>
        <p:nvSpPr>
          <p:cNvPr id="2" name="Rectangle 1"/>
          <p:cNvSpPr/>
          <p:nvPr/>
        </p:nvSpPr>
        <p:spPr>
          <a:xfrm>
            <a:off x="5920902" y="452557"/>
            <a:ext cx="5123160"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bn-BD" sz="9600" b="1" cap="none" spc="0" dirty="0">
                <a:ln/>
                <a:solidFill>
                  <a:srgbClr val="FF0000"/>
                </a:solidFill>
                <a:effectLst/>
                <a:latin typeface="NikoshBAN" pitchFamily="2" charset="0"/>
                <a:cs typeface="NikoshBAN" pitchFamily="2" charset="0"/>
              </a:rPr>
              <a:t>স্বাগতম</a:t>
            </a:r>
            <a:endParaRPr lang="en-US" sz="9600" b="1" cap="none" spc="0" dirty="0">
              <a:ln/>
              <a:solidFill>
                <a:srgbClr val="FF0000"/>
              </a:solidFill>
              <a:effectLst/>
            </a:endParaRPr>
          </a:p>
        </p:txBody>
      </p:sp>
    </p:spTree>
    <p:extLst>
      <p:ext uri="{BB962C8B-B14F-4D97-AF65-F5344CB8AC3E}">
        <p14:creationId xmlns:p14="http://schemas.microsoft.com/office/powerpoint/2010/main" val="455349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88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212560"/>
          </a:xfrm>
          <a:solidFill>
            <a:schemeClr val="accent5">
              <a:lumMod val="40000"/>
              <a:lumOff val="60000"/>
            </a:schemeClr>
          </a:solidFill>
        </p:spPr>
        <p:txBody>
          <a:bodyPr anchor="t">
            <a:normAutofit/>
          </a:bodyPr>
          <a:lstStyle/>
          <a:p>
            <a:pPr algn="ctr"/>
            <a:r>
              <a:rPr lang="bn-IN" sz="5400" b="1" dirty="0" smtClean="0">
                <a:solidFill>
                  <a:srgbClr val="FF0000"/>
                </a:solidFill>
                <a:latin typeface="NikoshBAN" panose="02000000000000000000" pitchFamily="2" charset="0"/>
                <a:cs typeface="NikoshBAN" panose="02000000000000000000" pitchFamily="2" charset="0"/>
              </a:rPr>
              <a:t>লিথিয়াম আয়ন কোষের ব্যবহার</a:t>
            </a:r>
            <a:endParaRPr lang="en-US" sz="5400" b="1" dirty="0">
              <a:solidFill>
                <a:srgbClr val="FF0000"/>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87923" y="1439335"/>
            <a:ext cx="12051322" cy="4279077"/>
          </a:xfrm>
        </p:spPr>
        <p:txBody>
          <a:bodyPr>
            <a:normAutofit/>
          </a:bodyPr>
          <a:lstStyle/>
          <a:p>
            <a:r>
              <a:rPr lang="bn-IN" sz="4000" dirty="0" smtClean="0">
                <a:latin typeface="NikoshBAN" panose="02000000000000000000" pitchFamily="2" charset="0"/>
                <a:cs typeface="NikoshBAN" panose="02000000000000000000" pitchFamily="2" charset="0"/>
              </a:rPr>
              <a:t>লিথিয়াম আয়ন কোষের ব্যবহার বেশ বিস্তৃত। ল্যাপটপ, আইপড, সেল ফোন, ডিজিটাল ক্যামেরা, ডিজিটাল ঘড়ি ইত্যাদিতে এই কোষের ব্যাপক ব্যবহার রয়েছে।</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01630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89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0"/>
            <a:ext cx="12051322" cy="1157969"/>
          </a:xfrm>
          <a:solidFill>
            <a:schemeClr val="accent5">
              <a:lumMod val="40000"/>
              <a:lumOff val="60000"/>
            </a:schemeClr>
          </a:solidFill>
        </p:spPr>
        <p:txBody>
          <a:bodyPr anchor="t">
            <a:normAutofit/>
          </a:bodyPr>
          <a:lstStyle/>
          <a:p>
            <a:pPr algn="ctr"/>
            <a:r>
              <a:rPr lang="bn-IN" sz="5400" b="1" dirty="0" smtClean="0">
                <a:solidFill>
                  <a:srgbClr val="FF0000"/>
                </a:solidFill>
                <a:latin typeface="NikoshBAN" panose="02000000000000000000" pitchFamily="2" charset="0"/>
                <a:cs typeface="NikoshBAN" panose="02000000000000000000" pitchFamily="2" charset="0"/>
              </a:rPr>
              <a:t>লিথিয়াম আয়ন কোষের সুবিধা</a:t>
            </a:r>
            <a:endParaRPr lang="en-US" sz="5400" b="1" dirty="0">
              <a:solidFill>
                <a:srgbClr val="FF0000"/>
              </a:solidFill>
              <a:latin typeface="NikoshBAN" panose="02000000000000000000" pitchFamily="2" charset="0"/>
              <a:cs typeface="NikoshBAN" panose="02000000000000000000" pitchFamily="2" charset="0"/>
            </a:endParaRPr>
          </a:p>
        </p:txBody>
      </p:sp>
      <p:sp>
        <p:nvSpPr>
          <p:cNvPr id="11" name="Subtitle 2"/>
          <p:cNvSpPr>
            <a:spLocks noGrp="1"/>
          </p:cNvSpPr>
          <p:nvPr>
            <p:ph type="subTitle" idx="1"/>
          </p:nvPr>
        </p:nvSpPr>
        <p:spPr>
          <a:xfrm>
            <a:off x="87923" y="1319534"/>
            <a:ext cx="12051322" cy="3201666"/>
          </a:xfrm>
        </p:spPr>
        <p:txBody>
          <a:bodyPr>
            <a:normAutofit/>
          </a:bodyPr>
          <a:lstStyle/>
          <a:p>
            <a:r>
              <a:rPr lang="bn-IN" sz="4000" dirty="0" smtClean="0">
                <a:latin typeface="NikoshBAN" panose="02000000000000000000" pitchFamily="2" charset="0"/>
                <a:cs typeface="NikoshBAN" panose="02000000000000000000" pitchFamily="2" charset="0"/>
              </a:rPr>
              <a:t>লিথিয়াম আয়ন কোষ আকারে খুব ছোট এবং ভরও কম। ফলে বহন করা সহজ। এই কোষ দীর্ঘস্থায়ী। আকারের তুলনায় এই কোষ অধিক বিদ্যুৎ উৎপাদন করতে পারে।ে কোষের বিভব মান ৩.০ – ৪.৫ ভোল্ট পর্যন্ত হয়ে থাকে। এই কোষ ব্যবহারে পরিবেশের কম ক্ষতি হয়।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39195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ircle(in)">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83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0"/>
            <a:ext cx="12051322" cy="1157969"/>
          </a:xfrm>
          <a:solidFill>
            <a:schemeClr val="accent5">
              <a:lumMod val="40000"/>
              <a:lumOff val="60000"/>
            </a:schemeClr>
          </a:solidFill>
        </p:spPr>
        <p:txBody>
          <a:bodyPr anchor="t">
            <a:normAutofit/>
          </a:bodyPr>
          <a:lstStyle/>
          <a:p>
            <a:pPr algn="ctr"/>
            <a:r>
              <a:rPr lang="bn-IN" sz="5400" b="1" dirty="0" smtClean="0">
                <a:solidFill>
                  <a:srgbClr val="FF0000"/>
                </a:solidFill>
                <a:latin typeface="NikoshBAN" panose="02000000000000000000" pitchFamily="2" charset="0"/>
                <a:cs typeface="NikoshBAN" panose="02000000000000000000" pitchFamily="2" charset="0"/>
              </a:rPr>
              <a:t>লিথিয়াম আয়ন কোষের অসুবিধা</a:t>
            </a:r>
            <a:endParaRPr lang="en-US" sz="5400" b="1" dirty="0">
              <a:solidFill>
                <a:srgbClr val="FF0000"/>
              </a:solidFill>
              <a:latin typeface="NikoshBAN" panose="02000000000000000000" pitchFamily="2" charset="0"/>
              <a:cs typeface="NikoshBAN" panose="02000000000000000000" pitchFamily="2" charset="0"/>
            </a:endParaRPr>
          </a:p>
        </p:txBody>
      </p:sp>
      <p:sp>
        <p:nvSpPr>
          <p:cNvPr id="11" name="Subtitle 2"/>
          <p:cNvSpPr>
            <a:spLocks noGrp="1"/>
          </p:cNvSpPr>
          <p:nvPr>
            <p:ph type="subTitle" idx="1"/>
          </p:nvPr>
        </p:nvSpPr>
        <p:spPr>
          <a:xfrm>
            <a:off x="87923" y="1319534"/>
            <a:ext cx="12051322" cy="3201666"/>
          </a:xfrm>
        </p:spPr>
        <p:txBody>
          <a:bodyPr>
            <a:normAutofit/>
          </a:bodyPr>
          <a:lstStyle/>
          <a:p>
            <a:r>
              <a:rPr lang="bn-IN" sz="4000" dirty="0" smtClean="0">
                <a:latin typeface="NikoshBAN" panose="02000000000000000000" pitchFamily="2" charset="0"/>
                <a:cs typeface="NikoshBAN" panose="02000000000000000000" pitchFamily="2" charset="0"/>
              </a:rPr>
              <a:t>লিথিয়াম আয়ন কোষের দাম বেশি। এই কোষের আয়ুর শেষের দিকে দ্রুত ভোল্ট কমে যায়। ফলে অল্প সময় পর পর চার্জ দিতে হয়। এই কোষের আপেক্ষিক রোধ কম। তাই এই কোষের শক্তির অপচয় বেশি।এই কোষকে সিরিজ সংযোগের মাধ্যমে আরও উচ্চ বিভব পাওয়া যায় না। তাই মোটরযান আইপিএস ইত্যাদিতে ব্যবহার করা যায় না।</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66911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ircle(in)">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0"/>
            <a:ext cx="12051322" cy="1130673"/>
          </a:xfrm>
          <a:solidFill>
            <a:schemeClr val="accent5">
              <a:lumMod val="40000"/>
              <a:lumOff val="60000"/>
            </a:schemeClr>
          </a:solidFill>
        </p:spPr>
        <p:txBody>
          <a:bodyPr anchor="t">
            <a:normAutofit/>
          </a:bodyPr>
          <a:lstStyle/>
          <a:p>
            <a:pPr algn="ctr"/>
            <a:r>
              <a:rPr lang="bn-IN" sz="5400" dirty="0">
                <a:solidFill>
                  <a:srgbClr val="FF0000"/>
                </a:solidFill>
                <a:latin typeface="NikoshBAN" panose="02000000000000000000" pitchFamily="2" charset="0"/>
                <a:cs typeface="NikoshBAN" panose="02000000000000000000" pitchFamily="2" charset="0"/>
              </a:rPr>
              <a:t>একক কাজ</a:t>
            </a:r>
            <a:endParaRPr lang="en-US" sz="5400" dirty="0"/>
          </a:p>
        </p:txBody>
      </p:sp>
      <p:sp>
        <p:nvSpPr>
          <p:cNvPr id="3" name="Subtitle 2"/>
          <p:cNvSpPr>
            <a:spLocks noGrp="1"/>
          </p:cNvSpPr>
          <p:nvPr>
            <p:ph type="subTitle" idx="1"/>
          </p:nvPr>
        </p:nvSpPr>
        <p:spPr>
          <a:xfrm>
            <a:off x="87923" y="1319534"/>
            <a:ext cx="12051322" cy="2507397"/>
          </a:xfrm>
        </p:spPr>
        <p:txBody>
          <a:bodyPr>
            <a:normAutofit/>
          </a:bodyPr>
          <a:lstStyle/>
          <a:p>
            <a:r>
              <a:rPr lang="bn-IN" sz="4000" dirty="0" smtClean="0">
                <a:latin typeface="NikoshBAN" panose="02000000000000000000" pitchFamily="2" charset="0"/>
                <a:cs typeface="NikoshBAN" panose="02000000000000000000" pitchFamily="2" charset="0"/>
              </a:rPr>
              <a:t>লিথিয়াম আয়ন কোষের বিভব মান কত?</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80465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81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185264"/>
          </a:xfrm>
          <a:solidFill>
            <a:schemeClr val="accent5">
              <a:lumMod val="40000"/>
              <a:lumOff val="60000"/>
            </a:schemeClr>
          </a:solidFill>
        </p:spPr>
        <p:txBody>
          <a:bodyPr anchor="t">
            <a:normAutofit/>
          </a:bodyPr>
          <a:lstStyle/>
          <a:p>
            <a:pPr algn="ctr"/>
            <a:r>
              <a:rPr lang="bn-IN" sz="5400" dirty="0">
                <a:solidFill>
                  <a:srgbClr val="FF0000"/>
                </a:solidFill>
                <a:latin typeface="NikoshBAN" panose="02000000000000000000" pitchFamily="2" charset="0"/>
                <a:cs typeface="NikoshBAN" panose="02000000000000000000" pitchFamily="2" charset="0"/>
              </a:rPr>
              <a:t>জোড়ায় কাজ</a:t>
            </a:r>
            <a:endParaRPr lang="en-US" sz="5400" dirty="0"/>
          </a:p>
        </p:txBody>
      </p:sp>
      <p:sp>
        <p:nvSpPr>
          <p:cNvPr id="3" name="Subtitle 2"/>
          <p:cNvSpPr>
            <a:spLocks noGrp="1"/>
          </p:cNvSpPr>
          <p:nvPr>
            <p:ph type="subTitle" idx="1"/>
          </p:nvPr>
        </p:nvSpPr>
        <p:spPr>
          <a:xfrm>
            <a:off x="87923" y="1364776"/>
            <a:ext cx="12051322" cy="5493223"/>
          </a:xfrm>
        </p:spPr>
        <p:txBody>
          <a:bodyPr>
            <a:normAutofit/>
          </a:bodyPr>
          <a:lstStyle/>
          <a:p>
            <a:pPr marL="109728"/>
            <a:r>
              <a:rPr lang="bn-IN" sz="4800" dirty="0" smtClean="0">
                <a:latin typeface="NikoshBAN" panose="02000000000000000000" pitchFamily="2" charset="0"/>
                <a:cs typeface="NikoshBAN" panose="02000000000000000000" pitchFamily="2" charset="0"/>
              </a:rPr>
              <a:t>লিথিয়াম আয়ন কোষের অ্যানোড ও ক্যাথোড বিক্রিয়া লেখ।</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29900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81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089730"/>
          </a:xfrm>
          <a:solidFill>
            <a:schemeClr val="accent5">
              <a:lumMod val="40000"/>
              <a:lumOff val="60000"/>
            </a:schemeClr>
          </a:solidFill>
        </p:spPr>
        <p:txBody>
          <a:bodyPr anchor="t">
            <a:normAutofit/>
          </a:bodyPr>
          <a:lstStyle/>
          <a:p>
            <a:pPr algn="ctr"/>
            <a:r>
              <a:rPr lang="bn-BD" sz="5400" dirty="0">
                <a:solidFill>
                  <a:srgbClr val="FF0000"/>
                </a:solidFill>
                <a:latin typeface="NikoshBAN" panose="02000000000000000000" pitchFamily="2" charset="0"/>
                <a:cs typeface="NikoshBAN" panose="02000000000000000000" pitchFamily="2" charset="0"/>
              </a:rPr>
              <a:t>দলীয় কাজ</a:t>
            </a:r>
            <a:endParaRPr lang="en-US" sz="5400" dirty="0"/>
          </a:p>
        </p:txBody>
      </p:sp>
      <p:sp>
        <p:nvSpPr>
          <p:cNvPr id="3" name="Subtitle 2"/>
          <p:cNvSpPr>
            <a:spLocks noGrp="1"/>
          </p:cNvSpPr>
          <p:nvPr>
            <p:ph type="subTitle" idx="1"/>
          </p:nvPr>
        </p:nvSpPr>
        <p:spPr>
          <a:xfrm>
            <a:off x="87923" y="1282890"/>
            <a:ext cx="12051322" cy="5575109"/>
          </a:xfrm>
        </p:spPr>
        <p:txBody>
          <a:bodyPr>
            <a:normAutofit/>
          </a:bodyPr>
          <a:lstStyle/>
          <a:p>
            <a:pPr marL="109728"/>
            <a:r>
              <a:rPr lang="bn-IN" sz="4800" dirty="0" smtClean="0">
                <a:latin typeface="NikoshBAN" panose="02000000000000000000" pitchFamily="2" charset="0"/>
                <a:cs typeface="NikoshBAN" panose="02000000000000000000" pitchFamily="2" charset="0"/>
              </a:rPr>
              <a:t>লিথিয়াম আয়ন কোষের সুবিধাসমূহ লেখ</a:t>
            </a:r>
            <a:r>
              <a:rPr lang="bn-BD" sz="4800" dirty="0" smtClean="0">
                <a:latin typeface="NikoshBAN" panose="02000000000000000000" pitchFamily="2" charset="0"/>
                <a:cs typeface="NikoshBAN" panose="02000000000000000000" pitchFamily="2" charset="0"/>
              </a:rPr>
              <a:t>।</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04846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0"/>
            <a:ext cx="12051322" cy="1021491"/>
          </a:xfrm>
          <a:solidFill>
            <a:schemeClr val="accent5">
              <a:lumMod val="40000"/>
              <a:lumOff val="60000"/>
            </a:schemeClr>
          </a:solidFill>
        </p:spPr>
        <p:txBody>
          <a:bodyPr anchor="t">
            <a:normAutofit/>
          </a:bodyPr>
          <a:lstStyle/>
          <a:p>
            <a:pPr algn="ctr"/>
            <a:r>
              <a:rPr lang="bn-IN" sz="5400" dirty="0">
                <a:solidFill>
                  <a:srgbClr val="FF0000"/>
                </a:solidFill>
                <a:latin typeface="NikoshBAN" panose="02000000000000000000" pitchFamily="2" charset="0"/>
                <a:cs typeface="NikoshBAN" panose="02000000000000000000" pitchFamily="2" charset="0"/>
              </a:rPr>
              <a:t>মুল্যায়ন</a:t>
            </a:r>
            <a:endParaRPr lang="en-US" sz="5400" dirty="0"/>
          </a:p>
        </p:txBody>
      </p:sp>
      <p:sp>
        <p:nvSpPr>
          <p:cNvPr id="3" name="Subtitle 2"/>
          <p:cNvSpPr>
            <a:spLocks noGrp="1"/>
          </p:cNvSpPr>
          <p:nvPr>
            <p:ph type="subTitle" idx="1"/>
          </p:nvPr>
        </p:nvSpPr>
        <p:spPr>
          <a:xfrm>
            <a:off x="87923" y="1201004"/>
            <a:ext cx="12051322" cy="5656996"/>
          </a:xfrm>
        </p:spPr>
        <p:txBody>
          <a:bodyPr>
            <a:normAutofit/>
          </a:bodyPr>
          <a:lstStyle/>
          <a:p>
            <a:pPr marL="109728"/>
            <a:r>
              <a:rPr lang="bn-IN" sz="4800" dirty="0">
                <a:latin typeface="NikoshBAN" panose="02000000000000000000" pitchFamily="2" charset="0"/>
                <a:cs typeface="NikoshBAN" panose="02000000000000000000" pitchFamily="2" charset="0"/>
              </a:rPr>
              <a:t>১। </a:t>
            </a:r>
            <a:r>
              <a:rPr lang="bn-IN" sz="4800" dirty="0" smtClean="0">
                <a:latin typeface="NikoshBAN" panose="02000000000000000000" pitchFamily="2" charset="0"/>
                <a:cs typeface="NikoshBAN" panose="02000000000000000000" pitchFamily="2" charset="0"/>
              </a:rPr>
              <a:t>লিথিয়াম আয়ন কোষ </a:t>
            </a:r>
            <a:r>
              <a:rPr lang="bn-IN" sz="4800" dirty="0">
                <a:latin typeface="NikoshBAN" panose="02000000000000000000" pitchFamily="2" charset="0"/>
                <a:cs typeface="NikoshBAN" panose="02000000000000000000" pitchFamily="2" charset="0"/>
              </a:rPr>
              <a:t>কী?</a:t>
            </a:r>
          </a:p>
          <a:p>
            <a:pPr marL="109728"/>
            <a:r>
              <a:rPr lang="bn-IN" sz="4800" dirty="0">
                <a:latin typeface="NikoshBAN" panose="02000000000000000000" pitchFamily="2" charset="0"/>
                <a:cs typeface="NikoshBAN" panose="02000000000000000000" pitchFamily="2" charset="0"/>
              </a:rPr>
              <a:t>২। </a:t>
            </a:r>
            <a:r>
              <a:rPr lang="bn-IN" sz="4800" dirty="0" smtClean="0">
                <a:latin typeface="NikoshBAN" panose="02000000000000000000" pitchFamily="2" charset="0"/>
                <a:cs typeface="NikoshBAN" panose="02000000000000000000" pitchFamily="2" charset="0"/>
              </a:rPr>
              <a:t>লিথিয়াম আয়ন কোষের তড়িৎ বিশ্লেষ্য কী?</a:t>
            </a:r>
            <a:endParaRPr lang="en-US" sz="4800" dirty="0">
              <a:latin typeface="NikoshBAN" panose="02000000000000000000" pitchFamily="2" charset="0"/>
              <a:cs typeface="NikoshBAN" panose="02000000000000000000" pitchFamily="2" charset="0"/>
            </a:endParaRPr>
          </a:p>
          <a:p>
            <a:pPr marL="109728"/>
            <a:r>
              <a:rPr lang="bn-IN" sz="4800" dirty="0">
                <a:latin typeface="NikoshBAN" panose="02000000000000000000" pitchFamily="2" charset="0"/>
                <a:cs typeface="NikoshBAN" panose="02000000000000000000" pitchFamily="2" charset="0"/>
              </a:rPr>
              <a:t>৩। </a:t>
            </a:r>
            <a:r>
              <a:rPr lang="bn-IN" sz="4800" dirty="0" smtClean="0">
                <a:latin typeface="NikoshBAN" panose="02000000000000000000" pitchFamily="2" charset="0"/>
                <a:cs typeface="NikoshBAN" panose="02000000000000000000" pitchFamily="2" charset="0"/>
              </a:rPr>
              <a:t>লিথিয়াম আয়ন কোষের দ্রাবককী?</a:t>
            </a:r>
          </a:p>
          <a:p>
            <a:pPr marL="109728"/>
            <a:r>
              <a:rPr lang="bn-IN" sz="4800" dirty="0" smtClean="0">
                <a:solidFill>
                  <a:schemeClr val="bg1"/>
                </a:solidFill>
                <a:latin typeface="NikoshBAN" panose="02000000000000000000" pitchFamily="2" charset="0"/>
                <a:cs typeface="NikoshBAN" panose="02000000000000000000" pitchFamily="2" charset="0"/>
              </a:rPr>
              <a:t>৪। লিথিয়াম আয়ন কোষের ব্যবহার লেখ।</a:t>
            </a:r>
            <a:endParaRPr lang="bn-BD" sz="48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834180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77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062434"/>
          </a:xfrm>
          <a:solidFill>
            <a:schemeClr val="accent5">
              <a:lumMod val="40000"/>
              <a:lumOff val="60000"/>
            </a:schemeClr>
          </a:solidFill>
        </p:spPr>
        <p:txBody>
          <a:bodyPr anchor="t">
            <a:normAutofit/>
          </a:bodyPr>
          <a:lstStyle/>
          <a:p>
            <a:pPr algn="ctr"/>
            <a:r>
              <a:rPr lang="bn-BD" sz="5400" dirty="0">
                <a:solidFill>
                  <a:srgbClr val="FF0000"/>
                </a:solidFill>
                <a:latin typeface="NikoshBAN" panose="02000000000000000000" pitchFamily="2" charset="0"/>
                <a:cs typeface="NikoshBAN" panose="02000000000000000000" pitchFamily="2" charset="0"/>
              </a:rPr>
              <a:t>বাড়ীর কাজ</a:t>
            </a:r>
            <a:endParaRPr lang="en-US" sz="5400" dirty="0"/>
          </a:p>
        </p:txBody>
      </p:sp>
      <p:sp>
        <p:nvSpPr>
          <p:cNvPr id="3" name="Subtitle 2"/>
          <p:cNvSpPr>
            <a:spLocks noGrp="1"/>
          </p:cNvSpPr>
          <p:nvPr>
            <p:ph type="subTitle" idx="1"/>
          </p:nvPr>
        </p:nvSpPr>
        <p:spPr>
          <a:xfrm>
            <a:off x="87923" y="1201003"/>
            <a:ext cx="12051322" cy="5629701"/>
          </a:xfrm>
        </p:spPr>
        <p:txBody>
          <a:bodyPr>
            <a:normAutofit/>
          </a:bodyPr>
          <a:lstStyle/>
          <a:p>
            <a:pPr marL="109728"/>
            <a:r>
              <a:rPr lang="bn-IN" sz="4800" dirty="0" smtClean="0">
                <a:latin typeface="NikoshBAN" panose="02000000000000000000" pitchFamily="2" charset="0"/>
                <a:cs typeface="NikoshBAN" panose="02000000000000000000" pitchFamily="2" charset="0"/>
              </a:rPr>
              <a:t>লিথিয়াম আয়ন কোষের গঠন ও ক্রিয়া পদ্ধতি লিখে নিয়ে আসবে।</a:t>
            </a:r>
            <a:r>
              <a:rPr lang="bn-BD" sz="4800" dirty="0" smtClean="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ক</a:t>
            </a:r>
            <a:r>
              <a:rPr lang="bn-IN" sz="4800" dirty="0">
                <a:latin typeface="NikoshBAN" panose="02000000000000000000" pitchFamily="2" charset="0"/>
                <a:cs typeface="NikoshBAN" panose="02000000000000000000" pitchFamily="2" charset="0"/>
              </a:rPr>
              <a:t>রে ব্যাখ্যাসহ লিখে নিয়ে আসবে।</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1645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79000">
              <a:schemeClr val="tx2">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2"/>
          <p:cNvSpPr>
            <a:spLocks noGrp="1"/>
          </p:cNvSpPr>
          <p:nvPr/>
        </p:nvSpPr>
        <p:spPr>
          <a:xfrm rot="20242699">
            <a:off x="2781300" y="2857500"/>
            <a:ext cx="6629400" cy="1143000"/>
          </a:xfrm>
          <a:prstGeom prst="rect">
            <a:avLst/>
          </a:prstGeom>
          <a:noFill/>
        </p:spPr>
        <p:txBody>
          <a:bodyPr vert="horz" rtlCol="0" anchor="ctr">
            <a:normAutofit fontScale="90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bn-BD" dirty="0"/>
              <a:t> </a:t>
            </a:r>
            <a:r>
              <a:rPr lang="bn-BD" sz="9600" dirty="0">
                <a:solidFill>
                  <a:srgbClr val="FF0000"/>
                </a:solidFill>
                <a:latin typeface="NikoshBAN" panose="02000000000000000000" pitchFamily="2" charset="0"/>
                <a:cs typeface="NikoshBAN" panose="02000000000000000000" pitchFamily="2" charset="0"/>
              </a:rPr>
              <a:t>ধন্যবাদ</a:t>
            </a:r>
            <a:endParaRPr lang="en-US" sz="9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4069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81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072670"/>
          </a:xfrm>
          <a:solidFill>
            <a:schemeClr val="accent5">
              <a:lumMod val="40000"/>
              <a:lumOff val="60000"/>
            </a:schemeClr>
          </a:solidFill>
        </p:spPr>
        <p:txBody>
          <a:bodyPr anchor="t">
            <a:normAutofit/>
          </a:bodyPr>
          <a:lstStyle/>
          <a:p>
            <a:pPr algn="ctr"/>
            <a:r>
              <a:rPr lang="bn-IN" sz="5400" dirty="0">
                <a:solidFill>
                  <a:srgbClr val="FF0000"/>
                </a:solidFill>
                <a:latin typeface="NikoshBAN" panose="02000000000000000000" pitchFamily="2" charset="0"/>
                <a:cs typeface="NikoshBAN" panose="02000000000000000000" pitchFamily="2" charset="0"/>
              </a:rPr>
              <a:t>শিক্ষক পরিচিতি</a:t>
            </a:r>
            <a:endParaRPr lang="en-US" sz="5400" dirty="0"/>
          </a:p>
        </p:txBody>
      </p:sp>
      <p:sp>
        <p:nvSpPr>
          <p:cNvPr id="3" name="Subtitle 2"/>
          <p:cNvSpPr>
            <a:spLocks noGrp="1"/>
          </p:cNvSpPr>
          <p:nvPr>
            <p:ph type="subTitle" idx="1"/>
          </p:nvPr>
        </p:nvSpPr>
        <p:spPr>
          <a:xfrm>
            <a:off x="87923" y="1143002"/>
            <a:ext cx="8018585" cy="5714998"/>
          </a:xfrm>
        </p:spPr>
        <p:txBody>
          <a:bodyPr>
            <a:normAutofit/>
          </a:bodyPr>
          <a:lstStyle/>
          <a:p>
            <a:pPr marL="109728"/>
            <a:r>
              <a:rPr lang="bn-IN" sz="4800" b="1" dirty="0">
                <a:solidFill>
                  <a:srgbClr val="002060"/>
                </a:solidFill>
                <a:latin typeface="NikoshBAN" pitchFamily="2" charset="0"/>
                <a:cs typeface="NikoshBAN" pitchFamily="2" charset="0"/>
              </a:rPr>
              <a:t>মোঃ রফিকুল আলম সরকার</a:t>
            </a:r>
            <a:r>
              <a:rPr lang="bn-BD" sz="4800" b="1" dirty="0">
                <a:solidFill>
                  <a:srgbClr val="FF0000"/>
                </a:solidFill>
                <a:latin typeface="NikoshBAN" pitchFamily="2" charset="0"/>
                <a:cs typeface="NikoshBAN" pitchFamily="2" charset="0"/>
              </a:rPr>
              <a:t/>
            </a:r>
            <a:br>
              <a:rPr lang="bn-BD" sz="4800" b="1" dirty="0">
                <a:solidFill>
                  <a:srgbClr val="FF0000"/>
                </a:solidFill>
                <a:latin typeface="NikoshBAN" pitchFamily="2" charset="0"/>
                <a:cs typeface="NikoshBAN" pitchFamily="2" charset="0"/>
              </a:rPr>
            </a:br>
            <a:r>
              <a:rPr lang="bn-BD" sz="4800" dirty="0">
                <a:latin typeface="NikoshBAN" pitchFamily="2" charset="0"/>
                <a:cs typeface="NikoshBAN" pitchFamily="2" charset="0"/>
              </a:rPr>
              <a:t>প্রভাষক,রসায়ন</a:t>
            </a:r>
            <a:r>
              <a:rPr lang="bn-IN" sz="4800" dirty="0">
                <a:latin typeface="NikoshBAN" pitchFamily="2" charset="0"/>
                <a:cs typeface="NikoshBAN" pitchFamily="2" charset="0"/>
              </a:rPr>
              <a:t> বিভাগ</a:t>
            </a:r>
          </a:p>
          <a:p>
            <a:pPr marL="109728"/>
            <a:r>
              <a:rPr lang="bn-IN" sz="4800" dirty="0">
                <a:latin typeface="NikoshBAN" pitchFamily="2" charset="0"/>
                <a:cs typeface="NikoshBAN" pitchFamily="2" charset="0"/>
              </a:rPr>
              <a:t>নাগেশ্বরী মহিলা </a:t>
            </a:r>
            <a:r>
              <a:rPr lang="bn-IN" sz="4800" dirty="0" smtClean="0">
                <a:latin typeface="NikoshBAN" pitchFamily="2" charset="0"/>
                <a:cs typeface="NikoshBAN" pitchFamily="2" charset="0"/>
              </a:rPr>
              <a:t>কলেজ</a:t>
            </a:r>
          </a:p>
          <a:p>
            <a:pPr marL="109728"/>
            <a:r>
              <a:rPr lang="bn-IN" sz="4800" dirty="0" smtClean="0">
                <a:latin typeface="NikoshBAN" pitchFamily="2" charset="0"/>
                <a:cs typeface="NikoshBAN" pitchFamily="2" charset="0"/>
              </a:rPr>
              <a:t>জেলাঃ কুড়িগ্রাম</a:t>
            </a:r>
            <a:r>
              <a:rPr lang="bn-IN" sz="4800" dirty="0">
                <a:latin typeface="NikoshBAN" pitchFamily="2" charset="0"/>
                <a:cs typeface="NikoshBAN" pitchFamily="2" charset="0"/>
              </a:rPr>
              <a:t>।</a:t>
            </a:r>
          </a:p>
          <a:p>
            <a:pPr marL="109728"/>
            <a:r>
              <a:rPr lang="en-US" sz="4800" dirty="0">
                <a:latin typeface="NikoshBAN" panose="02000000000000000000" pitchFamily="2" charset="0"/>
                <a:cs typeface="NikoshBAN" panose="02000000000000000000" pitchFamily="2" charset="0"/>
              </a:rPr>
              <a:t>ID: </a:t>
            </a:r>
            <a:r>
              <a:rPr lang="en-US" sz="4800" dirty="0" err="1">
                <a:latin typeface="NikoshBAN" panose="02000000000000000000" pitchFamily="2" charset="0"/>
                <a:cs typeface="NikoshBAN" panose="02000000000000000000" pitchFamily="2" charset="0"/>
              </a:rPr>
              <a:t>rafiqulalam.nmc</a:t>
            </a:r>
            <a:endParaRPr lang="en-US" sz="4800" dirty="0">
              <a:latin typeface="NikoshBAN" panose="02000000000000000000" pitchFamily="2" charset="0"/>
              <a:cs typeface="NikoshBAN" panose="02000000000000000000" pitchFamily="2" charset="0"/>
            </a:endParaRPr>
          </a:p>
        </p:txBody>
      </p:sp>
      <p:pic>
        <p:nvPicPr>
          <p:cNvPr id="4" name="Content Placeholder 6"/>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8254314" y="1652947"/>
            <a:ext cx="3884931" cy="4473622"/>
          </a:xfrm>
          <a:prstGeom prst="rect">
            <a:avLst/>
          </a:prstGeom>
        </p:spPr>
      </p:pic>
    </p:spTree>
    <p:extLst>
      <p:ext uri="{BB962C8B-B14F-4D97-AF65-F5344CB8AC3E}">
        <p14:creationId xmlns:p14="http://schemas.microsoft.com/office/powerpoint/2010/main" val="173494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out)">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94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0"/>
            <a:ext cx="12051322" cy="1160593"/>
          </a:xfrm>
          <a:solidFill>
            <a:schemeClr val="accent5">
              <a:lumMod val="40000"/>
              <a:lumOff val="60000"/>
            </a:schemeClr>
          </a:solidFill>
        </p:spPr>
        <p:txBody>
          <a:bodyPr anchor="t">
            <a:normAutofit/>
          </a:bodyPr>
          <a:lstStyle/>
          <a:p>
            <a:pPr algn="ctr"/>
            <a:r>
              <a:rPr lang="bn-IN" sz="5400" dirty="0">
                <a:solidFill>
                  <a:srgbClr val="FF0000"/>
                </a:solidFill>
                <a:latin typeface="NikoshBAN" pitchFamily="2" charset="0"/>
                <a:cs typeface="NikoshBAN" pitchFamily="2" charset="0"/>
              </a:rPr>
              <a:t>পাঠ পরিচিতি</a:t>
            </a:r>
            <a:endParaRPr lang="en-US" sz="5400" dirty="0"/>
          </a:p>
        </p:txBody>
      </p:sp>
      <p:sp>
        <p:nvSpPr>
          <p:cNvPr id="3" name="Subtitle 2"/>
          <p:cNvSpPr>
            <a:spLocks noGrp="1"/>
          </p:cNvSpPr>
          <p:nvPr>
            <p:ph type="subTitle" idx="1"/>
          </p:nvPr>
        </p:nvSpPr>
        <p:spPr>
          <a:xfrm>
            <a:off x="87923" y="1230923"/>
            <a:ext cx="12051322" cy="5577649"/>
          </a:xfrm>
        </p:spPr>
        <p:txBody>
          <a:bodyPr>
            <a:normAutofit/>
          </a:bodyPr>
          <a:lstStyle/>
          <a:p>
            <a:pPr marL="109728"/>
            <a:r>
              <a:rPr lang="bn-BD" sz="4800" dirty="0">
                <a:latin typeface="NikoshBAN" pitchFamily="2" charset="0"/>
                <a:cs typeface="NikoshBAN" pitchFamily="2" charset="0"/>
              </a:rPr>
              <a:t>শ্রেণিঃ </a:t>
            </a:r>
            <a:r>
              <a:rPr lang="bn-IN" sz="4800" dirty="0">
                <a:latin typeface="NikoshBAN" pitchFamily="2" charset="0"/>
                <a:cs typeface="NikoshBAN" pitchFamily="2" charset="0"/>
              </a:rPr>
              <a:t>দ্বাদশ</a:t>
            </a:r>
            <a:endParaRPr lang="bn-BD" sz="4800" dirty="0">
              <a:latin typeface="NikoshBAN" pitchFamily="2" charset="0"/>
              <a:cs typeface="NikoshBAN" pitchFamily="2" charset="0"/>
            </a:endParaRPr>
          </a:p>
          <a:p>
            <a:pPr marL="109728"/>
            <a:r>
              <a:rPr lang="bn-BD" sz="4800" dirty="0">
                <a:latin typeface="NikoshBAN" pitchFamily="2" charset="0"/>
                <a:cs typeface="NikoshBAN" pitchFamily="2" charset="0"/>
              </a:rPr>
              <a:t>বিষয়ঃ রসায়ন</a:t>
            </a:r>
            <a:r>
              <a:rPr lang="bn-IN" sz="4800" dirty="0">
                <a:latin typeface="NikoshBAN" pitchFamily="2" charset="0"/>
                <a:cs typeface="NikoshBAN" pitchFamily="2" charset="0"/>
              </a:rPr>
              <a:t> ২য় পত্র</a:t>
            </a:r>
          </a:p>
          <a:p>
            <a:pPr marL="109728"/>
            <a:r>
              <a:rPr lang="bn-IN" sz="4800" dirty="0">
                <a:latin typeface="NikoshBAN" pitchFamily="2" charset="0"/>
                <a:cs typeface="NikoshBAN" pitchFamily="2" charset="0"/>
              </a:rPr>
              <a:t>অধ্যায়ঃ </a:t>
            </a:r>
            <a:r>
              <a:rPr lang="en-GB" sz="4800" dirty="0">
                <a:latin typeface="NikoshBAN" pitchFamily="2" charset="0"/>
                <a:cs typeface="NikoshBAN" pitchFamily="2" charset="0"/>
              </a:rPr>
              <a:t>৪র্থ</a:t>
            </a:r>
            <a:r>
              <a:rPr lang="bn-IN" sz="4800" dirty="0">
                <a:latin typeface="NikoshBAN" pitchFamily="2" charset="0"/>
                <a:cs typeface="NikoshBAN" pitchFamily="2" charset="0"/>
              </a:rPr>
              <a:t>(</a:t>
            </a:r>
            <a:r>
              <a:rPr lang="en-GB" sz="4800" dirty="0" err="1">
                <a:latin typeface="NikoshBAN" pitchFamily="2" charset="0"/>
                <a:cs typeface="NikoshBAN" pitchFamily="2" charset="0"/>
              </a:rPr>
              <a:t>তড়ি</a:t>
            </a:r>
            <a:r>
              <a:rPr lang="en-GB" sz="4800" dirty="0">
                <a:latin typeface="NikoshBAN" pitchFamily="2" charset="0"/>
                <a:cs typeface="NikoshBAN" pitchFamily="2" charset="0"/>
              </a:rPr>
              <a:t>ৎ </a:t>
            </a:r>
            <a:r>
              <a:rPr lang="en-GB" sz="4800" dirty="0" err="1">
                <a:latin typeface="NikoshBAN" pitchFamily="2" charset="0"/>
                <a:cs typeface="NikoshBAN" pitchFamily="2" charset="0"/>
              </a:rPr>
              <a:t>রসায়ন</a:t>
            </a:r>
            <a:r>
              <a:rPr lang="bn-IN" sz="4800" dirty="0">
                <a:latin typeface="NikoshBAN" pitchFamily="2" charset="0"/>
                <a:cs typeface="NikoshBAN" pitchFamily="2" charset="0"/>
              </a:rPr>
              <a:t>)</a:t>
            </a:r>
          </a:p>
          <a:p>
            <a:pPr marL="109728"/>
            <a:r>
              <a:rPr lang="bn-IN" sz="4800" dirty="0">
                <a:latin typeface="NikoshBAN" pitchFamily="2" charset="0"/>
                <a:cs typeface="NikoshBAN" pitchFamily="2" charset="0"/>
              </a:rPr>
              <a:t>পাঠ শিরোনামঃ </a:t>
            </a:r>
            <a:r>
              <a:rPr lang="en-GB" sz="4800" dirty="0" err="1">
                <a:latin typeface="NikoshBAN" pitchFamily="2" charset="0"/>
                <a:cs typeface="NikoshBAN" pitchFamily="2" charset="0"/>
              </a:rPr>
              <a:t>তড়ি</a:t>
            </a:r>
            <a:r>
              <a:rPr lang="en-GB" sz="4800" dirty="0">
                <a:latin typeface="NikoshBAN" pitchFamily="2" charset="0"/>
                <a:cs typeface="NikoshBAN" pitchFamily="2" charset="0"/>
              </a:rPr>
              <a:t>ৎ </a:t>
            </a:r>
            <a:r>
              <a:rPr lang="en-GB" sz="4800" dirty="0" err="1">
                <a:latin typeface="NikoshBAN" pitchFamily="2" charset="0"/>
                <a:cs typeface="NikoshBAN" pitchFamily="2" charset="0"/>
              </a:rPr>
              <a:t>রাসায়নিক</a:t>
            </a:r>
            <a:r>
              <a:rPr lang="en-GB" sz="4800" dirty="0">
                <a:latin typeface="NikoshBAN" pitchFamily="2" charset="0"/>
                <a:cs typeface="NikoshBAN" pitchFamily="2" charset="0"/>
              </a:rPr>
              <a:t> </a:t>
            </a:r>
            <a:r>
              <a:rPr lang="en-GB" sz="4800" dirty="0" err="1">
                <a:latin typeface="NikoshBAN" pitchFamily="2" charset="0"/>
                <a:cs typeface="NikoshBAN" pitchFamily="2" charset="0"/>
              </a:rPr>
              <a:t>কোষ</a:t>
            </a:r>
            <a:endParaRPr lang="bn-IN" sz="4800" dirty="0">
              <a:latin typeface="NikoshBAN" pitchFamily="2" charset="0"/>
              <a:cs typeface="NikoshBAN" pitchFamily="2" charset="0"/>
            </a:endParaRPr>
          </a:p>
          <a:p>
            <a:pPr marL="109728"/>
            <a:r>
              <a:rPr lang="bn-IN" sz="4800" b="1" dirty="0">
                <a:solidFill>
                  <a:srgbClr val="002060"/>
                </a:solidFill>
                <a:latin typeface="NikoshBAN" pitchFamily="2" charset="0"/>
                <a:cs typeface="NikoshBAN" pitchFamily="2" charset="0"/>
              </a:rPr>
              <a:t>আজকের পাঠঃ </a:t>
            </a:r>
            <a:r>
              <a:rPr lang="en-GB" sz="4800" b="1" dirty="0" err="1">
                <a:solidFill>
                  <a:srgbClr val="002060"/>
                </a:solidFill>
                <a:latin typeface="NikoshBAN" pitchFamily="2" charset="0"/>
                <a:cs typeface="NikoshBAN" pitchFamily="2" charset="0"/>
              </a:rPr>
              <a:t>লিথিয়াম</a:t>
            </a:r>
            <a:r>
              <a:rPr lang="en-GB" sz="4800" b="1" dirty="0">
                <a:solidFill>
                  <a:srgbClr val="002060"/>
                </a:solidFill>
                <a:latin typeface="NikoshBAN" pitchFamily="2" charset="0"/>
                <a:cs typeface="NikoshBAN" pitchFamily="2" charset="0"/>
              </a:rPr>
              <a:t> </a:t>
            </a:r>
            <a:r>
              <a:rPr lang="en-GB" sz="4800" b="1" dirty="0" err="1">
                <a:solidFill>
                  <a:srgbClr val="002060"/>
                </a:solidFill>
                <a:latin typeface="NikoshBAN" pitchFamily="2" charset="0"/>
                <a:cs typeface="NikoshBAN" pitchFamily="2" charset="0"/>
              </a:rPr>
              <a:t>আয়ন</a:t>
            </a:r>
            <a:r>
              <a:rPr lang="en-GB" sz="4800" b="1" dirty="0">
                <a:solidFill>
                  <a:srgbClr val="002060"/>
                </a:solidFill>
                <a:latin typeface="NikoshBAN" pitchFamily="2" charset="0"/>
                <a:cs typeface="NikoshBAN" pitchFamily="2" charset="0"/>
              </a:rPr>
              <a:t> </a:t>
            </a:r>
            <a:r>
              <a:rPr lang="en-GB" sz="4800" b="1" dirty="0" err="1">
                <a:solidFill>
                  <a:srgbClr val="002060"/>
                </a:solidFill>
                <a:latin typeface="NikoshBAN" pitchFamily="2" charset="0"/>
                <a:cs typeface="NikoshBAN" pitchFamily="2" charset="0"/>
              </a:rPr>
              <a:t>কোষ</a:t>
            </a:r>
            <a:endParaRPr lang="bn-BD" sz="48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830958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95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004850"/>
          </a:xfrm>
          <a:solidFill>
            <a:schemeClr val="accent5">
              <a:lumMod val="40000"/>
              <a:lumOff val="60000"/>
            </a:schemeClr>
          </a:solidFill>
        </p:spPr>
        <p:txBody>
          <a:bodyPr anchor="t">
            <a:normAutofit/>
          </a:bodyPr>
          <a:lstStyle/>
          <a:p>
            <a:pPr algn="ctr"/>
            <a:r>
              <a:rPr lang="bn-IN" sz="5400" dirty="0">
                <a:solidFill>
                  <a:srgbClr val="FF0000"/>
                </a:solidFill>
                <a:latin typeface="NikoshBAN" pitchFamily="2" charset="0"/>
                <a:cs typeface="NikoshBAN" pitchFamily="2" charset="0"/>
              </a:rPr>
              <a:t>পূর্বজ্ঞ্যান যাচাই</a:t>
            </a:r>
            <a:endParaRPr lang="en-US" sz="5400" dirty="0"/>
          </a:p>
        </p:txBody>
      </p:sp>
      <p:sp>
        <p:nvSpPr>
          <p:cNvPr id="6" name="Subtitle 2"/>
          <p:cNvSpPr>
            <a:spLocks noGrp="1"/>
          </p:cNvSpPr>
          <p:nvPr>
            <p:ph type="subTitle" idx="1"/>
          </p:nvPr>
        </p:nvSpPr>
        <p:spPr>
          <a:xfrm>
            <a:off x="1370818" y="5091873"/>
            <a:ext cx="6544888" cy="735722"/>
          </a:xfrm>
        </p:spPr>
        <p:txBody>
          <a:bodyPr>
            <a:normAutofit/>
          </a:bodyPr>
          <a:lstStyle/>
          <a:p>
            <a:r>
              <a:rPr lang="bn-IN" sz="4000" dirty="0" smtClean="0">
                <a:latin typeface="NikoshBAN" panose="02000000000000000000" pitchFamily="2" charset="0"/>
                <a:cs typeface="NikoshBAN" panose="02000000000000000000" pitchFamily="2" charset="0"/>
              </a:rPr>
              <a:t>চিত্রের ভোল্টায়িক কোষগুলোর নাম কী?</a:t>
            </a:r>
            <a:endParaRPr lang="en-US" sz="4000" dirty="0">
              <a:latin typeface="NikoshBAN" panose="02000000000000000000" pitchFamily="2" charset="0"/>
              <a:cs typeface="NikoshBAN" panose="02000000000000000000" pitchFamily="2" charset="0"/>
            </a:endParaRPr>
          </a:p>
        </p:txBody>
      </p:sp>
      <p:sp>
        <p:nvSpPr>
          <p:cNvPr id="7" name="Subtitle 2"/>
          <p:cNvSpPr txBox="1">
            <a:spLocks/>
          </p:cNvSpPr>
          <p:nvPr/>
        </p:nvSpPr>
        <p:spPr>
          <a:xfrm>
            <a:off x="1370202" y="5897088"/>
            <a:ext cx="5998978" cy="73572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50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bn-IN" sz="4000" dirty="0" smtClean="0">
                <a:solidFill>
                  <a:srgbClr val="FF0000"/>
                </a:solidFill>
                <a:latin typeface="NikoshBAN" panose="02000000000000000000" pitchFamily="2" charset="0"/>
                <a:cs typeface="NikoshBAN" panose="02000000000000000000" pitchFamily="2" charset="0"/>
              </a:rPr>
              <a:t>উত্তরঃ </a:t>
            </a:r>
            <a:r>
              <a:rPr lang="bn-IN" sz="4000" dirty="0" smtClean="0">
                <a:latin typeface="NikoshBAN" panose="02000000000000000000" pitchFamily="2" charset="0"/>
                <a:cs typeface="NikoshBAN" panose="02000000000000000000" pitchFamily="2" charset="0"/>
              </a:rPr>
              <a:t>লিথিয়াম আয়ন কোষ।</a:t>
            </a:r>
            <a:endParaRPr lang="en-US" sz="4000" dirty="0">
              <a:latin typeface="NikoshBAN" panose="02000000000000000000" pitchFamily="2" charset="0"/>
              <a:cs typeface="NikoshBAN" panose="02000000000000000000" pitchFamily="2" charset="0"/>
            </a:endParaRPr>
          </a:p>
        </p:txBody>
      </p:sp>
      <p:grpSp>
        <p:nvGrpSpPr>
          <p:cNvPr id="10" name="Group 9"/>
          <p:cNvGrpSpPr/>
          <p:nvPr/>
        </p:nvGrpSpPr>
        <p:grpSpPr>
          <a:xfrm>
            <a:off x="5404513" y="1178168"/>
            <a:ext cx="6734732" cy="3605996"/>
            <a:chOff x="5404513" y="1178168"/>
            <a:chExt cx="6734732" cy="3605996"/>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4513" y="1178168"/>
              <a:ext cx="6734732" cy="2970751"/>
            </a:xfrm>
            <a:prstGeom prst="rect">
              <a:avLst/>
            </a:prstGeom>
          </p:spPr>
        </p:pic>
        <p:sp>
          <p:nvSpPr>
            <p:cNvPr id="8" name="Subtitle 2"/>
            <p:cNvSpPr txBox="1">
              <a:spLocks/>
            </p:cNvSpPr>
            <p:nvPr/>
          </p:nvSpPr>
          <p:spPr>
            <a:xfrm>
              <a:off x="7928739" y="4048442"/>
              <a:ext cx="1419980" cy="73572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50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bn-IN" sz="4000" dirty="0" smtClean="0">
                  <a:solidFill>
                    <a:srgbClr val="FF0000"/>
                  </a:solidFill>
                  <a:latin typeface="NikoshBAN" panose="02000000000000000000" pitchFamily="2" charset="0"/>
                  <a:cs typeface="NikoshBAN" panose="02000000000000000000" pitchFamily="2" charset="0"/>
                </a:rPr>
                <a:t>চিত্র - ২</a:t>
              </a:r>
              <a:endParaRPr lang="en-US" sz="4000" dirty="0">
                <a:latin typeface="NikoshBAN" panose="02000000000000000000" pitchFamily="2" charset="0"/>
                <a:cs typeface="NikoshBAN" panose="02000000000000000000" pitchFamily="2" charset="0"/>
              </a:endParaRPr>
            </a:p>
          </p:txBody>
        </p:sp>
      </p:grpSp>
      <p:grpSp>
        <p:nvGrpSpPr>
          <p:cNvPr id="4" name="Group 3"/>
          <p:cNvGrpSpPr/>
          <p:nvPr/>
        </p:nvGrpSpPr>
        <p:grpSpPr>
          <a:xfrm>
            <a:off x="87923" y="1206092"/>
            <a:ext cx="4879862" cy="3632664"/>
            <a:chOff x="87923" y="1206092"/>
            <a:chExt cx="4879862" cy="3632664"/>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23" y="1206092"/>
              <a:ext cx="4879862" cy="2942827"/>
            </a:xfrm>
            <a:prstGeom prst="rect">
              <a:avLst/>
            </a:prstGeom>
          </p:spPr>
        </p:pic>
        <p:sp>
          <p:nvSpPr>
            <p:cNvPr id="9" name="Subtitle 2"/>
            <p:cNvSpPr txBox="1">
              <a:spLocks/>
            </p:cNvSpPr>
            <p:nvPr/>
          </p:nvSpPr>
          <p:spPr>
            <a:xfrm>
              <a:off x="2012430" y="4103034"/>
              <a:ext cx="1419980" cy="73572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50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bn-IN" sz="4000" dirty="0" smtClean="0">
                  <a:solidFill>
                    <a:srgbClr val="FF0000"/>
                  </a:solidFill>
                  <a:latin typeface="NikoshBAN" panose="02000000000000000000" pitchFamily="2" charset="0"/>
                  <a:cs typeface="NikoshBAN" panose="02000000000000000000" pitchFamily="2" charset="0"/>
                </a:rPr>
                <a:t>চিত্র - ১</a:t>
              </a:r>
              <a:endParaRPr lang="en-US" sz="40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2560352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out)">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92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143008"/>
          </a:xfrm>
          <a:solidFill>
            <a:schemeClr val="accent5">
              <a:lumMod val="40000"/>
              <a:lumOff val="60000"/>
            </a:schemeClr>
          </a:solidFill>
        </p:spPr>
        <p:txBody>
          <a:bodyPr anchor="t">
            <a:normAutofit/>
          </a:bodyPr>
          <a:lstStyle/>
          <a:p>
            <a:pPr algn="ctr"/>
            <a:r>
              <a:rPr lang="bn-BD" sz="5400" dirty="0">
                <a:solidFill>
                  <a:srgbClr val="FF0000"/>
                </a:solidFill>
                <a:latin typeface="NikoshBAN" panose="02000000000000000000" pitchFamily="2" charset="0"/>
                <a:cs typeface="NikoshBAN" panose="02000000000000000000" pitchFamily="2" charset="0"/>
              </a:rPr>
              <a:t>শিখনফল</a:t>
            </a:r>
            <a:endParaRPr lang="en-US" sz="5400" dirty="0"/>
          </a:p>
        </p:txBody>
      </p:sp>
      <p:sp>
        <p:nvSpPr>
          <p:cNvPr id="3" name="Subtitle 2"/>
          <p:cNvSpPr>
            <a:spLocks noGrp="1"/>
          </p:cNvSpPr>
          <p:nvPr>
            <p:ph type="subTitle" idx="1"/>
          </p:nvPr>
        </p:nvSpPr>
        <p:spPr>
          <a:xfrm>
            <a:off x="87923" y="1213340"/>
            <a:ext cx="12051322" cy="5521090"/>
          </a:xfrm>
        </p:spPr>
        <p:txBody>
          <a:bodyPr>
            <a:normAutofit/>
          </a:bodyPr>
          <a:lstStyle/>
          <a:p>
            <a:r>
              <a:rPr lang="bn-IN" sz="4800" dirty="0">
                <a:solidFill>
                  <a:srgbClr val="C00000"/>
                </a:solidFill>
                <a:latin typeface="NikoshBAN" pitchFamily="2" charset="0"/>
                <a:cs typeface="NikoshBAN" pitchFamily="2" charset="0"/>
              </a:rPr>
              <a:t>এই পাঠ শেষে শিক্ষার্থীরা ...</a:t>
            </a:r>
          </a:p>
          <a:p>
            <a:r>
              <a:rPr lang="bn-IN" sz="4400" dirty="0">
                <a:latin typeface="NikoshBAN" pitchFamily="2" charset="0"/>
                <a:cs typeface="NikoshBAN" pitchFamily="2" charset="0"/>
              </a:rPr>
              <a:t>১। </a:t>
            </a:r>
            <a:r>
              <a:rPr lang="bn-IN" sz="4400" dirty="0" smtClean="0">
                <a:latin typeface="NikoshBAN" pitchFamily="2" charset="0"/>
                <a:cs typeface="NikoshBAN" pitchFamily="2" charset="0"/>
              </a:rPr>
              <a:t>লিথিয়াম আয়ন কোষ কী তা</a:t>
            </a:r>
            <a:r>
              <a:rPr lang="en-US" sz="4400" dirty="0" smtClean="0">
                <a:latin typeface="NikoshBAN" pitchFamily="2" charset="0"/>
                <a:cs typeface="NikoshBAN" pitchFamily="2" charset="0"/>
              </a:rPr>
              <a:t> </a:t>
            </a:r>
            <a:r>
              <a:rPr lang="bn-BD" sz="4400" dirty="0">
                <a:latin typeface="NikoshBAN" pitchFamily="2" charset="0"/>
                <a:cs typeface="NikoshBAN" pitchFamily="2" charset="0"/>
              </a:rPr>
              <a:t>বলতে পারবে।</a:t>
            </a:r>
            <a:endParaRPr lang="bn-IN" sz="4400" dirty="0">
              <a:latin typeface="NikoshBAN" pitchFamily="2" charset="0"/>
              <a:cs typeface="NikoshBAN" pitchFamily="2" charset="0"/>
            </a:endParaRPr>
          </a:p>
          <a:p>
            <a:r>
              <a:rPr lang="bn-IN" sz="4400" dirty="0">
                <a:latin typeface="NikoshBAN" pitchFamily="2" charset="0"/>
                <a:cs typeface="NikoshBAN" pitchFamily="2" charset="0"/>
              </a:rPr>
              <a:t>২। </a:t>
            </a:r>
            <a:r>
              <a:rPr lang="bn-IN" sz="4400" dirty="0" smtClean="0">
                <a:latin typeface="NikoshBAN" pitchFamily="2" charset="0"/>
                <a:cs typeface="NikoshBAN" pitchFamily="2" charset="0"/>
              </a:rPr>
              <a:t>লিথিয়াম আয়ন কোষের অ্যানোড, ক্যাথোড ও তড়িৎ বিশ্লেষ্যের পরিচয় জানতে পারবে।</a:t>
            </a:r>
          </a:p>
          <a:p>
            <a:r>
              <a:rPr lang="bn-IN" sz="4400" dirty="0" smtClean="0">
                <a:latin typeface="NikoshBAN" pitchFamily="2" charset="0"/>
                <a:cs typeface="NikoshBAN" pitchFamily="2" charset="0"/>
              </a:rPr>
              <a:t>৩</a:t>
            </a:r>
            <a:r>
              <a:rPr lang="bn-IN" sz="4400" dirty="0">
                <a:latin typeface="NikoshBAN" pitchFamily="2" charset="0"/>
                <a:cs typeface="NikoshBAN" pitchFamily="2" charset="0"/>
              </a:rPr>
              <a:t>। লিথিয়াম আয়ন </a:t>
            </a:r>
            <a:r>
              <a:rPr lang="bn-IN" sz="4400" dirty="0" smtClean="0">
                <a:latin typeface="NikoshBAN" pitchFamily="2" charset="0"/>
                <a:cs typeface="NikoshBAN" pitchFamily="2" charset="0"/>
              </a:rPr>
              <a:t>কোষের বিক্রিয়া লিখতে</a:t>
            </a:r>
            <a:r>
              <a:rPr lang="bn-BD" sz="4400" dirty="0" smtClean="0">
                <a:latin typeface="NikoshBAN" pitchFamily="2" charset="0"/>
                <a:cs typeface="NikoshBAN" pitchFamily="2" charset="0"/>
              </a:rPr>
              <a:t> </a:t>
            </a:r>
            <a:r>
              <a:rPr lang="bn-BD" sz="4400" dirty="0">
                <a:latin typeface="NikoshBAN" pitchFamily="2" charset="0"/>
                <a:cs typeface="NikoshBAN" pitchFamily="2" charset="0"/>
              </a:rPr>
              <a:t>পারবে ।</a:t>
            </a:r>
            <a:endParaRPr lang="bn-IN" sz="4400" dirty="0">
              <a:latin typeface="NikoshBAN" pitchFamily="2" charset="0"/>
              <a:cs typeface="NikoshBAN" pitchFamily="2" charset="0"/>
            </a:endParaRPr>
          </a:p>
          <a:p>
            <a:r>
              <a:rPr lang="bn-IN" sz="4400" dirty="0" smtClean="0">
                <a:latin typeface="NikoshBAN" pitchFamily="2" charset="0"/>
                <a:cs typeface="NikoshBAN" pitchFamily="2" charset="0"/>
              </a:rPr>
              <a:t>৪। লিথিয়াম আয়ন কোষের ব্যবহার জানতে </a:t>
            </a:r>
            <a:r>
              <a:rPr lang="bn-IN" sz="4400" dirty="0">
                <a:latin typeface="NikoshBAN" pitchFamily="2" charset="0"/>
                <a:cs typeface="NikoshBAN" pitchFamily="2" charset="0"/>
              </a:rPr>
              <a:t>পারবে।</a:t>
            </a:r>
          </a:p>
        </p:txBody>
      </p:sp>
    </p:spTree>
    <p:extLst>
      <p:ext uri="{BB962C8B-B14F-4D97-AF65-F5344CB8AC3E}">
        <p14:creationId xmlns:p14="http://schemas.microsoft.com/office/powerpoint/2010/main" val="2848962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75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143008"/>
          </a:xfrm>
          <a:solidFill>
            <a:schemeClr val="accent5">
              <a:lumMod val="40000"/>
              <a:lumOff val="60000"/>
            </a:schemeClr>
          </a:solidFill>
        </p:spPr>
        <p:txBody>
          <a:bodyPr anchor="t">
            <a:normAutofit/>
          </a:bodyPr>
          <a:lstStyle/>
          <a:p>
            <a:pPr algn="ctr"/>
            <a:r>
              <a:rPr lang="bn-IN" sz="5400" dirty="0" smtClean="0">
                <a:solidFill>
                  <a:srgbClr val="FF0000"/>
                </a:solidFill>
                <a:latin typeface="NikoshBAN" panose="02000000000000000000" pitchFamily="2" charset="0"/>
                <a:cs typeface="NikoshBAN" panose="02000000000000000000" pitchFamily="2" charset="0"/>
              </a:rPr>
              <a:t>লিথিয়াম আয়ন কোষ</a:t>
            </a:r>
            <a:endParaRPr lang="en-US" sz="5400" dirty="0">
              <a:solidFill>
                <a:srgbClr val="FF0000"/>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87923" y="1213340"/>
            <a:ext cx="12051322" cy="5644660"/>
          </a:xfrm>
        </p:spPr>
        <p:txBody>
          <a:bodyPr>
            <a:normAutofit/>
          </a:bodyPr>
          <a:lstStyle/>
          <a:p>
            <a:pPr marL="109728"/>
            <a:r>
              <a:rPr lang="bn-IN" sz="4800" dirty="0" smtClean="0">
                <a:latin typeface="NikoshBAN" pitchFamily="2" charset="0"/>
                <a:cs typeface="NikoshBAN" pitchFamily="2" charset="0"/>
              </a:rPr>
              <a:t>লিথিয়াম আয়ন কোষ মুলত গ্যালভানিক কোষ। এই কোষে অ্যানোড হিসেবে লিথিয়াম কার্বাইড, ক্যাথোড হিসেবে লিথিয়াম কোবাল্ট অক্সাইড(লিথিয়াম ঘাটতিযুক্ত) এবং তড়িৎ বিশ্লেষ্য হিসেবে লিথিয়াম অ্যালুমিনিয়াম পার ক্লোরেট ব্যবহার করা হয়। এছাড়াও দ্রাবক হিসেবে ইথাইল কার্বনেট ব্যবহৃত হয়।</a:t>
            </a:r>
            <a:endParaRPr lang="bn-BD" sz="4800"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848301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92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973562"/>
          </a:xfrm>
          <a:solidFill>
            <a:schemeClr val="accent5">
              <a:lumMod val="40000"/>
              <a:lumOff val="60000"/>
            </a:schemeClr>
          </a:solidFill>
        </p:spPr>
        <p:txBody>
          <a:bodyPr anchor="t">
            <a:normAutofit/>
          </a:bodyPr>
          <a:lstStyle/>
          <a:p>
            <a:pPr algn="ctr"/>
            <a:r>
              <a:rPr lang="bn-IN" sz="5400" dirty="0" smtClean="0">
                <a:solidFill>
                  <a:srgbClr val="FF0000"/>
                </a:solidFill>
                <a:latin typeface="NikoshBAN" panose="02000000000000000000" pitchFamily="2" charset="0"/>
                <a:cs typeface="NikoshBAN" panose="02000000000000000000" pitchFamily="2" charset="0"/>
              </a:rPr>
              <a:t>লিথিয়াম আয়ন কোষের গঠন</a:t>
            </a:r>
            <a:endParaRPr lang="en-US" sz="5400" dirty="0">
              <a:solidFill>
                <a:srgbClr val="FF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22" y="1043892"/>
            <a:ext cx="12051324" cy="5814107"/>
          </a:xfrm>
          <a:prstGeom prst="rect">
            <a:avLst/>
          </a:prstGeom>
        </p:spPr>
      </p:pic>
    </p:spTree>
    <p:extLst>
      <p:ext uri="{BB962C8B-B14F-4D97-AF65-F5344CB8AC3E}">
        <p14:creationId xmlns:p14="http://schemas.microsoft.com/office/powerpoint/2010/main" val="4263896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out)">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81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1160592"/>
          </a:xfrm>
          <a:solidFill>
            <a:schemeClr val="accent4">
              <a:lumMod val="20000"/>
              <a:lumOff val="80000"/>
            </a:schemeClr>
          </a:solidFill>
        </p:spPr>
        <p:txBody>
          <a:bodyPr anchor="t">
            <a:normAutofit/>
          </a:bodyPr>
          <a:lstStyle/>
          <a:p>
            <a:pPr algn="ctr"/>
            <a:r>
              <a:rPr lang="bn-IN" sz="5400" b="1" dirty="0" smtClean="0">
                <a:solidFill>
                  <a:srgbClr val="FF0000"/>
                </a:solidFill>
                <a:latin typeface="NikoshBAN" panose="02000000000000000000" pitchFamily="2" charset="0"/>
                <a:cs typeface="NikoshBAN" panose="02000000000000000000" pitchFamily="2" charset="0"/>
              </a:rPr>
              <a:t>লিথিয়াম আয়ন কোষের বিক্রিয়া</a:t>
            </a:r>
            <a:endParaRPr lang="en-US" sz="5400" b="1" dirty="0">
              <a:solidFill>
                <a:srgbClr val="FF0000"/>
              </a:solidFill>
              <a:latin typeface="NikoshBAN" panose="02000000000000000000" pitchFamily="2" charset="0"/>
              <a:cs typeface="NikoshBAN" panose="02000000000000000000" pitchFamily="2" charset="0"/>
            </a:endParaRPr>
          </a:p>
        </p:txBody>
      </p:sp>
      <p:grpSp>
        <p:nvGrpSpPr>
          <p:cNvPr id="11" name="Group 10"/>
          <p:cNvGrpSpPr/>
          <p:nvPr/>
        </p:nvGrpSpPr>
        <p:grpSpPr>
          <a:xfrm>
            <a:off x="87923" y="1230923"/>
            <a:ext cx="12051322" cy="4915044"/>
            <a:chOff x="87923" y="1230923"/>
            <a:chExt cx="12051322" cy="4915044"/>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87923" y="1230923"/>
              <a:ext cx="12051322" cy="4915044"/>
            </a:xfrm>
            <a:prstGeom prst="rect">
              <a:avLst/>
            </a:prstGeom>
            <a:effectLst>
              <a:softEdge rad="31750"/>
            </a:effectLst>
            <a:scene3d>
              <a:camera prst="orthographicFront"/>
              <a:lightRig rig="threePt" dir="t"/>
            </a:scene3d>
            <a:sp3d>
              <a:bevelT w="165100" prst="coolSlant"/>
            </a:sp3d>
          </p:spPr>
        </p:pic>
        <p:cxnSp>
          <p:nvCxnSpPr>
            <p:cNvPr id="6" name="Straight Arrow Connector 5"/>
            <p:cNvCxnSpPr/>
            <p:nvPr/>
          </p:nvCxnSpPr>
          <p:spPr>
            <a:xfrm flipV="1">
              <a:off x="4856813" y="2143592"/>
              <a:ext cx="1334125" cy="1499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8604355" y="3635979"/>
              <a:ext cx="856937" cy="224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992257" y="5092523"/>
              <a:ext cx="856937" cy="224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91402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93000">
              <a:schemeClr val="accent4">
                <a:lumMod val="20000"/>
                <a:lumOff val="8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923" y="70331"/>
            <a:ext cx="12051322" cy="973562"/>
          </a:xfrm>
          <a:solidFill>
            <a:schemeClr val="accent5">
              <a:lumMod val="40000"/>
              <a:lumOff val="60000"/>
            </a:schemeClr>
          </a:solidFill>
        </p:spPr>
        <p:txBody>
          <a:bodyPr anchor="t">
            <a:normAutofit/>
          </a:bodyPr>
          <a:lstStyle/>
          <a:p>
            <a:pPr algn="ctr"/>
            <a:r>
              <a:rPr lang="bn-IN" sz="5400" dirty="0" smtClean="0">
                <a:solidFill>
                  <a:srgbClr val="FF0000"/>
                </a:solidFill>
                <a:latin typeface="NikoshBAN" panose="02000000000000000000" pitchFamily="2" charset="0"/>
                <a:cs typeface="NikoshBAN" panose="02000000000000000000" pitchFamily="2" charset="0"/>
              </a:rPr>
              <a:t>লিথিয়াম আয়ন </a:t>
            </a:r>
            <a:r>
              <a:rPr lang="bn-IN" sz="5400" dirty="0">
                <a:solidFill>
                  <a:srgbClr val="FF0000"/>
                </a:solidFill>
                <a:latin typeface="NikoshBAN" panose="02000000000000000000" pitchFamily="2" charset="0"/>
                <a:cs typeface="NikoshBAN" panose="02000000000000000000" pitchFamily="2" charset="0"/>
              </a:rPr>
              <a:t>কোষের </a:t>
            </a:r>
            <a:r>
              <a:rPr lang="bn-IN" sz="5400" dirty="0" smtClean="0">
                <a:solidFill>
                  <a:srgbClr val="FF0000"/>
                </a:solidFill>
                <a:latin typeface="NikoshBAN" panose="02000000000000000000" pitchFamily="2" charset="0"/>
                <a:cs typeface="NikoshBAN" panose="02000000000000000000" pitchFamily="2" charset="0"/>
              </a:rPr>
              <a:t>চার্জিং-চার্জিং প্রক্রিয়া</a:t>
            </a:r>
            <a:endParaRPr lang="en-US" sz="5400" dirty="0">
              <a:solidFill>
                <a:srgbClr val="FF0000"/>
              </a:solidFill>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23" y="1043893"/>
            <a:ext cx="12051322" cy="5814107"/>
          </a:xfrm>
          <a:prstGeom prst="rect">
            <a:avLst/>
          </a:prstGeom>
        </p:spPr>
      </p:pic>
    </p:spTree>
    <p:extLst>
      <p:ext uri="{BB962C8B-B14F-4D97-AF65-F5344CB8AC3E}">
        <p14:creationId xmlns:p14="http://schemas.microsoft.com/office/powerpoint/2010/main" val="184100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out)">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227</TotalTime>
  <Words>384</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Century Gothic</vt:lpstr>
      <vt:lpstr>NikoshBAN</vt:lpstr>
      <vt:lpstr>Vrinda</vt:lpstr>
      <vt:lpstr>Wingdings 3</vt:lpstr>
      <vt:lpstr>Slice</vt:lpstr>
      <vt:lpstr>PowerPoint Presentation</vt:lpstr>
      <vt:lpstr>শিক্ষক পরিচিতি</vt:lpstr>
      <vt:lpstr>পাঠ পরিচিতি</vt:lpstr>
      <vt:lpstr>পূর্বজ্ঞ্যান যাচাই</vt:lpstr>
      <vt:lpstr>শিখনফল</vt:lpstr>
      <vt:lpstr>লিথিয়াম আয়ন কোষ</vt:lpstr>
      <vt:lpstr>লিথিয়াম আয়ন কোষের গঠন</vt:lpstr>
      <vt:lpstr>লিথিয়াম আয়ন কোষের বিক্রিয়া</vt:lpstr>
      <vt:lpstr>লিথিয়াম আয়ন কোষের চার্জিং-চার্জিং প্রক্রিয়া</vt:lpstr>
      <vt:lpstr>লিথিয়াম আয়ন কোষের ব্যবহার</vt:lpstr>
      <vt:lpstr>লিথিয়াম আয়ন কোষের সুবিধা</vt:lpstr>
      <vt:lpstr>লিথিয়াম আয়ন কোষের অসুবিধা</vt:lpstr>
      <vt:lpstr>একক কাজ</vt:lpstr>
      <vt:lpstr>জোড়ায় কাজ</vt:lpstr>
      <vt:lpstr>দলীয় কাজ</vt:lpstr>
      <vt:lpstr>মুল্যায়ন</vt:lpstr>
      <vt:lpstr>বাড়ীর কাজ</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Rafiqul Alam Sarker</dc:creator>
  <cp:lastModifiedBy>Md Rafiqul Alam Sarker</cp:lastModifiedBy>
  <cp:revision>78</cp:revision>
  <dcterms:created xsi:type="dcterms:W3CDTF">2020-01-21T10:29:05Z</dcterms:created>
  <dcterms:modified xsi:type="dcterms:W3CDTF">2020-02-01T16:28:28Z</dcterms:modified>
</cp:coreProperties>
</file>