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9" r:id="rId4"/>
    <p:sldId id="260" r:id="rId5"/>
    <p:sldId id="261" r:id="rId6"/>
    <p:sldId id="262" r:id="rId7"/>
    <p:sldId id="270" r:id="rId8"/>
    <p:sldId id="267" r:id="rId9"/>
    <p:sldId id="272" r:id="rId10"/>
    <p:sldId id="277" r:id="rId11"/>
    <p:sldId id="264" r:id="rId12"/>
    <p:sldId id="266" r:id="rId13"/>
    <p:sldId id="273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  <a:srgbClr val="993300"/>
    <a:srgbClr val="00FF00"/>
    <a:srgbClr val="00CCFF"/>
    <a:srgbClr val="00FFFF"/>
    <a:srgbClr val="FF0000"/>
    <a:srgbClr val="0099FF"/>
    <a:srgbClr val="33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A9A6-68B2-4096-9444-AFAC047C07B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7971-58EB-46B7-8B0D-39CD67F7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720-35C6-43E5-A484-8F59A94C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51C0-D594-4673-8386-93E64380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E7C5-1AD0-4BD7-A1C2-DB4808C0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62E6-FB80-4323-B161-09279699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0621-7C87-41E1-A0CA-BEE8377F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6FE9-FF73-445D-892E-BDA5AEC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DAA55-C241-4D63-916A-424D1127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3C73-753F-4735-ADAC-8F1B0A1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67A5-3756-4B39-B8E3-3F3A7E3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656-E7F1-4A9D-B560-48F6CC5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46656-1DC1-48D1-9F2F-719B99AB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5C9D9-E3F4-4E3C-B78C-FCC2ACE4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A82E-BD9F-4E43-BE86-8B788378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C992-B21A-42E4-87BB-B8F71FF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62FC-CC1E-4B68-8D86-B55260ED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235-C63F-401A-9126-00410B26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50B1-090F-4348-901B-D9E79EDF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2D4-6A15-45E1-A6DB-716847A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6DAB-C13E-44D4-BA0F-1639F641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FB88-B53E-48F0-96BE-43C8DDF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5708-C777-4444-82B1-F509DEE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D956-2A8A-4921-83F2-4BF35561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F23D-2897-4AE6-A4BF-C7BC039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4E586-06C2-4B10-B532-43EBF9EB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6CC3-3532-4FE6-8836-BD58E752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185-0228-48AF-8106-0AFE322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D038-1380-4E5F-BDE8-8D2E7ABF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BA45B-FF2B-48A2-AACE-F1EF8B84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4032-82B9-47CD-89DB-F4274A8E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76AA-F712-46DE-AB79-37A6869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0317-2777-4578-8C58-113C905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C0D4-DA56-402C-B309-5676D9D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4612-A317-40B8-84CC-5DA89E42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7C8B4-F002-4259-8987-4EC2C660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153A2-BFD1-4761-9A2F-681E2E29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B26D9-4B8E-4BE9-B23A-D1D6B890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33FC6-4409-4F82-BC51-DDD371E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19BD5-9E5A-4EC0-9806-53C6F4CD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E4010-3F66-4300-8CC8-CD68CD5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30C8-D539-403E-9C12-DF65991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D36B3-BAC3-4A57-926F-34A6A86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2D21C-E470-4ABE-938B-EE96E957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52F1-7FC2-47C6-AF27-128F880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EF3D-2263-47A1-9D2C-F4D83BF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5287-957A-468B-A57F-B2405C4C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C18C-ED0A-4848-8606-B2EAB34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424D-CD1C-42A3-89A4-B4C32F8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E8C-2E89-424A-9030-5D7255FD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F4769-4A19-4BBD-A814-BD3DD6A4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3F38-8714-4EF9-BB80-0BA0601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FF2A-1385-49DE-AEB8-C03699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A0FA-C8FA-4664-BED6-AD6D1AF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4844-2FC2-4FBE-AD5D-21818C0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1185F-BFA3-4B3C-BE1F-D25B0F9C2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3D4E-200A-4600-A59B-25CA0D6E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9C69-3393-4635-B65B-2EB062D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EBAF9-0EE8-4E11-91A3-E5FEF1D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96196-48A0-4FBE-BD2E-8C2745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BC9AE-5399-4850-BD29-EA8EFAB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851-2DB0-4A43-99B5-0DF35A9C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B7ED-EA34-4705-9173-2A121117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3DBC-7D6A-4E43-A978-8F0604296A83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9BF0-5C6D-4E73-895D-BB2C59B2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F432-C361-4DA6-832A-6CF02C66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gif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51FD8AC-73A7-4314-A1BA-B09616768287}"/>
              </a:ext>
            </a:extLst>
          </p:cNvPr>
          <p:cNvGrpSpPr/>
          <p:nvPr/>
        </p:nvGrpSpPr>
        <p:grpSpPr>
          <a:xfrm>
            <a:off x="179200" y="1281505"/>
            <a:ext cx="11833600" cy="5442853"/>
            <a:chOff x="179200" y="1281505"/>
            <a:chExt cx="11833600" cy="54428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AC73B92-C8A9-4B12-A754-0D2B55DD98FE}"/>
                </a:ext>
              </a:extLst>
            </p:cNvPr>
            <p:cNvGrpSpPr/>
            <p:nvPr/>
          </p:nvGrpSpPr>
          <p:grpSpPr>
            <a:xfrm>
              <a:off x="179200" y="1281505"/>
              <a:ext cx="11833600" cy="5442853"/>
              <a:chOff x="179200" y="1248083"/>
              <a:chExt cx="11833600" cy="544285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4210B25-05EF-49C2-BA2A-EE8E04FF6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00" y="1248083"/>
                <a:ext cx="11833600" cy="5442853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E6C6A7-DE9C-47C8-9704-84FDE3FB08EE}"/>
                  </a:ext>
                </a:extLst>
              </p:cNvPr>
              <p:cNvSpPr/>
              <p:nvPr/>
            </p:nvSpPr>
            <p:spPr>
              <a:xfrm>
                <a:off x="6386286" y="1309113"/>
                <a:ext cx="2032000" cy="2467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DE4A3D-960B-439A-B389-D508DBB78627}"/>
                  </a:ext>
                </a:extLst>
              </p:cNvPr>
              <p:cNvSpPr/>
              <p:nvPr/>
            </p:nvSpPr>
            <p:spPr>
              <a:xfrm>
                <a:off x="3577772" y="3014542"/>
                <a:ext cx="2032000" cy="2467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BAA80A-0699-4AA8-B952-0438C1C3E17E}"/>
                  </a:ext>
                </a:extLst>
              </p:cNvPr>
              <p:cNvSpPr/>
              <p:nvPr/>
            </p:nvSpPr>
            <p:spPr>
              <a:xfrm>
                <a:off x="5370286" y="3893363"/>
                <a:ext cx="2032000" cy="2467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DA75C7-DE1C-4F9C-9359-C667419D9DC8}"/>
                  </a:ext>
                </a:extLst>
              </p:cNvPr>
              <p:cNvSpPr/>
              <p:nvPr/>
            </p:nvSpPr>
            <p:spPr>
              <a:xfrm>
                <a:off x="7402286" y="4506498"/>
                <a:ext cx="914400" cy="26568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02C763-61D9-4821-8E64-F9D64C6A0F2E}"/>
                  </a:ext>
                </a:extLst>
              </p:cNvPr>
              <p:cNvSpPr/>
              <p:nvPr/>
            </p:nvSpPr>
            <p:spPr>
              <a:xfrm>
                <a:off x="10203542" y="3846137"/>
                <a:ext cx="1589315" cy="246743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ABB23-CF6B-4187-A2BD-2C24690EFFF7}"/>
                  </a:ext>
                </a:extLst>
              </p:cNvPr>
              <p:cNvSpPr/>
              <p:nvPr/>
            </p:nvSpPr>
            <p:spPr>
              <a:xfrm>
                <a:off x="8773885" y="2300367"/>
                <a:ext cx="1589315" cy="246743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EF1CF-8F05-49D0-82AA-EDD50CFEC5E9}"/>
                </a:ext>
              </a:extLst>
            </p:cNvPr>
            <p:cNvSpPr/>
            <p:nvPr/>
          </p:nvSpPr>
          <p:spPr>
            <a:xfrm>
              <a:off x="695048" y="3616069"/>
              <a:ext cx="1494525" cy="2634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4"/>
          <a:stretch/>
        </p:blipFill>
        <p:spPr>
          <a:xfrm>
            <a:off x="-125508" y="-32839"/>
            <a:ext cx="6291851" cy="69236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r="10227"/>
          <a:stretch/>
        </p:blipFill>
        <p:spPr>
          <a:xfrm>
            <a:off x="6159630" y="-32826"/>
            <a:ext cx="6036456" cy="6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2604 -0.00231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50248 -0.00718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59480B-B04E-49F9-A06B-AADAD542280B}"/>
              </a:ext>
            </a:extLst>
          </p:cNvPr>
          <p:cNvSpPr/>
          <p:nvPr/>
        </p:nvSpPr>
        <p:spPr>
          <a:xfrm>
            <a:off x="140675" y="424591"/>
            <a:ext cx="3235564" cy="1194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পানি চক্রের</a:t>
            </a:r>
            <a:b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ধাপ মিলিয়ে নিই।</a:t>
            </a:r>
            <a:endParaRPr lang="en-US" sz="36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062EE8EB-1038-45F3-9108-7227DFE6F672}"/>
              </a:ext>
            </a:extLst>
          </p:cNvPr>
          <p:cNvSpPr/>
          <p:nvPr/>
        </p:nvSpPr>
        <p:spPr>
          <a:xfrm>
            <a:off x="4022304" y="1182710"/>
            <a:ext cx="4927403" cy="4927403"/>
          </a:xfrm>
          <a:prstGeom prst="blockArc">
            <a:avLst>
              <a:gd name="adj1" fmla="val 13029945"/>
              <a:gd name="adj2" fmla="val 15147928"/>
              <a:gd name="adj3" fmla="val 658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DDB09BA-45C8-458F-8139-D9888CB606E9}"/>
              </a:ext>
            </a:extLst>
          </p:cNvPr>
          <p:cNvSpPr/>
          <p:nvPr/>
        </p:nvSpPr>
        <p:spPr>
          <a:xfrm rot="262725">
            <a:off x="3946126" y="1268412"/>
            <a:ext cx="4717430" cy="4986967"/>
          </a:xfrm>
          <a:prstGeom prst="blockArc">
            <a:avLst>
              <a:gd name="adj1" fmla="val 7948905"/>
              <a:gd name="adj2" fmla="val 10585344"/>
              <a:gd name="adj3" fmla="val 6474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9E661883-71C7-4385-832B-316FA6E92C4A}"/>
              </a:ext>
            </a:extLst>
          </p:cNvPr>
          <p:cNvSpPr/>
          <p:nvPr/>
        </p:nvSpPr>
        <p:spPr>
          <a:xfrm>
            <a:off x="4270389" y="1625172"/>
            <a:ext cx="4927403" cy="4927403"/>
          </a:xfrm>
          <a:prstGeom prst="blockArc">
            <a:avLst>
              <a:gd name="adj1" fmla="val 3679906"/>
              <a:gd name="adj2" fmla="val 7032999"/>
              <a:gd name="adj3" fmla="val 6341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6438783B-E2E3-4340-8D81-3DCE06F0ECE0}"/>
              </a:ext>
            </a:extLst>
          </p:cNvPr>
          <p:cNvSpPr/>
          <p:nvPr/>
        </p:nvSpPr>
        <p:spPr>
          <a:xfrm rot="21386952">
            <a:off x="4639245" y="1298194"/>
            <a:ext cx="4927403" cy="4927403"/>
          </a:xfrm>
          <a:prstGeom prst="blockArc">
            <a:avLst>
              <a:gd name="adj1" fmla="val 21539072"/>
              <a:gd name="adj2" fmla="val 2682270"/>
              <a:gd name="adj3" fmla="val 517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C529B1A7-4FBD-401F-8EB9-1984558D369F}"/>
              </a:ext>
            </a:extLst>
          </p:cNvPr>
          <p:cNvSpPr/>
          <p:nvPr/>
        </p:nvSpPr>
        <p:spPr>
          <a:xfrm>
            <a:off x="4275351" y="1021741"/>
            <a:ext cx="5108695" cy="4927403"/>
          </a:xfrm>
          <a:prstGeom prst="blockArc">
            <a:avLst>
              <a:gd name="adj1" fmla="val 17837941"/>
              <a:gd name="adj2" fmla="val 19846854"/>
              <a:gd name="adj3" fmla="val 6342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B91A41-FC63-468F-B62E-7BEA9281ACA0}"/>
              </a:ext>
            </a:extLst>
          </p:cNvPr>
          <p:cNvSpPr/>
          <p:nvPr/>
        </p:nvSpPr>
        <p:spPr>
          <a:xfrm>
            <a:off x="5409235" y="2576494"/>
            <a:ext cx="2269476" cy="2269476"/>
          </a:xfrm>
          <a:custGeom>
            <a:avLst/>
            <a:gdLst>
              <a:gd name="connsiteX0" fmla="*/ 0 w 2269476"/>
              <a:gd name="connsiteY0" fmla="*/ 1134738 h 2269476"/>
              <a:gd name="connsiteX1" fmla="*/ 1134738 w 2269476"/>
              <a:gd name="connsiteY1" fmla="*/ 0 h 2269476"/>
              <a:gd name="connsiteX2" fmla="*/ 2269476 w 2269476"/>
              <a:gd name="connsiteY2" fmla="*/ 1134738 h 2269476"/>
              <a:gd name="connsiteX3" fmla="*/ 1134738 w 2269476"/>
              <a:gd name="connsiteY3" fmla="*/ 2269476 h 2269476"/>
              <a:gd name="connsiteX4" fmla="*/ 0 w 2269476"/>
              <a:gd name="connsiteY4" fmla="*/ 1134738 h 22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76" h="2269476">
                <a:moveTo>
                  <a:pt x="0" y="1134738"/>
                </a:moveTo>
                <a:cubicBezTo>
                  <a:pt x="0" y="508040"/>
                  <a:pt x="508040" y="0"/>
                  <a:pt x="1134738" y="0"/>
                </a:cubicBezTo>
                <a:cubicBezTo>
                  <a:pt x="1761436" y="0"/>
                  <a:pt x="2269476" y="508040"/>
                  <a:pt x="2269476" y="1134738"/>
                </a:cubicBezTo>
                <a:cubicBezTo>
                  <a:pt x="2269476" y="1761436"/>
                  <a:pt x="1761436" y="2269476"/>
                  <a:pt x="1134738" y="2269476"/>
                </a:cubicBezTo>
                <a:cubicBezTo>
                  <a:pt x="508040" y="2269476"/>
                  <a:pt x="0" y="1761436"/>
                  <a:pt x="0" y="113473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937" tIns="400937" rIns="400937" bIns="400937" numCol="1" spcCol="1270" anchor="ctr" anchorCtr="0">
            <a:noAutofit/>
          </a:bodyPr>
          <a:lstStyle/>
          <a:p>
            <a:pPr marL="0" lvl="0" indent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5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06EDB8-96AC-48A9-8D95-15DC41B175E0}"/>
              </a:ext>
            </a:extLst>
          </p:cNvPr>
          <p:cNvSpPr/>
          <p:nvPr/>
        </p:nvSpPr>
        <p:spPr>
          <a:xfrm>
            <a:off x="5713110" y="475330"/>
            <a:ext cx="2218383" cy="1588633"/>
          </a:xfrm>
          <a:custGeom>
            <a:avLst/>
            <a:gdLst>
              <a:gd name="connsiteX0" fmla="*/ 0 w 2218383"/>
              <a:gd name="connsiteY0" fmla="*/ 794317 h 1588633"/>
              <a:gd name="connsiteX1" fmla="*/ 1109192 w 2218383"/>
              <a:gd name="connsiteY1" fmla="*/ 0 h 1588633"/>
              <a:gd name="connsiteX2" fmla="*/ 2218384 w 2218383"/>
              <a:gd name="connsiteY2" fmla="*/ 794317 h 1588633"/>
              <a:gd name="connsiteX3" fmla="*/ 1109192 w 2218383"/>
              <a:gd name="connsiteY3" fmla="*/ 1588634 h 1588633"/>
              <a:gd name="connsiteX4" fmla="*/ 0 w 2218383"/>
              <a:gd name="connsiteY4" fmla="*/ 794317 h 158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383" h="1588633">
                <a:moveTo>
                  <a:pt x="0" y="794317"/>
                </a:moveTo>
                <a:cubicBezTo>
                  <a:pt x="0" y="355628"/>
                  <a:pt x="496602" y="0"/>
                  <a:pt x="1109192" y="0"/>
                </a:cubicBezTo>
                <a:cubicBezTo>
                  <a:pt x="1721782" y="0"/>
                  <a:pt x="2218384" y="355628"/>
                  <a:pt x="2218384" y="794317"/>
                </a:cubicBezTo>
                <a:cubicBezTo>
                  <a:pt x="2218384" y="1233006"/>
                  <a:pt x="1721782" y="1588634"/>
                  <a:pt x="1109192" y="1588634"/>
                </a:cubicBezTo>
                <a:cubicBezTo>
                  <a:pt x="496602" y="1588634"/>
                  <a:pt x="0" y="1233006"/>
                  <a:pt x="0" y="79431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595" tIns="278370" rIns="370595" bIns="27837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AF88291-3CCE-4020-9B49-494067660358}"/>
              </a:ext>
            </a:extLst>
          </p:cNvPr>
          <p:cNvSpPr/>
          <p:nvPr/>
        </p:nvSpPr>
        <p:spPr>
          <a:xfrm>
            <a:off x="8530995" y="2173263"/>
            <a:ext cx="1588633" cy="1588633"/>
          </a:xfrm>
          <a:custGeom>
            <a:avLst/>
            <a:gdLst>
              <a:gd name="connsiteX0" fmla="*/ 0 w 1588633"/>
              <a:gd name="connsiteY0" fmla="*/ 794317 h 1588633"/>
              <a:gd name="connsiteX1" fmla="*/ 794317 w 1588633"/>
              <a:gd name="connsiteY1" fmla="*/ 0 h 1588633"/>
              <a:gd name="connsiteX2" fmla="*/ 1588634 w 1588633"/>
              <a:gd name="connsiteY2" fmla="*/ 794317 h 1588633"/>
              <a:gd name="connsiteX3" fmla="*/ 794317 w 1588633"/>
              <a:gd name="connsiteY3" fmla="*/ 1588634 h 1588633"/>
              <a:gd name="connsiteX4" fmla="*/ 0 w 1588633"/>
              <a:gd name="connsiteY4" fmla="*/ 794317 h 158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33" h="1588633">
                <a:moveTo>
                  <a:pt x="0" y="794317"/>
                </a:moveTo>
                <a:cubicBezTo>
                  <a:pt x="0" y="355628"/>
                  <a:pt x="355628" y="0"/>
                  <a:pt x="794317" y="0"/>
                </a:cubicBezTo>
                <a:cubicBezTo>
                  <a:pt x="1233006" y="0"/>
                  <a:pt x="1588634" y="355628"/>
                  <a:pt x="1588634" y="794317"/>
                </a:cubicBezTo>
                <a:cubicBezTo>
                  <a:pt x="1588634" y="1233006"/>
                  <a:pt x="1233006" y="1588634"/>
                  <a:pt x="794317" y="1588634"/>
                </a:cubicBezTo>
                <a:cubicBezTo>
                  <a:pt x="355628" y="1588634"/>
                  <a:pt x="0" y="1233006"/>
                  <a:pt x="0" y="79431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10" tIns="268210" rIns="268210" bIns="26821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32100A-8DA1-4CD2-8638-C606DD58E9DD}"/>
              </a:ext>
            </a:extLst>
          </p:cNvPr>
          <p:cNvSpPr/>
          <p:nvPr/>
        </p:nvSpPr>
        <p:spPr>
          <a:xfrm>
            <a:off x="7165887" y="4651676"/>
            <a:ext cx="1883722" cy="1588633"/>
          </a:xfrm>
          <a:custGeom>
            <a:avLst/>
            <a:gdLst>
              <a:gd name="connsiteX0" fmla="*/ 0 w 1883722"/>
              <a:gd name="connsiteY0" fmla="*/ 794317 h 1588633"/>
              <a:gd name="connsiteX1" fmla="*/ 941861 w 1883722"/>
              <a:gd name="connsiteY1" fmla="*/ 0 h 1588633"/>
              <a:gd name="connsiteX2" fmla="*/ 1883722 w 1883722"/>
              <a:gd name="connsiteY2" fmla="*/ 794317 h 1588633"/>
              <a:gd name="connsiteX3" fmla="*/ 941861 w 1883722"/>
              <a:gd name="connsiteY3" fmla="*/ 1588634 h 1588633"/>
              <a:gd name="connsiteX4" fmla="*/ 0 w 1883722"/>
              <a:gd name="connsiteY4" fmla="*/ 794317 h 158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22" h="1588633">
                <a:moveTo>
                  <a:pt x="0" y="794317"/>
                </a:moveTo>
                <a:cubicBezTo>
                  <a:pt x="0" y="355628"/>
                  <a:pt x="421686" y="0"/>
                  <a:pt x="941861" y="0"/>
                </a:cubicBezTo>
                <a:cubicBezTo>
                  <a:pt x="1462036" y="0"/>
                  <a:pt x="1883722" y="355628"/>
                  <a:pt x="1883722" y="794317"/>
                </a:cubicBezTo>
                <a:cubicBezTo>
                  <a:pt x="1883722" y="1233006"/>
                  <a:pt x="1462036" y="1588634"/>
                  <a:pt x="941861" y="1588634"/>
                </a:cubicBezTo>
                <a:cubicBezTo>
                  <a:pt x="421686" y="1588634"/>
                  <a:pt x="0" y="1233006"/>
                  <a:pt x="0" y="7943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425" tIns="268210" rIns="311425" bIns="26821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ও তুষারপাত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4947FE-10E9-4C90-A532-15BE22D8D8C4}"/>
              </a:ext>
            </a:extLst>
          </p:cNvPr>
          <p:cNvSpPr/>
          <p:nvPr/>
        </p:nvSpPr>
        <p:spPr>
          <a:xfrm>
            <a:off x="4335145" y="4863824"/>
            <a:ext cx="1588633" cy="1588633"/>
          </a:xfrm>
          <a:custGeom>
            <a:avLst/>
            <a:gdLst>
              <a:gd name="connsiteX0" fmla="*/ 0 w 1588633"/>
              <a:gd name="connsiteY0" fmla="*/ 794317 h 1588633"/>
              <a:gd name="connsiteX1" fmla="*/ 794317 w 1588633"/>
              <a:gd name="connsiteY1" fmla="*/ 0 h 1588633"/>
              <a:gd name="connsiteX2" fmla="*/ 1588634 w 1588633"/>
              <a:gd name="connsiteY2" fmla="*/ 794317 h 1588633"/>
              <a:gd name="connsiteX3" fmla="*/ 794317 w 1588633"/>
              <a:gd name="connsiteY3" fmla="*/ 1588634 h 1588633"/>
              <a:gd name="connsiteX4" fmla="*/ 0 w 1588633"/>
              <a:gd name="connsiteY4" fmla="*/ 794317 h 158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33" h="1588633">
                <a:moveTo>
                  <a:pt x="0" y="794317"/>
                </a:moveTo>
                <a:cubicBezTo>
                  <a:pt x="0" y="355628"/>
                  <a:pt x="355628" y="0"/>
                  <a:pt x="794317" y="0"/>
                </a:cubicBezTo>
                <a:cubicBezTo>
                  <a:pt x="1233006" y="0"/>
                  <a:pt x="1588634" y="355628"/>
                  <a:pt x="1588634" y="794317"/>
                </a:cubicBezTo>
                <a:cubicBezTo>
                  <a:pt x="1588634" y="1233006"/>
                  <a:pt x="1233006" y="1588634"/>
                  <a:pt x="794317" y="1588634"/>
                </a:cubicBezTo>
                <a:cubicBezTo>
                  <a:pt x="355628" y="1588634"/>
                  <a:pt x="0" y="1233006"/>
                  <a:pt x="0" y="794317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290" tIns="273290" rIns="273290" bIns="27329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পতন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A0A026-3EAF-4E9C-A25F-8DAADE0574D0}"/>
              </a:ext>
            </a:extLst>
          </p:cNvPr>
          <p:cNvSpPr/>
          <p:nvPr/>
        </p:nvSpPr>
        <p:spPr>
          <a:xfrm>
            <a:off x="3202720" y="2173263"/>
            <a:ext cx="2105050" cy="1588633"/>
          </a:xfrm>
          <a:custGeom>
            <a:avLst/>
            <a:gdLst>
              <a:gd name="connsiteX0" fmla="*/ 0 w 2105050"/>
              <a:gd name="connsiteY0" fmla="*/ 794317 h 1588633"/>
              <a:gd name="connsiteX1" fmla="*/ 1052525 w 2105050"/>
              <a:gd name="connsiteY1" fmla="*/ 0 h 1588633"/>
              <a:gd name="connsiteX2" fmla="*/ 2105050 w 2105050"/>
              <a:gd name="connsiteY2" fmla="*/ 794317 h 1588633"/>
              <a:gd name="connsiteX3" fmla="*/ 1052525 w 2105050"/>
              <a:gd name="connsiteY3" fmla="*/ 1588634 h 1588633"/>
              <a:gd name="connsiteX4" fmla="*/ 0 w 2105050"/>
              <a:gd name="connsiteY4" fmla="*/ 794317 h 158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050" h="1588633">
                <a:moveTo>
                  <a:pt x="0" y="794317"/>
                </a:moveTo>
                <a:cubicBezTo>
                  <a:pt x="0" y="355628"/>
                  <a:pt x="471231" y="0"/>
                  <a:pt x="1052525" y="0"/>
                </a:cubicBezTo>
                <a:cubicBezTo>
                  <a:pt x="1633819" y="0"/>
                  <a:pt x="2105050" y="355628"/>
                  <a:pt x="2105050" y="794317"/>
                </a:cubicBezTo>
                <a:cubicBezTo>
                  <a:pt x="2105050" y="1233006"/>
                  <a:pt x="1633819" y="1588634"/>
                  <a:pt x="1052525" y="1588634"/>
                </a:cubicBezTo>
                <a:cubicBezTo>
                  <a:pt x="471231" y="1588634"/>
                  <a:pt x="0" y="1233006"/>
                  <a:pt x="0" y="79431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757" tIns="263130" rIns="338757" bIns="26313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কতৃক শোষণ,নদীতে পতন ও সমুদ্রে প্রবাহিত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8CC96E2-C9A1-46ED-8D5C-2E1E44F31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8070" r="30833" b="31102"/>
          <a:stretch/>
        </p:blipFill>
        <p:spPr>
          <a:xfrm>
            <a:off x="189697" y="2112531"/>
            <a:ext cx="7634503" cy="41939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8EF0A-C51D-4984-A7D5-6F7EA0EA70A5}"/>
              </a:ext>
            </a:extLst>
          </p:cNvPr>
          <p:cNvSpPr/>
          <p:nvPr/>
        </p:nvSpPr>
        <p:spPr>
          <a:xfrm>
            <a:off x="467844" y="438446"/>
            <a:ext cx="42787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rgbClr val="9933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 </a:t>
            </a:r>
            <a:endParaRPr lang="en-US" sz="6000" b="0" cap="none" spc="0" dirty="0">
              <a:ln w="0"/>
              <a:solidFill>
                <a:srgbClr val="9933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6745B-9DE4-42C3-BE46-2BBCEBDF46B4}"/>
              </a:ext>
            </a:extLst>
          </p:cNvPr>
          <p:cNvSpPr txBox="1"/>
          <p:nvPr/>
        </p:nvSpPr>
        <p:spPr>
          <a:xfrm>
            <a:off x="858137" y="1432204"/>
            <a:ext cx="1114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২০ পৃষ্ঠার পানি চক্র অংশটি নীরবে মনোযোগ দিয়ে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63A15B-D6FA-4942-A108-BF83ECB9E59A}"/>
              </a:ext>
            </a:extLst>
          </p:cNvPr>
          <p:cNvSpPr/>
          <p:nvPr/>
        </p:nvSpPr>
        <p:spPr>
          <a:xfrm>
            <a:off x="209099" y="506437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5400" b="1" u="sng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093DB-2B3A-436B-841F-4BFA6E5514A1}"/>
              </a:ext>
            </a:extLst>
          </p:cNvPr>
          <p:cNvSpPr txBox="1"/>
          <p:nvPr/>
        </p:nvSpPr>
        <p:spPr>
          <a:xfrm>
            <a:off x="400089" y="1961564"/>
            <a:ext cx="1025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ক্ষুদ্র ক্ষুদ্র পানির বিন্দু একত্রিত হয়ে ---------- সৃষ্টি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3FFD-6227-421B-BF27-72AB717CD92D}"/>
              </a:ext>
            </a:extLst>
          </p:cNvPr>
          <p:cNvSpPr txBox="1"/>
          <p:nvPr/>
        </p:nvSpPr>
        <p:spPr>
          <a:xfrm>
            <a:off x="251554" y="3673285"/>
            <a:ext cx="1040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মাটিতে শোষিত পানি ---------- -----পানি হিসেবে জমা থাকে।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AE248-40E7-4505-99E2-C5EBC9A9E9E8}"/>
              </a:ext>
            </a:extLst>
          </p:cNvPr>
          <p:cNvSpPr txBox="1"/>
          <p:nvPr/>
        </p:nvSpPr>
        <p:spPr>
          <a:xfrm>
            <a:off x="237235" y="5221955"/>
            <a:ext cx="1142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সাগর ও নদীর পানি বাষ্পীভূত হয়ে --------------------পরিণত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99A14-0A4C-469E-9AD8-2296C193120F}"/>
              </a:ext>
            </a:extLst>
          </p:cNvPr>
          <p:cNvSpPr txBox="1"/>
          <p:nvPr/>
        </p:nvSpPr>
        <p:spPr>
          <a:xfrm>
            <a:off x="6483292" y="1339530"/>
            <a:ext cx="115354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3011D-0208-4C8B-9045-93A2F00F1CAF}"/>
              </a:ext>
            </a:extLst>
          </p:cNvPr>
          <p:cNvSpPr txBox="1"/>
          <p:nvPr/>
        </p:nvSpPr>
        <p:spPr>
          <a:xfrm>
            <a:off x="4555161" y="3022462"/>
            <a:ext cx="15408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AA6A01-7A93-43C0-9660-3790A0AB7CA8}"/>
              </a:ext>
            </a:extLst>
          </p:cNvPr>
          <p:cNvSpPr txBox="1"/>
          <p:nvPr/>
        </p:nvSpPr>
        <p:spPr>
          <a:xfrm>
            <a:off x="6357054" y="4474016"/>
            <a:ext cx="255957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বাষ্পে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882DD5-158F-4F23-B4BB-D5B5EC35A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96" y="5695156"/>
            <a:ext cx="893134" cy="743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A9FC92-603F-4E41-B3EC-7E1CA23F9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53" y="1515433"/>
            <a:ext cx="1136476" cy="9455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27C3A6-E278-4E6E-BABE-DB807B6BC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55" y="3424743"/>
            <a:ext cx="1136476" cy="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395362" y="513669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নীচের প্রশ্নগুলোর উত্তর দাও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71" y="711200"/>
            <a:ext cx="1699305" cy="1699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6FEA0-0FBA-459F-B7A4-140FC7304D83}"/>
              </a:ext>
            </a:extLst>
          </p:cNvPr>
          <p:cNvSpPr txBox="1"/>
          <p:nvPr/>
        </p:nvSpPr>
        <p:spPr>
          <a:xfrm>
            <a:off x="437924" y="2196703"/>
            <a:ext cx="3516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পানি চক্র কী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050E4-AB79-42E0-8932-CBA6B74011AC}"/>
              </a:ext>
            </a:extLst>
          </p:cNvPr>
          <p:cNvSpPr txBox="1"/>
          <p:nvPr/>
        </p:nvSpPr>
        <p:spPr>
          <a:xfrm>
            <a:off x="386298" y="2845956"/>
            <a:ext cx="503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মেঘ কীভাবে সৃষ্টি হয় 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8BA4D-F0A9-4620-9ECC-FBDE9AF77D6A}"/>
              </a:ext>
            </a:extLst>
          </p:cNvPr>
          <p:cNvSpPr txBox="1"/>
          <p:nvPr/>
        </p:nvSpPr>
        <p:spPr>
          <a:xfrm>
            <a:off x="386298" y="3683388"/>
            <a:ext cx="627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বৃষ্টির পানি কোথায় যায় 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227CA-3671-4A72-AF50-104B229F5471}"/>
              </a:ext>
            </a:extLst>
          </p:cNvPr>
          <p:cNvSpPr txBox="1"/>
          <p:nvPr/>
        </p:nvSpPr>
        <p:spPr>
          <a:xfrm>
            <a:off x="512117" y="1370800"/>
            <a:ext cx="238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endParaRPr lang="en-US" sz="4800" b="1" u="sng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CAF69-FA4E-46A7-B095-02B0CBDFAEAA}"/>
              </a:ext>
            </a:extLst>
          </p:cNvPr>
          <p:cNvSpPr txBox="1"/>
          <p:nvPr/>
        </p:nvSpPr>
        <p:spPr>
          <a:xfrm>
            <a:off x="512117" y="4656203"/>
            <a:ext cx="169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</a:t>
            </a:r>
            <a:endParaRPr lang="en-US" sz="4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02367-1862-4865-8B1E-11B5FE9ECB71}"/>
              </a:ext>
            </a:extLst>
          </p:cNvPr>
          <p:cNvSpPr txBox="1"/>
          <p:nvPr/>
        </p:nvSpPr>
        <p:spPr>
          <a:xfrm>
            <a:off x="512116" y="5724379"/>
            <a:ext cx="627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ছয়টি বাক্যে পানি চক্র ব্যাখা কর?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9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5" grpId="1"/>
      <p:bldP spid="16" grpId="0"/>
      <p:bldP spid="16" grpId="1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15291" y="720449"/>
            <a:ext cx="5888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পরিকল্পিত </a:t>
            </a:r>
            <a:r>
              <a:rPr lang="en-US" sz="8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16" y="3046482"/>
            <a:ext cx="1174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আগামীকাল  বাড়ি থেকে পানি চক্রের একটি ছবি এঁকে  আনবে।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78" y="720449"/>
            <a:ext cx="1218813" cy="1218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3" y="4984699"/>
            <a:ext cx="1505163" cy="14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0532" y="294688"/>
            <a:ext cx="12009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115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" y="1748663"/>
            <a:ext cx="160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00" y="3371277"/>
            <a:ext cx="17836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684" y="4862310"/>
            <a:ext cx="12218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49" y="1640585"/>
            <a:ext cx="3659415" cy="36594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5533" y="2418777"/>
            <a:ext cx="5323096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8BA1F-CD4D-425C-A52E-4DD77CAE569C}"/>
              </a:ext>
            </a:extLst>
          </p:cNvPr>
          <p:cNvSpPr txBox="1"/>
          <p:nvPr/>
        </p:nvSpPr>
        <p:spPr>
          <a:xfrm>
            <a:off x="4670473" y="5794254"/>
            <a:ext cx="529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 বড়দের সম্মান করব</a:t>
            </a:r>
            <a:r>
              <a:rPr lang="en-US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A51672-1C48-4884-B8F2-4D679533AA68}"/>
              </a:ext>
            </a:extLst>
          </p:cNvPr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792349"/>
              <a:chOff x="0" y="0"/>
              <a:chExt cx="12192000" cy="67923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04D91-AA2F-43A6-8050-EACF9E290E5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4384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CA335D4-3E06-4346-84D5-846561401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438446"/>
                <a:ext cx="0" cy="1487336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C1B712D-7203-4585-A4FC-09CD55B4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1925782"/>
                <a:ext cx="0" cy="4798576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C366E7-BE66-4451-AE99-A573EBB22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792349"/>
                <a:ext cx="4011638" cy="0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DE5C31-6D5B-4F15-AC71-EC0C7C84E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6949" y="6792349"/>
                <a:ext cx="8180361" cy="0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F32DA2-A340-47E9-95C9-38EFCDE1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24591"/>
                <a:ext cx="0" cy="4299809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A426357-4A02-415D-8846-CD85130D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724400"/>
                <a:ext cx="0" cy="1999958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581890"/>
              <a:ext cx="11526982" cy="6142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80201" y="656704"/>
              <a:ext cx="4960258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541" y="656704"/>
              <a:ext cx="5125347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6606" y="903190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0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556605" y="1578242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1403" y="3994445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5378" y="913672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 </a:t>
            </a:r>
            <a:endParaRPr lang="bn-IN" sz="36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406A4-AF85-4E92-9F33-060243754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78" y="1818783"/>
            <a:ext cx="1610490" cy="21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170652" y="763041"/>
            <a:ext cx="13272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পাশের  ছবিটি ভালো করে দে</a:t>
            </a:r>
            <a:r>
              <a:rPr lang="bn-BD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খিঃ </a:t>
            </a:r>
            <a:r>
              <a:rPr lang="en-US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88D09-B07F-4711-91E3-1D68DC8FEAA6}"/>
              </a:ext>
            </a:extLst>
          </p:cNvPr>
          <p:cNvSpPr txBox="1"/>
          <p:nvPr/>
        </p:nvSpPr>
        <p:spPr>
          <a:xfrm>
            <a:off x="1350499" y="9537895"/>
            <a:ext cx="752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১। পাশের ছবিতে কী দেখতে পাচ্ছ?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DB67A-4090-4560-98F9-87B0AAF136DC}"/>
              </a:ext>
            </a:extLst>
          </p:cNvPr>
          <p:cNvSpPr txBox="1"/>
          <p:nvPr/>
        </p:nvSpPr>
        <p:spPr>
          <a:xfrm>
            <a:off x="978882" y="8143967"/>
            <a:ext cx="752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। পানি আমরা কোথা হতে পাই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FEE23A-39C1-4F10-AE5B-FE10172447EF}"/>
              </a:ext>
            </a:extLst>
          </p:cNvPr>
          <p:cNvSpPr txBox="1"/>
          <p:nvPr/>
        </p:nvSpPr>
        <p:spPr>
          <a:xfrm>
            <a:off x="1364567" y="11310424"/>
            <a:ext cx="752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১। পাশের ছবিতে কী দেখতে পাচ্ছ?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2E0BF4-F2EF-4AC0-9924-E075935FB427}"/>
              </a:ext>
            </a:extLst>
          </p:cNvPr>
          <p:cNvGrpSpPr/>
          <p:nvPr/>
        </p:nvGrpSpPr>
        <p:grpSpPr>
          <a:xfrm>
            <a:off x="1993702" y="506437"/>
            <a:ext cx="7914788" cy="5961317"/>
            <a:chOff x="1993702" y="506437"/>
            <a:chExt cx="7914788" cy="5961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C636AF-DC07-4E35-A5E5-7753918F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702" y="506437"/>
              <a:ext cx="7914788" cy="596131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43DB68-028C-4378-8B87-78550F0EF750}"/>
                </a:ext>
              </a:extLst>
            </p:cNvPr>
            <p:cNvSpPr/>
            <p:nvPr/>
          </p:nvSpPr>
          <p:spPr>
            <a:xfrm>
              <a:off x="2223119" y="5936582"/>
              <a:ext cx="1783830" cy="4347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ভূগর্ভস্থ পানি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7887DB-6D6F-4D57-A697-3AB4BC4BF578}"/>
                </a:ext>
              </a:extLst>
            </p:cNvPr>
            <p:cNvSpPr/>
            <p:nvPr/>
          </p:nvSpPr>
          <p:spPr>
            <a:xfrm>
              <a:off x="7613177" y="5681825"/>
              <a:ext cx="1783830" cy="4347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সাগরের  পানি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5699DE-9F14-4363-AD48-35B324BF90CF}"/>
                </a:ext>
              </a:extLst>
            </p:cNvPr>
            <p:cNvSpPr/>
            <p:nvPr/>
          </p:nvSpPr>
          <p:spPr>
            <a:xfrm>
              <a:off x="2005819" y="4739162"/>
              <a:ext cx="1783830" cy="434715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 পানি শোষণ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7BC4AE-5642-49E3-BDDC-1517706C9200}"/>
                </a:ext>
              </a:extLst>
            </p:cNvPr>
            <p:cNvSpPr/>
            <p:nvPr/>
          </p:nvSpPr>
          <p:spPr>
            <a:xfrm>
              <a:off x="4850756" y="3867462"/>
              <a:ext cx="1753849" cy="179342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EE2C5E-24BC-4906-A120-5A5EE94054A2}"/>
                </a:ext>
              </a:extLst>
            </p:cNvPr>
            <p:cNvSpPr/>
            <p:nvPr/>
          </p:nvSpPr>
          <p:spPr>
            <a:xfrm>
              <a:off x="1993702" y="763041"/>
              <a:ext cx="3585512" cy="434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8F39A8-E584-4898-BDC8-E0DB75F55F86}"/>
                </a:ext>
              </a:extLst>
            </p:cNvPr>
            <p:cNvSpPr/>
            <p:nvPr/>
          </p:nvSpPr>
          <p:spPr>
            <a:xfrm>
              <a:off x="6475751" y="3072984"/>
              <a:ext cx="1753849" cy="2398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DF55DA-A83A-4F24-B07B-247F1C171954}"/>
                </a:ext>
              </a:extLst>
            </p:cNvPr>
            <p:cNvSpPr/>
            <p:nvPr/>
          </p:nvSpPr>
          <p:spPr>
            <a:xfrm>
              <a:off x="3822502" y="3191038"/>
              <a:ext cx="1528987" cy="4347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বাষ্পীভবন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B75769-1117-4CD7-A730-195E7D4348A0}"/>
                </a:ext>
              </a:extLst>
            </p:cNvPr>
            <p:cNvSpPr/>
            <p:nvPr/>
          </p:nvSpPr>
          <p:spPr>
            <a:xfrm>
              <a:off x="4411022" y="1787841"/>
              <a:ext cx="1528987" cy="1926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ঘনীভবন 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997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E674BA8-82D8-4D07-A619-A51C62532A7C}"/>
              </a:ext>
            </a:extLst>
          </p:cNvPr>
          <p:cNvSpPr/>
          <p:nvPr/>
        </p:nvSpPr>
        <p:spPr>
          <a:xfrm>
            <a:off x="7182616" y="2020497"/>
            <a:ext cx="24881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চক্র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33592-20B1-4FDA-BDF3-B4642BD3DC64}"/>
              </a:ext>
            </a:extLst>
          </p:cNvPr>
          <p:cNvSpPr txBox="1"/>
          <p:nvPr/>
        </p:nvSpPr>
        <p:spPr>
          <a:xfrm>
            <a:off x="1434909" y="5599814"/>
            <a:ext cx="103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পরীক্ষাটি থেকে জেনেছি যে---------------------আবার বায়ুতে ফিরে যায়.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B17453-EB53-4BB8-8661-9B55F2977615}"/>
              </a:ext>
            </a:extLst>
          </p:cNvPr>
          <p:cNvGrpSpPr/>
          <p:nvPr/>
        </p:nvGrpSpPr>
        <p:grpSpPr>
          <a:xfrm>
            <a:off x="548764" y="1968461"/>
            <a:ext cx="4913286" cy="3230624"/>
            <a:chOff x="548764" y="1968461"/>
            <a:chExt cx="4913286" cy="32306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F47038-C4E9-43DE-878D-6EB59DB27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303" r="27077" b="47190"/>
            <a:stretch/>
          </p:blipFill>
          <p:spPr>
            <a:xfrm>
              <a:off x="729957" y="1968461"/>
              <a:ext cx="2276910" cy="1885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BF6935-FAAA-46A5-9465-A225904EF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9" t="34467" r="31793" b="38027"/>
            <a:stretch/>
          </p:blipFill>
          <p:spPr>
            <a:xfrm>
              <a:off x="548764" y="3313605"/>
              <a:ext cx="2650847" cy="1885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3F9E02-F9A3-465D-B8A2-60D2C274D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2" t="32267" r="32904" b="5005"/>
            <a:stretch/>
          </p:blipFill>
          <p:spPr>
            <a:xfrm>
              <a:off x="3188059" y="2031710"/>
              <a:ext cx="2273991" cy="3021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CA6F8B-FC43-4F75-8668-E557BBA9FCBB}"/>
              </a:ext>
            </a:extLst>
          </p:cNvPr>
          <p:cNvSpPr/>
          <p:nvPr/>
        </p:nvSpPr>
        <p:spPr>
          <a:xfrm>
            <a:off x="606982" y="549471"/>
            <a:ext cx="302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3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D0CED25-4592-46A5-A815-E5099553DD0C}"/>
              </a:ext>
            </a:extLst>
          </p:cNvPr>
          <p:cNvSpPr/>
          <p:nvPr/>
        </p:nvSpPr>
        <p:spPr>
          <a:xfrm>
            <a:off x="140675" y="628116"/>
            <a:ext cx="3384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cap="none" spc="0" dirty="0">
                <a:ln/>
                <a:solidFill>
                  <a:srgbClr val="0099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/>
              <a:solidFill>
                <a:srgbClr val="0099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59F62-D32D-4237-BC13-EAD1AD42863F}"/>
              </a:ext>
            </a:extLst>
          </p:cNvPr>
          <p:cNvSpPr txBox="1"/>
          <p:nvPr/>
        </p:nvSpPr>
        <p:spPr>
          <a:xfrm>
            <a:off x="801857" y="2835571"/>
            <a:ext cx="10114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১।পানি চক্র ব্যাখ্যাসহ বর্ণনা করতে পারবে।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1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882E6DB9-423D-4EE7-BFFE-108805AC064A}"/>
              </a:ext>
            </a:extLst>
          </p:cNvPr>
          <p:cNvSpPr/>
          <p:nvPr/>
        </p:nvSpPr>
        <p:spPr>
          <a:xfrm>
            <a:off x="998805" y="731520"/>
            <a:ext cx="2349301" cy="715092"/>
          </a:xfrm>
          <a:prstGeom prst="flowChartDocumen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79E6B-186B-4CFA-BAA9-519DC8533819}"/>
              </a:ext>
            </a:extLst>
          </p:cNvPr>
          <p:cNvSpPr txBox="1"/>
          <p:nvPr/>
        </p:nvSpPr>
        <p:spPr>
          <a:xfrm>
            <a:off x="301023" y="2074323"/>
            <a:ext cx="1120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দেখ</a:t>
            </a:r>
            <a:r>
              <a:rPr lang="bn-IN" sz="40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পূর্বপাঠের ভিত্তিতে প্রশ্নগুলোর  উত্তর দা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06A1B-A8F9-4375-89D5-4FE3B0C07440}"/>
              </a:ext>
            </a:extLst>
          </p:cNvPr>
          <p:cNvSpPr txBox="1"/>
          <p:nvPr/>
        </p:nvSpPr>
        <p:spPr>
          <a:xfrm>
            <a:off x="6096000" y="5774780"/>
            <a:ext cx="576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 বলতে কী বুঝ?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E038B-991E-4AD9-B018-8860A5A5A169}"/>
              </a:ext>
            </a:extLst>
          </p:cNvPr>
          <p:cNvSpPr txBox="1"/>
          <p:nvPr/>
        </p:nvSpPr>
        <p:spPr>
          <a:xfrm>
            <a:off x="418695" y="5724379"/>
            <a:ext cx="567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 বলতে কী বুঝ?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7F46C2-387C-4DEF-855A-177C7675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 b="29805"/>
          <a:stretch/>
        </p:blipFill>
        <p:spPr>
          <a:xfrm>
            <a:off x="4139067" y="588460"/>
            <a:ext cx="1023405" cy="147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3AF2E-E204-4AC3-A597-20EADF41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4" y="2841995"/>
            <a:ext cx="4011638" cy="2671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84609B-8E0D-4F5E-8681-D08C66FA2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38" y="2782209"/>
            <a:ext cx="4130873" cy="30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FC27BA-81A5-4361-95F9-965B6530429A}"/>
              </a:ext>
            </a:extLst>
          </p:cNvPr>
          <p:cNvSpPr txBox="1"/>
          <p:nvPr/>
        </p:nvSpPr>
        <p:spPr>
          <a:xfrm>
            <a:off x="597501" y="438446"/>
            <a:ext cx="984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ছবিতে কী ঘটছে তা মনোযোগ 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7FADF-9119-4A3A-BF87-C44FBB1AF326}"/>
              </a:ext>
            </a:extLst>
          </p:cNvPr>
          <p:cNvSpPr txBox="1"/>
          <p:nvPr/>
        </p:nvSpPr>
        <p:spPr>
          <a:xfrm>
            <a:off x="201406" y="5603908"/>
            <a:ext cx="5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আলোতে পানি কোথায়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3F9C7-1D47-476E-8334-BEAD86D2EF8D}"/>
              </a:ext>
            </a:extLst>
          </p:cNvPr>
          <p:cNvSpPr txBox="1"/>
          <p:nvPr/>
        </p:nvSpPr>
        <p:spPr>
          <a:xfrm>
            <a:off x="8471373" y="5563848"/>
            <a:ext cx="308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মেঘ থেকে  কী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ECF78-53B5-4A03-8F3D-4704C567C352}"/>
              </a:ext>
            </a:extLst>
          </p:cNvPr>
          <p:cNvSpPr txBox="1"/>
          <p:nvPr/>
        </p:nvSpPr>
        <p:spPr>
          <a:xfrm>
            <a:off x="2434942" y="6143196"/>
            <a:ext cx="34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তুষার থেকে  কী পাই?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18878-3437-48F5-9B43-CA926CD1E8AE}"/>
              </a:ext>
            </a:extLst>
          </p:cNvPr>
          <p:cNvSpPr txBox="1"/>
          <p:nvPr/>
        </p:nvSpPr>
        <p:spPr>
          <a:xfrm>
            <a:off x="5615059" y="5589341"/>
            <a:ext cx="232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কী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293F7-5806-4171-B84E-F7383956341F}"/>
              </a:ext>
            </a:extLst>
          </p:cNvPr>
          <p:cNvSpPr txBox="1"/>
          <p:nvPr/>
        </p:nvSpPr>
        <p:spPr>
          <a:xfrm>
            <a:off x="159442" y="6134564"/>
            <a:ext cx="27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কী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4BD37-881F-408C-89CD-A55A32C8C296}"/>
              </a:ext>
            </a:extLst>
          </p:cNvPr>
          <p:cNvSpPr txBox="1"/>
          <p:nvPr/>
        </p:nvSpPr>
        <p:spPr>
          <a:xfrm>
            <a:off x="8325755" y="6076462"/>
            <a:ext cx="365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চক্রকে কী বলা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1A33E-C52A-45E3-87B0-E70BE272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" y="1117573"/>
            <a:ext cx="11337939" cy="44389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E3DE25-A40A-4AB3-A2C0-C45B5009AD4A}"/>
              </a:ext>
            </a:extLst>
          </p:cNvPr>
          <p:cNvSpPr txBox="1"/>
          <p:nvPr/>
        </p:nvSpPr>
        <p:spPr>
          <a:xfrm>
            <a:off x="5983487" y="6133000"/>
            <a:ext cx="232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কী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4" grpId="0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97D13A-5255-4693-9309-D99DD28A2CC7}"/>
              </a:ext>
            </a:extLst>
          </p:cNvPr>
          <p:cNvGrpSpPr/>
          <p:nvPr/>
        </p:nvGrpSpPr>
        <p:grpSpPr>
          <a:xfrm>
            <a:off x="6446293" y="1303732"/>
            <a:ext cx="5189178" cy="5050076"/>
            <a:chOff x="4897902" y="0"/>
            <a:chExt cx="725424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391FDE-8B8D-4997-B6F9-AF603ED86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35"/>
            <a:stretch/>
          </p:blipFill>
          <p:spPr>
            <a:xfrm>
              <a:off x="4897902" y="0"/>
              <a:ext cx="7254240" cy="685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AA0017-E654-4D11-A39E-76ABF97AA9F3}"/>
                </a:ext>
              </a:extLst>
            </p:cNvPr>
            <p:cNvSpPr/>
            <p:nvPr/>
          </p:nvSpPr>
          <p:spPr>
            <a:xfrm>
              <a:off x="7076050" y="801860"/>
              <a:ext cx="1448972" cy="1688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ঘনীভবন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F44A51-99CD-44B3-81CC-042C6069B4AB}"/>
                </a:ext>
              </a:extLst>
            </p:cNvPr>
            <p:cNvSpPr/>
            <p:nvPr/>
          </p:nvSpPr>
          <p:spPr>
            <a:xfrm>
              <a:off x="6621493" y="2608577"/>
              <a:ext cx="1448972" cy="3034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াষ্পীভবন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01BE35-0453-4642-AAE7-D87D6555CD08}"/>
                </a:ext>
              </a:extLst>
            </p:cNvPr>
            <p:cNvSpPr/>
            <p:nvPr/>
          </p:nvSpPr>
          <p:spPr>
            <a:xfrm>
              <a:off x="5118595" y="5838395"/>
              <a:ext cx="1957456" cy="8511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ভূগর্ভস্থ পানি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EC4E0F-91C9-4C3A-AA06-838B7D0E9B47}"/>
                </a:ext>
              </a:extLst>
            </p:cNvPr>
            <p:cNvSpPr/>
            <p:nvPr/>
          </p:nvSpPr>
          <p:spPr>
            <a:xfrm>
              <a:off x="9986017" y="6013064"/>
              <a:ext cx="1652654" cy="3689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702003-507B-4F48-8D6E-8871AE65E96E}"/>
                </a:ext>
              </a:extLst>
            </p:cNvPr>
            <p:cNvSpPr/>
            <p:nvPr/>
          </p:nvSpPr>
          <p:spPr>
            <a:xfrm>
              <a:off x="5118595" y="4881492"/>
              <a:ext cx="1300962" cy="21268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7D55DE-300C-48A0-A372-4B4B06E6ED0F}"/>
                </a:ext>
              </a:extLst>
            </p:cNvPr>
            <p:cNvSpPr/>
            <p:nvPr/>
          </p:nvSpPr>
          <p:spPr>
            <a:xfrm>
              <a:off x="9054778" y="2485913"/>
              <a:ext cx="1448971" cy="2710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6820AC-1A84-430D-909D-F226A2D6E66C}"/>
                </a:ext>
              </a:extLst>
            </p:cNvPr>
            <p:cNvSpPr/>
            <p:nvPr/>
          </p:nvSpPr>
          <p:spPr>
            <a:xfrm>
              <a:off x="7471865" y="3515345"/>
              <a:ext cx="1729724" cy="2540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7E1461-640F-46CB-8564-EA40DB2E92DE}"/>
              </a:ext>
            </a:extLst>
          </p:cNvPr>
          <p:cNvGrpSpPr/>
          <p:nvPr/>
        </p:nvGrpSpPr>
        <p:grpSpPr>
          <a:xfrm>
            <a:off x="241412" y="1770076"/>
            <a:ext cx="6023046" cy="4143738"/>
            <a:chOff x="231077" y="1437232"/>
            <a:chExt cx="6023046" cy="41437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0C54B5-5987-475B-98CA-030AD3A0372F}"/>
                </a:ext>
              </a:extLst>
            </p:cNvPr>
            <p:cNvSpPr/>
            <p:nvPr/>
          </p:nvSpPr>
          <p:spPr>
            <a:xfrm>
              <a:off x="231077" y="1437232"/>
              <a:ext cx="5995464" cy="4143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DA4705-A5FD-47C1-B8C1-4F277F2FF0D1}"/>
                </a:ext>
              </a:extLst>
            </p:cNvPr>
            <p:cNvSpPr txBox="1"/>
            <p:nvPr/>
          </p:nvSpPr>
          <p:spPr>
            <a:xfrm>
              <a:off x="301895" y="1611943"/>
              <a:ext cx="595222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spc="50" baseline="-25000" dirty="0" err="1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9600" b="1" spc="50" baseline="-25000" dirty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spc="50" baseline="-25000" dirty="0" err="1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চক্র</a:t>
              </a:r>
              <a:endParaRPr lang="en-US" sz="9600" b="1" spc="50" baseline="-2500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্ঠ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বায়ুমণ্ডলের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সর্বত্র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ছড়িয়ে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র।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CDB4F50-4685-418C-BE8F-A9C35CA58683}"/>
              </a:ext>
            </a:extLst>
          </p:cNvPr>
          <p:cNvSpPr txBox="1"/>
          <p:nvPr/>
        </p:nvSpPr>
        <p:spPr>
          <a:xfrm>
            <a:off x="228501" y="406339"/>
            <a:ext cx="11212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পানি চক্রের বিষয়টি আরো একবার ভালোভাবে দেখে নিই।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CB8699-C11D-4BA0-82C2-61351743576F}"/>
              </a:ext>
            </a:extLst>
          </p:cNvPr>
          <p:cNvGrpSpPr/>
          <p:nvPr/>
        </p:nvGrpSpPr>
        <p:grpSpPr>
          <a:xfrm>
            <a:off x="241412" y="1770076"/>
            <a:ext cx="6093292" cy="4143735"/>
            <a:chOff x="241412" y="1770076"/>
            <a:chExt cx="6093292" cy="41437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C38376-8F19-4ADD-B7A1-31A5A1CF18E3}"/>
                </a:ext>
              </a:extLst>
            </p:cNvPr>
            <p:cNvSpPr/>
            <p:nvPr/>
          </p:nvSpPr>
          <p:spPr>
            <a:xfrm>
              <a:off x="241412" y="1770076"/>
              <a:ext cx="6093292" cy="41437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736BF2-E288-4A92-A30B-2BFF092A700C}"/>
                </a:ext>
              </a:extLst>
            </p:cNvPr>
            <p:cNvSpPr/>
            <p:nvPr/>
          </p:nvSpPr>
          <p:spPr>
            <a:xfrm>
              <a:off x="312230" y="1879876"/>
              <a:ext cx="24705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বাষ্পীভবন</a:t>
              </a:r>
              <a:r>
                <a:rPr lang="bn-BD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1324C3-01FE-44BE-9B6A-A5B3483C6492}"/>
                </a:ext>
              </a:extLst>
            </p:cNvPr>
            <p:cNvSpPr txBox="1"/>
            <p:nvPr/>
          </p:nvSpPr>
          <p:spPr>
            <a:xfrm>
              <a:off x="510552" y="2950930"/>
              <a:ext cx="562899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তরল থেকে বাষ্পে পরিণত হওয়ার প্রক্রিয়াই হচ্ছে বাষ্পীভবন।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026FD1-52EE-49BB-8FB5-83D45D5129A4}"/>
              </a:ext>
            </a:extLst>
          </p:cNvPr>
          <p:cNvGrpSpPr/>
          <p:nvPr/>
        </p:nvGrpSpPr>
        <p:grpSpPr>
          <a:xfrm>
            <a:off x="6432010" y="1383663"/>
            <a:ext cx="5140612" cy="4907900"/>
            <a:chOff x="4840791" y="1862484"/>
            <a:chExt cx="4762500" cy="27432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2A469A4-5253-4F89-BB96-A999C360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791" y="1862484"/>
              <a:ext cx="4762500" cy="274320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53204B-8973-4C39-AE4B-BA26BEA6238C}"/>
                </a:ext>
              </a:extLst>
            </p:cNvPr>
            <p:cNvSpPr/>
            <p:nvPr/>
          </p:nvSpPr>
          <p:spPr>
            <a:xfrm>
              <a:off x="6050917" y="2675693"/>
              <a:ext cx="1062101" cy="1621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55D690-2A77-413C-AA6A-75646FFDA4D6}"/>
                </a:ext>
              </a:extLst>
            </p:cNvPr>
            <p:cNvSpPr/>
            <p:nvPr/>
          </p:nvSpPr>
          <p:spPr>
            <a:xfrm>
              <a:off x="6362785" y="3593294"/>
              <a:ext cx="1062101" cy="1621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4E72DDE-C005-4D90-983E-1CAB1391261A}"/>
              </a:ext>
            </a:extLst>
          </p:cNvPr>
          <p:cNvSpPr/>
          <p:nvPr/>
        </p:nvSpPr>
        <p:spPr>
          <a:xfrm>
            <a:off x="1234093" y="1029662"/>
            <a:ext cx="6003327" cy="2542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D7265C-FD19-4A79-A5B8-53FB130D7BFC}"/>
              </a:ext>
            </a:extLst>
          </p:cNvPr>
          <p:cNvSpPr/>
          <p:nvPr/>
        </p:nvSpPr>
        <p:spPr>
          <a:xfrm>
            <a:off x="254711" y="1723809"/>
            <a:ext cx="6108344" cy="4190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spc="50" baseline="-250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endParaRPr lang="en-US" sz="6600" b="1" spc="50" baseline="-2500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বাষ্পীভূত পানি উপরে উঠে ঠাণ্ডা ও ঘনীভূত হয়ে পানির বিন্দুতে পরিণত হয়।ক্ষুদ্র ক্ষুদ্র পানির বিন্দু একত্রিত হয়ে মেঘ সৃষ্টি হয়। এ প্রক্রিয়াটিকে ঘনীভবন বলে।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3F439D8-7DE4-4C63-9AFB-BA6C977E8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10" y="1375964"/>
            <a:ext cx="5059666" cy="4977844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A427DA5-69B7-499B-8EED-C3DAB3AC0B3D}"/>
              </a:ext>
            </a:extLst>
          </p:cNvPr>
          <p:cNvGrpSpPr/>
          <p:nvPr/>
        </p:nvGrpSpPr>
        <p:grpSpPr>
          <a:xfrm>
            <a:off x="185238" y="1697858"/>
            <a:ext cx="6162765" cy="4370831"/>
            <a:chOff x="185238" y="1697858"/>
            <a:chExt cx="6162765" cy="437083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035FDEA-8E53-4834-9AA2-5DF122493253}"/>
                </a:ext>
              </a:extLst>
            </p:cNvPr>
            <p:cNvSpPr/>
            <p:nvPr/>
          </p:nvSpPr>
          <p:spPr>
            <a:xfrm>
              <a:off x="185238" y="1697858"/>
              <a:ext cx="6162765" cy="42795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BB251E-A77E-4852-A88C-E6F1FD06ECBC}"/>
                </a:ext>
              </a:extLst>
            </p:cNvPr>
            <p:cNvSpPr/>
            <p:nvPr/>
          </p:nvSpPr>
          <p:spPr>
            <a:xfrm>
              <a:off x="312230" y="1770076"/>
              <a:ext cx="5937945" cy="4298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8000" b="1" spc="50" baseline="-25000" dirty="0">
                  <a:ln w="0"/>
                  <a:solidFill>
                    <a:srgbClr val="FF33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 ও তুষার পাত</a:t>
              </a:r>
              <a:endParaRPr lang="en-US" sz="8000" b="1" spc="50" baseline="-2500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পানিকনা বড় হয়ে বৃষ্টিপাত হিসেবে আবার ভূপৃষ্ঠে ফিরে আসে।</a:t>
              </a:r>
              <a:endParaRPr lang="bn-BD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শীত প্রধান দেশে তুষারও মেঘ থেকেই পৃথিবীতে পড়ে।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A32FDB8-DD84-4AD7-9FB5-97B9B5D8EDA7}"/>
              </a:ext>
            </a:extLst>
          </p:cNvPr>
          <p:cNvGrpSpPr/>
          <p:nvPr/>
        </p:nvGrpSpPr>
        <p:grpSpPr>
          <a:xfrm>
            <a:off x="6575804" y="1439154"/>
            <a:ext cx="5008098" cy="4666369"/>
            <a:chOff x="3983502" y="26667"/>
            <a:chExt cx="8208498" cy="65570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2999CBE-909E-4F2A-868D-08E9C708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502" y="878415"/>
              <a:ext cx="3554437" cy="3404383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7C7DCE6-22D9-41E9-9569-BF4DB02F27FB}"/>
                </a:ext>
              </a:extLst>
            </p:cNvPr>
            <p:cNvGrpSpPr/>
            <p:nvPr/>
          </p:nvGrpSpPr>
          <p:grpSpPr>
            <a:xfrm>
              <a:off x="7188591" y="26667"/>
              <a:ext cx="5003409" cy="6557014"/>
              <a:chOff x="7887407" y="1912618"/>
              <a:chExt cx="3828818" cy="4060136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9FC82E8-04F1-4CCF-A71A-F790448B4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407" y="1912618"/>
                <a:ext cx="3828818" cy="209726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E4290ADA-A3FA-4F40-B409-4A98CED0F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340" r="52226"/>
              <a:stretch/>
            </p:blipFill>
            <p:spPr>
              <a:xfrm>
                <a:off x="7887407" y="3896751"/>
                <a:ext cx="3828818" cy="2076003"/>
              </a:xfrm>
              <a:prstGeom prst="rect">
                <a:avLst/>
              </a:prstGeom>
            </p:spPr>
          </p:pic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7E4EB46-23EF-4771-A211-086EE2F3F010}"/>
              </a:ext>
            </a:extLst>
          </p:cNvPr>
          <p:cNvGrpSpPr/>
          <p:nvPr/>
        </p:nvGrpSpPr>
        <p:grpSpPr>
          <a:xfrm>
            <a:off x="170395" y="1624755"/>
            <a:ext cx="6191116" cy="4417591"/>
            <a:chOff x="170186" y="1669503"/>
            <a:chExt cx="6191116" cy="435694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34683D3-DC0E-4DF8-9D14-24E38860F798}"/>
                </a:ext>
              </a:extLst>
            </p:cNvPr>
            <p:cNvSpPr/>
            <p:nvPr/>
          </p:nvSpPr>
          <p:spPr>
            <a:xfrm>
              <a:off x="170186" y="1669503"/>
              <a:ext cx="6191116" cy="42986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6283865-3A40-4EFC-BB81-ABC9342409A1}"/>
                </a:ext>
              </a:extLst>
            </p:cNvPr>
            <p:cNvSpPr/>
            <p:nvPr/>
          </p:nvSpPr>
          <p:spPr>
            <a:xfrm>
              <a:off x="303133" y="1789387"/>
              <a:ext cx="5995463" cy="423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8000" b="1" spc="50" baseline="-25000" dirty="0">
                  <a:ln w="0"/>
                  <a:solidFill>
                    <a:srgbClr val="0070C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ফিরে আসা</a:t>
              </a:r>
              <a:endParaRPr lang="en-US" sz="8000" b="1" spc="50" baseline="-2500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বৃষ্টির পানি মাটিতে শোষিত হয় অথবা নদীতে গড়িয়ে পড়ে।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শোষিত পানি ভূগর্ভস্থ পানি হিসেবে জমা হয় আর নদীর পানি সমুদ্রে পড়ে।আবার বাষ্পীভূত হয়ে বায়ুতে ফিরে আাসে।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99281F-EF9D-4E2E-A15B-8DC147E3E8D7}"/>
              </a:ext>
            </a:extLst>
          </p:cNvPr>
          <p:cNvGrpSpPr/>
          <p:nvPr/>
        </p:nvGrpSpPr>
        <p:grpSpPr>
          <a:xfrm>
            <a:off x="6418821" y="1383662"/>
            <a:ext cx="5167309" cy="4987831"/>
            <a:chOff x="2163897" y="1210081"/>
            <a:chExt cx="5021121" cy="457889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AC9621A-7E29-4DFD-8393-EE88623EDB06}"/>
                </a:ext>
              </a:extLst>
            </p:cNvPr>
            <p:cNvGrpSpPr/>
            <p:nvPr/>
          </p:nvGrpSpPr>
          <p:grpSpPr>
            <a:xfrm>
              <a:off x="2191720" y="1210081"/>
              <a:ext cx="4984763" cy="2013173"/>
              <a:chOff x="4315995" y="2278966"/>
              <a:chExt cx="4293433" cy="3024553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6D189813-FE03-4F7D-8BD8-6780D10282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917" r="55580" b="13314"/>
              <a:stretch/>
            </p:blipFill>
            <p:spPr>
              <a:xfrm>
                <a:off x="4315996" y="2278966"/>
                <a:ext cx="4293432" cy="3024553"/>
              </a:xfrm>
              <a:prstGeom prst="rect">
                <a:avLst/>
              </a:prstGeom>
            </p:spPr>
          </p:pic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6B4BEF-101B-414C-858E-DBDFE0E20E53}"/>
                  </a:ext>
                </a:extLst>
              </p:cNvPr>
              <p:cNvSpPr/>
              <p:nvPr/>
            </p:nvSpPr>
            <p:spPr>
              <a:xfrm>
                <a:off x="4315995" y="4825218"/>
                <a:ext cx="3104271" cy="4783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 পানি শোষণ</a:t>
                </a:r>
                <a:endPara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E7DBE4F-2FFC-4B3E-B6EF-8A00E3275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" r="4297"/>
            <a:stretch/>
          </p:blipFill>
          <p:spPr>
            <a:xfrm>
              <a:off x="2163897" y="3253002"/>
              <a:ext cx="5021121" cy="253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80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Bevel 6"/>
          <p:cNvSpPr/>
          <p:nvPr/>
        </p:nvSpPr>
        <p:spPr>
          <a:xfrm>
            <a:off x="206603" y="520183"/>
            <a:ext cx="2974346" cy="972151"/>
          </a:xfrm>
          <a:prstGeom prst="bevel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407458" y="5696525"/>
            <a:ext cx="1077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আলোচনা করে তোমাদের খাতায় পানি চক্রের ধাপ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54" y="709036"/>
            <a:ext cx="1891311" cy="14294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EF75FB6-14F8-46E5-BD5D-D98E17EFE0D2}"/>
              </a:ext>
            </a:extLst>
          </p:cNvPr>
          <p:cNvGrpSpPr/>
          <p:nvPr/>
        </p:nvGrpSpPr>
        <p:grpSpPr>
          <a:xfrm>
            <a:off x="3418039" y="506437"/>
            <a:ext cx="6670615" cy="4635937"/>
            <a:chOff x="1993702" y="506437"/>
            <a:chExt cx="7914788" cy="59613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E498AB-8B27-4BFF-AC40-C5988FC1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702" y="506437"/>
              <a:ext cx="7914788" cy="596131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8FC9C5-B1D7-4BA8-8F9E-628869A96A3A}"/>
                </a:ext>
              </a:extLst>
            </p:cNvPr>
            <p:cNvSpPr/>
            <p:nvPr/>
          </p:nvSpPr>
          <p:spPr>
            <a:xfrm>
              <a:off x="2127695" y="5865349"/>
              <a:ext cx="1783830" cy="4347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AF5D79-A32F-44DC-B1D5-8AFE1EC7123A}"/>
                </a:ext>
              </a:extLst>
            </p:cNvPr>
            <p:cNvSpPr/>
            <p:nvPr/>
          </p:nvSpPr>
          <p:spPr>
            <a:xfrm>
              <a:off x="7613177" y="5681825"/>
              <a:ext cx="1783830" cy="4347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D02672-AAE1-4973-9420-D8C73EE6A147}"/>
                </a:ext>
              </a:extLst>
            </p:cNvPr>
            <p:cNvSpPr/>
            <p:nvPr/>
          </p:nvSpPr>
          <p:spPr>
            <a:xfrm>
              <a:off x="2005819" y="4739162"/>
              <a:ext cx="1783830" cy="434715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974796-3929-4193-A3BF-975CC88270FF}"/>
                </a:ext>
              </a:extLst>
            </p:cNvPr>
            <p:cNvSpPr/>
            <p:nvPr/>
          </p:nvSpPr>
          <p:spPr>
            <a:xfrm>
              <a:off x="4850756" y="3867462"/>
              <a:ext cx="1753849" cy="179342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D376C2-90FA-412C-B09C-E14A522EF9B4}"/>
                </a:ext>
              </a:extLst>
            </p:cNvPr>
            <p:cNvSpPr/>
            <p:nvPr/>
          </p:nvSpPr>
          <p:spPr>
            <a:xfrm>
              <a:off x="1993702" y="763041"/>
              <a:ext cx="3585512" cy="434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865E-D7BC-43A7-8687-FD9F23103AFB}"/>
                </a:ext>
              </a:extLst>
            </p:cNvPr>
            <p:cNvSpPr/>
            <p:nvPr/>
          </p:nvSpPr>
          <p:spPr>
            <a:xfrm>
              <a:off x="6475751" y="3072984"/>
              <a:ext cx="1753849" cy="2398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213975-9574-4C6D-A886-D020CA78ADAF}"/>
                </a:ext>
              </a:extLst>
            </p:cNvPr>
            <p:cNvSpPr/>
            <p:nvPr/>
          </p:nvSpPr>
          <p:spPr>
            <a:xfrm>
              <a:off x="3866538" y="3192224"/>
              <a:ext cx="1528987" cy="4347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2518C9-6865-4999-8833-AE01E4DB6A6B}"/>
                </a:ext>
              </a:extLst>
            </p:cNvPr>
            <p:cNvSpPr/>
            <p:nvPr/>
          </p:nvSpPr>
          <p:spPr>
            <a:xfrm>
              <a:off x="4411022" y="1787841"/>
              <a:ext cx="1528987" cy="1926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61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539</Words>
  <Application>Microsoft Office PowerPoint</Application>
  <PresentationFormat>Widescreen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270</cp:revision>
  <dcterms:created xsi:type="dcterms:W3CDTF">2019-11-11T06:49:20Z</dcterms:created>
  <dcterms:modified xsi:type="dcterms:W3CDTF">2020-01-28T06:20:57Z</dcterms:modified>
</cp:coreProperties>
</file>