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114" r:id="rId4"/>
  </p:sldMasterIdLst>
  <p:notesMasterIdLst>
    <p:notesMasterId r:id="rId21"/>
  </p:notesMasterIdLst>
  <p:handoutMasterIdLst>
    <p:handoutMasterId r:id="rId22"/>
  </p:handoutMasterIdLst>
  <p:sldIdLst>
    <p:sldId id="290" r:id="rId5"/>
    <p:sldId id="291" r:id="rId6"/>
    <p:sldId id="292" r:id="rId7"/>
    <p:sldId id="294" r:id="rId8"/>
    <p:sldId id="283" r:id="rId9"/>
    <p:sldId id="271" r:id="rId10"/>
    <p:sldId id="287" r:id="rId11"/>
    <p:sldId id="279" r:id="rId12"/>
    <p:sldId id="299" r:id="rId13"/>
    <p:sldId id="298" r:id="rId14"/>
    <p:sldId id="284" r:id="rId15"/>
    <p:sldId id="296" r:id="rId16"/>
    <p:sldId id="285" r:id="rId17"/>
    <p:sldId id="288" r:id="rId18"/>
    <p:sldId id="295" r:id="rId19"/>
    <p:sldId id="29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Welcome" id="{E75E278A-FF0E-49A4-B170-79828D63BBAD}">
          <p14:sldIdLst>
            <p14:sldId id="290"/>
            <p14:sldId id="291"/>
            <p14:sldId id="292"/>
            <p14:sldId id="283"/>
          </p14:sldIdLst>
        </p14:section>
        <p14:section name="Lesson" id="{B9B51309-D148-4332-87C2-07BE32FBCA3B}">
          <p14:sldIdLst>
            <p14:sldId id="271"/>
            <p14:sldId id="287"/>
            <p14:sldId id="279"/>
            <p14:sldId id="284"/>
            <p14:sldId id="285"/>
            <p14:sldId id="286"/>
            <p14:sldId id="288"/>
          </p14:sldIdLst>
        </p14:section>
        <p14:section name="Learn More" id="{2CC34DB2-6590-42C0-AD4B-A04C6060184E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04040"/>
    <a:srgbClr val="DD462F"/>
    <a:srgbClr val="D24726"/>
    <a:srgbClr val="FF9B45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85" autoAdjust="0"/>
    <p:restoredTop sz="94265" autoAdjust="0"/>
  </p:normalViewPr>
  <p:slideViewPr>
    <p:cSldViewPr snapToGrid="0">
      <p:cViewPr>
        <p:scale>
          <a:sx n="60" d="100"/>
          <a:sy n="60" d="100"/>
        </p:scale>
        <p:origin x="-1074" y="-2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00DE3F-A243-43D9-BA0A-38A30E64B6C7}" type="doc">
      <dgm:prSet loTypeId="urn:microsoft.com/office/officeart/2005/8/layout/vList4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4777DEF7-9A49-4201-8C47-8F02261B1E26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অ্যামাইটোসিস</a:t>
          </a:r>
          <a:endParaRPr lang="en-US" dirty="0"/>
        </a:p>
      </dgm:t>
    </dgm:pt>
    <dgm:pt modelId="{230002C1-2DE5-4F97-88CF-F9483379EDC3}" type="parTrans" cxnId="{7F4C235A-6308-4858-A252-11937AE74369}">
      <dgm:prSet/>
      <dgm:spPr/>
      <dgm:t>
        <a:bodyPr/>
        <a:lstStyle/>
        <a:p>
          <a:endParaRPr lang="en-US"/>
        </a:p>
      </dgm:t>
    </dgm:pt>
    <dgm:pt modelId="{B8AD67BF-3E8B-4A7B-84D4-C0A309BF1493}" type="sibTrans" cxnId="{7F4C235A-6308-4858-A252-11937AE74369}">
      <dgm:prSet/>
      <dgm:spPr/>
      <dgm:t>
        <a:bodyPr/>
        <a:lstStyle/>
        <a:p>
          <a:endParaRPr lang="en-US"/>
        </a:p>
      </dgm:t>
    </dgm:pt>
    <dgm:pt modelId="{43FCD8F2-8203-41E6-94D1-CD2E125F7146}">
      <dgm:prSet phldrT="[Text]"/>
      <dgm:spPr/>
      <dgm:t>
        <a:bodyPr/>
        <a:lstStyle/>
        <a:p>
          <a:endParaRPr lang="en-US" dirty="0"/>
        </a:p>
      </dgm:t>
    </dgm:pt>
    <dgm:pt modelId="{FD45980C-B408-4105-A6C3-3CEC5976418E}" type="parTrans" cxnId="{A766F2EC-BA88-4FCC-8B1C-58482E7A4E2E}">
      <dgm:prSet/>
      <dgm:spPr/>
      <dgm:t>
        <a:bodyPr/>
        <a:lstStyle/>
        <a:p>
          <a:endParaRPr lang="en-US"/>
        </a:p>
      </dgm:t>
    </dgm:pt>
    <dgm:pt modelId="{ACF4871B-D7CF-4AE6-A295-5EC4B0DB3411}" type="sibTrans" cxnId="{A766F2EC-BA88-4FCC-8B1C-58482E7A4E2E}">
      <dgm:prSet/>
      <dgm:spPr/>
      <dgm:t>
        <a:bodyPr/>
        <a:lstStyle/>
        <a:p>
          <a:endParaRPr lang="en-US"/>
        </a:p>
      </dgm:t>
    </dgm:pt>
    <dgm:pt modelId="{41FF7E15-CCEB-41A1-B9BA-C0BC3B46BCD4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মিয়োসিস</a:t>
          </a:r>
          <a:endParaRPr lang="en-US" dirty="0"/>
        </a:p>
      </dgm:t>
    </dgm:pt>
    <dgm:pt modelId="{FAFAA9E1-78A0-4E3D-A06E-A1787943282E}" type="parTrans" cxnId="{AB6E77A4-FD0B-4571-820D-BB5918B30B3C}">
      <dgm:prSet/>
      <dgm:spPr/>
      <dgm:t>
        <a:bodyPr/>
        <a:lstStyle/>
        <a:p>
          <a:endParaRPr lang="en-US"/>
        </a:p>
      </dgm:t>
    </dgm:pt>
    <dgm:pt modelId="{4B79B2B0-8BB5-4882-8BDA-1117950BC12F}" type="sibTrans" cxnId="{AB6E77A4-FD0B-4571-820D-BB5918B30B3C}">
      <dgm:prSet/>
      <dgm:spPr/>
      <dgm:t>
        <a:bodyPr/>
        <a:lstStyle/>
        <a:p>
          <a:endParaRPr lang="en-US"/>
        </a:p>
      </dgm:t>
    </dgm:pt>
    <dgm:pt modelId="{B6214F0D-E951-4F24-BC76-F3651C2D2257}" type="pres">
      <dgm:prSet presAssocID="{AB00DE3F-A243-43D9-BA0A-38A30E64B6C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0CCA8F8-0BD2-4C24-B034-7C51F8AF4034}" type="pres">
      <dgm:prSet presAssocID="{4777DEF7-9A49-4201-8C47-8F02261B1E26}" presName="comp" presStyleCnt="0"/>
      <dgm:spPr/>
    </dgm:pt>
    <dgm:pt modelId="{2632A32B-A629-4D1D-A4DD-4EF4112006CA}" type="pres">
      <dgm:prSet presAssocID="{4777DEF7-9A49-4201-8C47-8F02261B1E26}" presName="box" presStyleLbl="node1" presStyleIdx="0" presStyleCnt="3" custLinFactNeighborX="136" custLinFactNeighborY="6506"/>
      <dgm:spPr/>
      <dgm:t>
        <a:bodyPr/>
        <a:lstStyle/>
        <a:p>
          <a:endParaRPr lang="en-US"/>
        </a:p>
      </dgm:t>
    </dgm:pt>
    <dgm:pt modelId="{24080FEA-41A6-4206-848D-FD6523C2E8F3}" type="pres">
      <dgm:prSet presAssocID="{4777DEF7-9A49-4201-8C47-8F02261B1E26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8387C1E-E433-4DF5-A5D5-5E1353EF3578}" type="pres">
      <dgm:prSet presAssocID="{4777DEF7-9A49-4201-8C47-8F02261B1E26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2B92A7-48B3-4C4F-8C6F-E8EAB1C97DAA}" type="pres">
      <dgm:prSet presAssocID="{B8AD67BF-3E8B-4A7B-84D4-C0A309BF1493}" presName="spacer" presStyleCnt="0"/>
      <dgm:spPr/>
    </dgm:pt>
    <dgm:pt modelId="{D43781DA-A6DC-4F26-AE79-8AE12DB34013}" type="pres">
      <dgm:prSet presAssocID="{43FCD8F2-8203-41E6-94D1-CD2E125F7146}" presName="comp" presStyleCnt="0"/>
      <dgm:spPr/>
    </dgm:pt>
    <dgm:pt modelId="{B573C76B-77BB-4EB9-9F53-D99C44F96CA4}" type="pres">
      <dgm:prSet presAssocID="{43FCD8F2-8203-41E6-94D1-CD2E125F7146}" presName="box" presStyleLbl="node1" presStyleIdx="1" presStyleCnt="3" custLinFactNeighborX="153" custLinFactNeighborY="-1894"/>
      <dgm:spPr/>
      <dgm:t>
        <a:bodyPr/>
        <a:lstStyle/>
        <a:p>
          <a:endParaRPr lang="en-US"/>
        </a:p>
      </dgm:t>
    </dgm:pt>
    <dgm:pt modelId="{A0F1F4FD-CA79-47D7-BC19-B72D1A2243A2}" type="pres">
      <dgm:prSet presAssocID="{43FCD8F2-8203-41E6-94D1-CD2E125F7146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09620239-03F0-4079-BB19-F82951B3DC71}" type="pres">
      <dgm:prSet presAssocID="{43FCD8F2-8203-41E6-94D1-CD2E125F7146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E2D5F3-5503-4EAE-AC03-125B60B29FB3}" type="pres">
      <dgm:prSet presAssocID="{ACF4871B-D7CF-4AE6-A295-5EC4B0DB3411}" presName="spacer" presStyleCnt="0"/>
      <dgm:spPr/>
    </dgm:pt>
    <dgm:pt modelId="{B5734D17-2005-41C0-B834-97A4A05E56A2}" type="pres">
      <dgm:prSet presAssocID="{41FF7E15-CCEB-41A1-B9BA-C0BC3B46BCD4}" presName="comp" presStyleCnt="0"/>
      <dgm:spPr/>
    </dgm:pt>
    <dgm:pt modelId="{A24AC4AB-38F8-4DC4-97C4-BC0DC34422CA}" type="pres">
      <dgm:prSet presAssocID="{41FF7E15-CCEB-41A1-B9BA-C0BC3B46BCD4}" presName="box" presStyleLbl="node1" presStyleIdx="2" presStyleCnt="3"/>
      <dgm:spPr/>
      <dgm:t>
        <a:bodyPr/>
        <a:lstStyle/>
        <a:p>
          <a:endParaRPr lang="en-US"/>
        </a:p>
      </dgm:t>
    </dgm:pt>
    <dgm:pt modelId="{8020432E-8A0B-4430-973F-69F15D3970DC}" type="pres">
      <dgm:prSet presAssocID="{41FF7E15-CCEB-41A1-B9BA-C0BC3B46BCD4}" presName="img" presStyleLbl="fgImgPlace1" presStyleIdx="2" presStyleCnt="3" custLinFactNeighborX="-2033" custLinFactNeighborY="325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7ADBD425-E40B-49A7-B001-02B90EA02896}" type="pres">
      <dgm:prSet presAssocID="{41FF7E15-CCEB-41A1-B9BA-C0BC3B46BCD4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62EF859-D673-442C-8D79-61A442C9B2D9}" type="presOf" srcId="{43FCD8F2-8203-41E6-94D1-CD2E125F7146}" destId="{B573C76B-77BB-4EB9-9F53-D99C44F96CA4}" srcOrd="0" destOrd="0" presId="urn:microsoft.com/office/officeart/2005/8/layout/vList4"/>
    <dgm:cxn modelId="{BF40F0F3-C4B9-424C-8293-A5C7413BBA10}" type="presOf" srcId="{AB00DE3F-A243-43D9-BA0A-38A30E64B6C7}" destId="{B6214F0D-E951-4F24-BC76-F3651C2D2257}" srcOrd="0" destOrd="0" presId="urn:microsoft.com/office/officeart/2005/8/layout/vList4"/>
    <dgm:cxn modelId="{C1801194-293B-4CF9-947C-53AE84CBD09A}" type="presOf" srcId="{43FCD8F2-8203-41E6-94D1-CD2E125F7146}" destId="{09620239-03F0-4079-BB19-F82951B3DC71}" srcOrd="1" destOrd="0" presId="urn:microsoft.com/office/officeart/2005/8/layout/vList4"/>
    <dgm:cxn modelId="{7F4C235A-6308-4858-A252-11937AE74369}" srcId="{AB00DE3F-A243-43D9-BA0A-38A30E64B6C7}" destId="{4777DEF7-9A49-4201-8C47-8F02261B1E26}" srcOrd="0" destOrd="0" parTransId="{230002C1-2DE5-4F97-88CF-F9483379EDC3}" sibTransId="{B8AD67BF-3E8B-4A7B-84D4-C0A309BF1493}"/>
    <dgm:cxn modelId="{19B4D1EC-03BC-42BC-8A16-7F75CA9A2BF8}" type="presOf" srcId="{41FF7E15-CCEB-41A1-B9BA-C0BC3B46BCD4}" destId="{A24AC4AB-38F8-4DC4-97C4-BC0DC34422CA}" srcOrd="0" destOrd="0" presId="urn:microsoft.com/office/officeart/2005/8/layout/vList4"/>
    <dgm:cxn modelId="{DE363836-F7ED-41A6-9437-0CEB1583F9D0}" type="presOf" srcId="{4777DEF7-9A49-4201-8C47-8F02261B1E26}" destId="{A8387C1E-E433-4DF5-A5D5-5E1353EF3578}" srcOrd="1" destOrd="0" presId="urn:microsoft.com/office/officeart/2005/8/layout/vList4"/>
    <dgm:cxn modelId="{AB6E77A4-FD0B-4571-820D-BB5918B30B3C}" srcId="{AB00DE3F-A243-43D9-BA0A-38A30E64B6C7}" destId="{41FF7E15-CCEB-41A1-B9BA-C0BC3B46BCD4}" srcOrd="2" destOrd="0" parTransId="{FAFAA9E1-78A0-4E3D-A06E-A1787943282E}" sibTransId="{4B79B2B0-8BB5-4882-8BDA-1117950BC12F}"/>
    <dgm:cxn modelId="{198D6F3A-4A3D-4DA8-B614-91DF3D34E584}" type="presOf" srcId="{41FF7E15-CCEB-41A1-B9BA-C0BC3B46BCD4}" destId="{7ADBD425-E40B-49A7-B001-02B90EA02896}" srcOrd="1" destOrd="0" presId="urn:microsoft.com/office/officeart/2005/8/layout/vList4"/>
    <dgm:cxn modelId="{1B3B34BA-7075-4128-9E53-960B07722392}" type="presOf" srcId="{4777DEF7-9A49-4201-8C47-8F02261B1E26}" destId="{2632A32B-A629-4D1D-A4DD-4EF4112006CA}" srcOrd="0" destOrd="0" presId="urn:microsoft.com/office/officeart/2005/8/layout/vList4"/>
    <dgm:cxn modelId="{A766F2EC-BA88-4FCC-8B1C-58482E7A4E2E}" srcId="{AB00DE3F-A243-43D9-BA0A-38A30E64B6C7}" destId="{43FCD8F2-8203-41E6-94D1-CD2E125F7146}" srcOrd="1" destOrd="0" parTransId="{FD45980C-B408-4105-A6C3-3CEC5976418E}" sibTransId="{ACF4871B-D7CF-4AE6-A295-5EC4B0DB3411}"/>
    <dgm:cxn modelId="{214031A2-9FAD-4BE5-BA21-6916DAEA6C4F}" type="presParOf" srcId="{B6214F0D-E951-4F24-BC76-F3651C2D2257}" destId="{F0CCA8F8-0BD2-4C24-B034-7C51F8AF4034}" srcOrd="0" destOrd="0" presId="urn:microsoft.com/office/officeart/2005/8/layout/vList4"/>
    <dgm:cxn modelId="{94A3522A-88F2-4EAB-9008-643B5F4E1D43}" type="presParOf" srcId="{F0CCA8F8-0BD2-4C24-B034-7C51F8AF4034}" destId="{2632A32B-A629-4D1D-A4DD-4EF4112006CA}" srcOrd="0" destOrd="0" presId="urn:microsoft.com/office/officeart/2005/8/layout/vList4"/>
    <dgm:cxn modelId="{918128AC-89F2-4FD9-A8F1-45E2BFE65200}" type="presParOf" srcId="{F0CCA8F8-0BD2-4C24-B034-7C51F8AF4034}" destId="{24080FEA-41A6-4206-848D-FD6523C2E8F3}" srcOrd="1" destOrd="0" presId="urn:microsoft.com/office/officeart/2005/8/layout/vList4"/>
    <dgm:cxn modelId="{4B67B0FD-5063-442F-BFDC-4B1471CEDB15}" type="presParOf" srcId="{F0CCA8F8-0BD2-4C24-B034-7C51F8AF4034}" destId="{A8387C1E-E433-4DF5-A5D5-5E1353EF3578}" srcOrd="2" destOrd="0" presId="urn:microsoft.com/office/officeart/2005/8/layout/vList4"/>
    <dgm:cxn modelId="{D31ACA44-75DE-4CAD-99DA-AC103E62FD03}" type="presParOf" srcId="{B6214F0D-E951-4F24-BC76-F3651C2D2257}" destId="{EC2B92A7-48B3-4C4F-8C6F-E8EAB1C97DAA}" srcOrd="1" destOrd="0" presId="urn:microsoft.com/office/officeart/2005/8/layout/vList4"/>
    <dgm:cxn modelId="{7D637AF6-3340-4997-AC54-721AC9580515}" type="presParOf" srcId="{B6214F0D-E951-4F24-BC76-F3651C2D2257}" destId="{D43781DA-A6DC-4F26-AE79-8AE12DB34013}" srcOrd="2" destOrd="0" presId="urn:microsoft.com/office/officeart/2005/8/layout/vList4"/>
    <dgm:cxn modelId="{03FFAE92-0224-4896-92AE-D33C23550C7E}" type="presParOf" srcId="{D43781DA-A6DC-4F26-AE79-8AE12DB34013}" destId="{B573C76B-77BB-4EB9-9F53-D99C44F96CA4}" srcOrd="0" destOrd="0" presId="urn:microsoft.com/office/officeart/2005/8/layout/vList4"/>
    <dgm:cxn modelId="{914C1866-840F-4E6B-B297-5AB4B22D8376}" type="presParOf" srcId="{D43781DA-A6DC-4F26-AE79-8AE12DB34013}" destId="{A0F1F4FD-CA79-47D7-BC19-B72D1A2243A2}" srcOrd="1" destOrd="0" presId="urn:microsoft.com/office/officeart/2005/8/layout/vList4"/>
    <dgm:cxn modelId="{486760CC-0D78-4D12-83E3-F02C245033FF}" type="presParOf" srcId="{D43781DA-A6DC-4F26-AE79-8AE12DB34013}" destId="{09620239-03F0-4079-BB19-F82951B3DC71}" srcOrd="2" destOrd="0" presId="urn:microsoft.com/office/officeart/2005/8/layout/vList4"/>
    <dgm:cxn modelId="{758C1FBF-E08D-4A07-876F-5DEEF899CBE2}" type="presParOf" srcId="{B6214F0D-E951-4F24-BC76-F3651C2D2257}" destId="{78E2D5F3-5503-4EAE-AC03-125B60B29FB3}" srcOrd="3" destOrd="0" presId="urn:microsoft.com/office/officeart/2005/8/layout/vList4"/>
    <dgm:cxn modelId="{01BF92E1-9501-421F-A816-A2FBAE8EBF01}" type="presParOf" srcId="{B6214F0D-E951-4F24-BC76-F3651C2D2257}" destId="{B5734D17-2005-41C0-B834-97A4A05E56A2}" srcOrd="4" destOrd="0" presId="urn:microsoft.com/office/officeart/2005/8/layout/vList4"/>
    <dgm:cxn modelId="{130BE633-28BF-4900-8A29-8FDBF30D6311}" type="presParOf" srcId="{B5734D17-2005-41C0-B834-97A4A05E56A2}" destId="{A24AC4AB-38F8-4DC4-97C4-BC0DC34422CA}" srcOrd="0" destOrd="0" presId="urn:microsoft.com/office/officeart/2005/8/layout/vList4"/>
    <dgm:cxn modelId="{CC2BD1E9-C9E3-4BCE-9E83-DAF6700FCC22}" type="presParOf" srcId="{B5734D17-2005-41C0-B834-97A4A05E56A2}" destId="{8020432E-8A0B-4430-973F-69F15D3970DC}" srcOrd="1" destOrd="0" presId="urn:microsoft.com/office/officeart/2005/8/layout/vList4"/>
    <dgm:cxn modelId="{C37AD10B-1E14-486D-B12A-55A369F5962B}" type="presParOf" srcId="{B5734D17-2005-41C0-B834-97A4A05E56A2}" destId="{7ADBD425-E40B-49A7-B001-02B90EA02896}" srcOrd="2" destOrd="0" presId="urn:microsoft.com/office/officeart/2005/8/layout/vList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pPr/>
              <a:t>2/1/2020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pPr/>
              <a:t>2/1/2020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8943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8050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</a:t>
            </a:r>
            <a:r>
              <a:rPr lang="en-US" baseline="0" dirty="0"/>
              <a:t>Slide Show mode, select the arrows to visit links.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1780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2/1/2020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2/1/2020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56033" y="265177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4435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>
            <a:off x="254953" y="26278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 userDrawn="1"/>
        </p:nvSpPr>
        <p:spPr bwMode="blackWhite">
          <a:xfrm>
            <a:off x="254951" y="262786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2/1/2020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2/1/2020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2/1/2020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1" y="262786"/>
            <a:ext cx="11682101" cy="633243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8549498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1" y="262786"/>
            <a:ext cx="11682101" cy="633243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8549498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1" y="262786"/>
            <a:ext cx="11682101" cy="6332433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8549498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3" y="265177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5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9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2/1/2020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1927" y="620395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85836540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3" y="26278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1" y="262786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565553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2/1/2020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56033" y="265177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4435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15" r:id="rId1"/>
    <p:sldLayoutId id="2147484116" r:id="rId2"/>
    <p:sldLayoutId id="2147484117" r:id="rId3"/>
    <p:sldLayoutId id="2147484118" r:id="rId4"/>
    <p:sldLayoutId id="2147484119" r:id="rId5"/>
    <p:sldLayoutId id="2147484120" r:id="rId6"/>
    <p:sldLayoutId id="2147484121" r:id="rId7"/>
    <p:sldLayoutId id="2147484122" r:id="rId8"/>
    <p:sldLayoutId id="2147484123" r:id="rId9"/>
    <p:sldLayoutId id="2147484124" r:id="rId10"/>
    <p:sldLayoutId id="2147484125" r:id="rId11"/>
    <p:sldLayoutId id="2147484126" r:id="rId12"/>
    <p:sldLayoutId id="2147484127" r:id="rId13"/>
    <p:sldLayoutId id="2147484128" r:id="rId14"/>
    <p:sldLayoutId id="2147483662" r:id="rId15"/>
    <p:sldLayoutId id="2147483663" r:id="rId16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d Noman Hossen\Desktop\130611-to-germinate-or-no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411" y="308902"/>
            <a:ext cx="11574076" cy="625442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06241" y="261258"/>
            <a:ext cx="77462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ক্লাসে সবাইকে </a:t>
            </a:r>
            <a:r>
              <a:rPr lang="en-US" sz="60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000" b="1" dirty="0">
              <a:solidFill>
                <a:schemeClr val="accent4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488760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453 0.01227 L -0.18287 0.008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A771ECA-5A0A-4CC1-AF1B-8BBC097D830A}"/>
              </a:ext>
            </a:extLst>
          </p:cNvPr>
          <p:cNvSpPr txBox="1"/>
          <p:nvPr/>
        </p:nvSpPr>
        <p:spPr>
          <a:xfrm>
            <a:off x="950888" y="635222"/>
            <a:ext cx="32112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b="1" dirty="0"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642025E7-28EC-4EF6-AF5C-D4D1FCABCFD7}"/>
              </a:ext>
            </a:extLst>
          </p:cNvPr>
          <p:cNvCxnSpPr>
            <a:cxnSpLocks/>
          </p:cNvCxnSpPr>
          <p:nvPr/>
        </p:nvCxnSpPr>
        <p:spPr>
          <a:xfrm>
            <a:off x="300447" y="1254036"/>
            <a:ext cx="11638267" cy="2751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9D26DECF-9338-4B9A-9A1A-86ED4D38DAC9}"/>
              </a:ext>
            </a:extLst>
          </p:cNvPr>
          <p:cNvSpPr/>
          <p:nvPr/>
        </p:nvSpPr>
        <p:spPr>
          <a:xfrm>
            <a:off x="4967078" y="2416628"/>
            <a:ext cx="5875095" cy="25211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400" b="1" dirty="0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4400" b="1" dirty="0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: </a:t>
            </a:r>
            <a:r>
              <a:rPr lang="en-US" sz="4400" b="1" dirty="0" err="1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নোমান</a:t>
            </a:r>
            <a:r>
              <a:rPr lang="en-US" sz="4400" b="1" dirty="0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হোসেন</a:t>
            </a:r>
            <a:endParaRPr lang="en-US" sz="4400" b="1" dirty="0" smtClean="0">
              <a:ln w="12700" cmpd="sng">
                <a:noFill/>
                <a:prstDash val="solid"/>
              </a:ln>
              <a:latin typeface="NikoshBAN" pitchFamily="2" charset="0"/>
              <a:cs typeface="NikoshBAN" pitchFamily="2" charset="0"/>
            </a:endParaRPr>
          </a:p>
          <a:p>
            <a:r>
              <a:rPr lang="bn-IN" sz="2400" b="1" dirty="0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সহকা</a:t>
            </a:r>
            <a:r>
              <a:rPr lang="en-US" sz="2400" b="1" dirty="0" err="1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রী</a:t>
            </a:r>
            <a:r>
              <a:rPr lang="en-US" sz="2400" b="1" dirty="0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b="1" dirty="0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400" b="1" dirty="0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b="1" dirty="0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(বিজ্ঞান)</a:t>
            </a:r>
          </a:p>
          <a:p>
            <a:r>
              <a:rPr lang="en-US" sz="2400" b="1" dirty="0" err="1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বিষ্ণুদী</a:t>
            </a:r>
            <a:r>
              <a:rPr lang="en-US" sz="2400" b="1" dirty="0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ইসলামিয়া</a:t>
            </a:r>
            <a:r>
              <a:rPr lang="en-US" sz="2400" b="1" dirty="0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আলিম</a:t>
            </a:r>
            <a:r>
              <a:rPr lang="en-US" sz="2400" b="1" dirty="0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মাদ্রাসা</a:t>
            </a:r>
            <a:endParaRPr lang="en-US" sz="2400" b="1" dirty="0" smtClean="0">
              <a:ln w="12700" cmpd="sng">
                <a:noFill/>
                <a:prstDash val="solid"/>
              </a:ln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সদর,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bn-IN" sz="2400" b="1" dirty="0" smtClean="0">
              <a:ln w="12700" cmpd="sng">
                <a:noFill/>
                <a:prstDash val="solid"/>
              </a:ln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মোবাইলঃ০১৭১২-৬২৫১২</a:t>
            </a:r>
            <a:r>
              <a:rPr lang="bn-BD" sz="2400" b="1" dirty="0" smtClean="0">
                <a:ln w="12700" cmpd="sng">
                  <a:noFill/>
                  <a:prstDash val="solid"/>
                </a:ln>
                <a:latin typeface="NikoshBAN" pitchFamily="2" charset="0"/>
                <a:cs typeface="NikoshBAN" pitchFamily="2" charset="0"/>
              </a:rPr>
              <a:t>5</a:t>
            </a:r>
            <a:endParaRPr lang="en-US" sz="2400" b="1" dirty="0" smtClean="0">
              <a:ln w="12700" cmpd="sng">
                <a:noFill/>
                <a:prstDash val="solid"/>
              </a:ln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smtClean="0">
                <a:ln w="12700" cmpd="sng">
                  <a:noFill/>
                  <a:prstDash val="solid"/>
                </a:ln>
                <a:latin typeface="Times New Roman" pitchFamily="18" charset="0"/>
                <a:cs typeface="Times New Roman" pitchFamily="18" charset="0"/>
              </a:rPr>
              <a:t>Email:-hossennoman@gmail.com</a:t>
            </a:r>
          </a:p>
        </p:txBody>
      </p:sp>
      <p:pic>
        <p:nvPicPr>
          <p:cNvPr id="7" name="Picture 6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4642" y="1986455"/>
            <a:ext cx="2792341" cy="3333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642025E7-28EC-4EF6-AF5C-D4D1FCABCFD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608770" y="3807519"/>
            <a:ext cx="3607721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856576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A771ECA-5A0A-4CC1-AF1B-8BBC097D830A}"/>
              </a:ext>
            </a:extLst>
          </p:cNvPr>
          <p:cNvSpPr txBox="1"/>
          <p:nvPr/>
        </p:nvSpPr>
        <p:spPr>
          <a:xfrm>
            <a:off x="950888" y="635222"/>
            <a:ext cx="25490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b="1" dirty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dirty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642025E7-28EC-4EF6-AF5C-D4D1FCABCFD7}"/>
              </a:ext>
            </a:extLst>
          </p:cNvPr>
          <p:cNvCxnSpPr>
            <a:cxnSpLocks/>
          </p:cNvCxnSpPr>
          <p:nvPr/>
        </p:nvCxnSpPr>
        <p:spPr>
          <a:xfrm>
            <a:off x="950889" y="1281553"/>
            <a:ext cx="109878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54D1C5F-17C2-4B58-A719-BF7F4CFEB2BA}"/>
              </a:ext>
            </a:extLst>
          </p:cNvPr>
          <p:cNvSpPr/>
          <p:nvPr/>
        </p:nvSpPr>
        <p:spPr>
          <a:xfrm>
            <a:off x="5703964" y="2081048"/>
            <a:ext cx="6156960" cy="3659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শ্রেনীঃ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অষ্টম</a:t>
            </a:r>
          </a:p>
          <a:p>
            <a:pPr>
              <a:lnSpc>
                <a:spcPct val="150000"/>
              </a:lnSpc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বিষয়ঃ সাধারণ বিজ্ঞান</a:t>
            </a:r>
          </a:p>
          <a:p>
            <a:pPr>
              <a:lnSpc>
                <a:spcPct val="150000"/>
              </a:lnSpc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তৃতীয়</a:t>
            </a:r>
          </a:p>
          <a:p>
            <a:pPr>
              <a:lnSpc>
                <a:spcPct val="150000"/>
              </a:lnSpc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জীবের বৃদ্ধি ও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বংশগতি</a:t>
            </a: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bn-BD" sz="3600" smtClean="0">
                <a:latin typeface="NikoshBAN" pitchFamily="2" charset="0"/>
                <a:cs typeface="NikoshBAN" pitchFamily="2" charset="0"/>
              </a:rPr>
              <a:t>তারিখঃ 01/02/2020</a:t>
            </a:r>
            <a:endParaRPr lang="bn-IN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scuen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1793" y="1715002"/>
            <a:ext cx="3397515" cy="4314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642025E7-28EC-4EF6-AF5C-D4D1FCABCFD7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365516" y="3980939"/>
            <a:ext cx="3607721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541182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ma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11" y="788276"/>
            <a:ext cx="5318235" cy="2427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majorEventsInMitosi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027" y="916534"/>
            <a:ext cx="6096000" cy="2299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মিয়োসিস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271" y="3704897"/>
            <a:ext cx="11716013" cy="2648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515710" y="0"/>
            <a:ext cx="502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নিচের </a:t>
            </a:r>
            <a:r>
              <a:rPr lang="en-US" sz="4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bn-BD" sz="4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bn-BD" sz="4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লক্ষ্য কর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50A52DE-0F34-4DFB-9A59-CA2A82A6D51F}"/>
              </a:ext>
            </a:extLst>
          </p:cNvPr>
          <p:cNvSpPr txBox="1"/>
          <p:nvPr/>
        </p:nvSpPr>
        <p:spPr>
          <a:xfrm>
            <a:off x="605309" y="450763"/>
            <a:ext cx="109856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তৃতীয় অধ্যায়ঃ জীবের বৃদ্ধি ও বংশগতি</a:t>
            </a:r>
            <a:endParaRPr lang="en-US" sz="4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E93F595-A7ED-41C4-AC97-1F2C729FAC22}"/>
              </a:ext>
            </a:extLst>
          </p:cNvPr>
          <p:cNvSpPr/>
          <p:nvPr/>
        </p:nvSpPr>
        <p:spPr>
          <a:xfrm>
            <a:off x="2884870" y="1545466"/>
            <a:ext cx="6490951" cy="646331"/>
          </a:xfrm>
          <a:prstGeom prst="rect">
            <a:avLst/>
          </a:prstGeom>
          <a:solidFill>
            <a:srgbClr val="4040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>
                <a:latin typeface="Nirmala UI Semilight" panose="020B0402040204020203" pitchFamily="34" charset="0"/>
                <a:cs typeface="Nirmala UI Semilight" panose="020B0402040204020203" pitchFamily="34" charset="0"/>
              </a:rPr>
              <a:t>এ অধ্যায় থেকে আমরা যা যা শিখতে পারব-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294B878-1358-47D8-B6EF-42EF35768205}"/>
              </a:ext>
            </a:extLst>
          </p:cNvPr>
          <p:cNvSpPr/>
          <p:nvPr/>
        </p:nvSpPr>
        <p:spPr>
          <a:xfrm>
            <a:off x="2884869" y="3181806"/>
            <a:ext cx="592428" cy="59242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>
                <a:latin typeface="Nirmala UI Semilight" panose="020B0402040204020203" pitchFamily="34" charset="0"/>
                <a:cs typeface="Nirmala UI Semilight" panose="020B0402040204020203" pitchFamily="34" charset="0"/>
              </a:rPr>
              <a:t>১।</a:t>
            </a:r>
            <a:endParaRPr lang="en-US" dirty="0">
              <a:latin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CF777D2D-E1AE-48A3-B220-5CD692E63482}"/>
              </a:ext>
            </a:extLst>
          </p:cNvPr>
          <p:cNvSpPr/>
          <p:nvPr/>
        </p:nvSpPr>
        <p:spPr>
          <a:xfrm>
            <a:off x="3683358" y="3181806"/>
            <a:ext cx="5692463" cy="592428"/>
          </a:xfrm>
          <a:prstGeom prst="rect">
            <a:avLst/>
          </a:prstGeom>
          <a:solidFill>
            <a:srgbClr val="DD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dirty="0">
                <a:latin typeface="Nirmala UI Semilight" panose="020B0402040204020203" pitchFamily="34" charset="0"/>
                <a:cs typeface="Nirmala UI Semilight" panose="020B0402040204020203" pitchFamily="34" charset="0"/>
              </a:rPr>
              <a:t>কোষ বিভাজন কী?</a:t>
            </a:r>
            <a:endParaRPr lang="en-US" dirty="0">
              <a:latin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A0CAF03-9649-4FE7-8986-A080FF479946}"/>
              </a:ext>
            </a:extLst>
          </p:cNvPr>
          <p:cNvSpPr/>
          <p:nvPr/>
        </p:nvSpPr>
        <p:spPr>
          <a:xfrm>
            <a:off x="2884869" y="3977908"/>
            <a:ext cx="592428" cy="59242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>
                <a:latin typeface="Nirmala UI Semilight" panose="020B0402040204020203" pitchFamily="34" charset="0"/>
                <a:cs typeface="Nirmala UI Semilight" panose="020B0402040204020203" pitchFamily="34" charset="0"/>
              </a:rPr>
              <a:t>২।</a:t>
            </a:r>
            <a:endParaRPr lang="en-US" dirty="0">
              <a:latin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CD4F06E-52AB-46AE-B3B3-4FA23B7BA1C2}"/>
              </a:ext>
            </a:extLst>
          </p:cNvPr>
          <p:cNvSpPr/>
          <p:nvPr/>
        </p:nvSpPr>
        <p:spPr>
          <a:xfrm>
            <a:off x="3683358" y="3977908"/>
            <a:ext cx="5692463" cy="592428"/>
          </a:xfrm>
          <a:prstGeom prst="rect">
            <a:avLst/>
          </a:prstGeom>
          <a:solidFill>
            <a:srgbClr val="DD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dirty="0">
                <a:latin typeface="Nirmala UI Semilight" panose="020B0402040204020203" pitchFamily="34" charset="0"/>
                <a:cs typeface="Nirmala UI Semilight" panose="020B0402040204020203" pitchFamily="34" charset="0"/>
              </a:rPr>
              <a:t>কোষ বিভাজন কতপ্রকার?</a:t>
            </a:r>
            <a:endParaRPr lang="en-US" dirty="0">
              <a:latin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F4C97A9-89DD-4795-A568-5605372F6FF7}"/>
              </a:ext>
            </a:extLst>
          </p:cNvPr>
          <p:cNvSpPr/>
          <p:nvPr/>
        </p:nvSpPr>
        <p:spPr>
          <a:xfrm>
            <a:off x="2884869" y="4774010"/>
            <a:ext cx="592428" cy="59242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>
                <a:latin typeface="Nirmala UI Semilight" panose="020B0402040204020203" pitchFamily="34" charset="0"/>
                <a:cs typeface="Nirmala UI Semilight" panose="020B0402040204020203" pitchFamily="34" charset="0"/>
              </a:rPr>
              <a:t>৩।</a:t>
            </a:r>
            <a:endParaRPr lang="en-US" dirty="0">
              <a:latin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5609AC8-B948-4F3A-8BD3-D6B0B26EFCE2}"/>
              </a:ext>
            </a:extLst>
          </p:cNvPr>
          <p:cNvSpPr/>
          <p:nvPr/>
        </p:nvSpPr>
        <p:spPr>
          <a:xfrm>
            <a:off x="3683358" y="4774010"/>
            <a:ext cx="5692463" cy="592428"/>
          </a:xfrm>
          <a:prstGeom prst="rect">
            <a:avLst/>
          </a:prstGeom>
          <a:solidFill>
            <a:srgbClr val="DD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dirty="0">
                <a:latin typeface="Nirmala UI Semilight" panose="020B0402040204020203" pitchFamily="34" charset="0"/>
                <a:cs typeface="Nirmala UI Semilight" panose="020B0402040204020203" pitchFamily="34" charset="0"/>
              </a:rPr>
              <a:t>মাইটোসিস কোষ বিভাজন প্রক্রিয়া</a:t>
            </a:r>
            <a:endParaRPr lang="en-US" dirty="0">
              <a:latin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51EAE01B-28D4-41D9-942B-B82EB9608744}"/>
              </a:ext>
            </a:extLst>
          </p:cNvPr>
          <p:cNvSpPr/>
          <p:nvPr/>
        </p:nvSpPr>
        <p:spPr>
          <a:xfrm>
            <a:off x="2884869" y="5570112"/>
            <a:ext cx="592428" cy="592428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>
                <a:latin typeface="Nirmala UI Semilight" panose="020B0402040204020203" pitchFamily="34" charset="0"/>
                <a:cs typeface="Nirmala UI Semilight" panose="020B0402040204020203" pitchFamily="34" charset="0"/>
              </a:rPr>
              <a:t>৪।</a:t>
            </a:r>
            <a:endParaRPr lang="en-US" dirty="0">
              <a:latin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A9F691BF-C382-4164-932A-CB41D53A90E8}"/>
              </a:ext>
            </a:extLst>
          </p:cNvPr>
          <p:cNvSpPr/>
          <p:nvPr/>
        </p:nvSpPr>
        <p:spPr>
          <a:xfrm>
            <a:off x="3683358" y="5570112"/>
            <a:ext cx="5692463" cy="592428"/>
          </a:xfrm>
          <a:prstGeom prst="rect">
            <a:avLst/>
          </a:prstGeom>
          <a:solidFill>
            <a:srgbClr val="DD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dirty="0">
                <a:latin typeface="Nirmala UI Semilight" panose="020B0402040204020203" pitchFamily="34" charset="0"/>
                <a:cs typeface="Nirmala UI Semilight" panose="020B0402040204020203" pitchFamily="34" charset="0"/>
              </a:rPr>
              <a:t>মিয়োসিস কোষ বিভাজন প্রক্রিয়া</a:t>
            </a:r>
            <a:endParaRPr lang="en-US" dirty="0">
              <a:latin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0639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7F3569C-32EE-4A98-84AF-10180BAED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333" y="1208338"/>
            <a:ext cx="5368513" cy="45066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68067" y="1325881"/>
            <a:ext cx="52504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জী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দেহ কোষ দিয়ে গঠিত।</a:t>
            </a:r>
          </a:p>
          <a:p>
            <a:endParaRPr lang="bn-BD" sz="8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এককোষী জীবগলো কোষ বিভাজন দ্বারা একটি থেকে দুটি,দুটি থেকে চারটি কোষে বিভক্ত হয়ে বংশ বৃদ্ধি করে। </a:t>
            </a:r>
          </a:p>
          <a:p>
            <a:endParaRPr lang="bn-BD" sz="8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বহুকোষী জীবের দেহকোষ সংখ্যা বৃদ্ধি হয়ে জীবের দেহের সামগ্রিক বৃদ্ধি ঘটে। </a:t>
            </a:r>
          </a:p>
          <a:p>
            <a:endParaRPr lang="bn-BD" sz="8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ডিম্বাণু নিষিক্ত হওয়ার পর বহুকোষী জীবের জীবন শুরু হয় একটি মাত্র কোষ।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9448" y="346841"/>
            <a:ext cx="2506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কোষ বিভাজন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345761616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1200838" y="1215426"/>
          <a:ext cx="10333823" cy="53285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03561" y="273524"/>
            <a:ext cx="3269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কোষ বিভাজন</a:t>
            </a:r>
            <a:endParaRPr lang="en-US" sz="5400" b="1" i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4895" y="3310758"/>
            <a:ext cx="32832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মাইটোসিস</a:t>
            </a:r>
            <a:endParaRPr lang="en-US" sz="7200" dirty="0" smtClean="0"/>
          </a:p>
        </p:txBody>
      </p:sp>
    </p:spTree>
    <p:extLst>
      <p:ext uri="{BB962C8B-B14F-4D97-AF65-F5344CB8AC3E}">
        <p14:creationId xmlns:p14="http://schemas.microsoft.com/office/powerpoint/2010/main" xmlns="" val="191685043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4080FEA-41A6-4206-848D-FD6523C2E8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graphicEl>
                                              <a:dgm id="{24080FEA-41A6-4206-848D-FD6523C2E8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632A32B-A629-4D1D-A4DD-4EF4112006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graphicEl>
                                              <a:dgm id="{2632A32B-A629-4D1D-A4DD-4EF4112006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0F1F4FD-CA79-47D7-BC19-B72D1A2243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graphicEl>
                                              <a:dgm id="{A0F1F4FD-CA79-47D7-BC19-B72D1A2243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73C76B-77BB-4EB9-9F53-D99C44F96C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>
                                            <p:graphicEl>
                                              <a:dgm id="{B573C76B-77BB-4EB9-9F53-D99C44F96C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020432E-8A0B-4430-973F-69F15D3970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>
                                            <p:graphicEl>
                                              <a:dgm id="{8020432E-8A0B-4430-973F-69F15D3970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24AC4AB-38F8-4DC4-97C4-BC0DC34422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>
                                            <p:graphicEl>
                                              <a:dgm id="{A24AC4AB-38F8-4DC4-97C4-BC0DC34422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4855" y="378372"/>
            <a:ext cx="2317531" cy="742155"/>
          </a:xfrm>
        </p:spPr>
        <p:txBody>
          <a:bodyPr>
            <a:noAutofit/>
          </a:bodyPr>
          <a:lstStyle/>
          <a:p>
            <a:r>
              <a:rPr lang="bn-IN" sz="3600" b="1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অ্যামা</a:t>
            </a:r>
            <a:r>
              <a:rPr lang="en-US" sz="3600" b="1" i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ইটো</a:t>
            </a:r>
            <a:r>
              <a:rPr lang="bn-IN" sz="3600" b="1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সিস</a:t>
            </a:r>
            <a:endParaRPr lang="en-US" sz="3600" b="1" i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amaitosis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717" y="1183673"/>
            <a:ext cx="5076627" cy="50864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59037" y="1536811"/>
            <a:ext cx="584159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n-BD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 ধরনের কোষ বিভাজন ব্যাকটোরিয়া, ইস্ট,ছত্রাক অ্যামিবাতে ঘটে।</a:t>
            </a:r>
          </a:p>
          <a:p>
            <a:endParaRPr lang="bn-BD" sz="9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BD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এককোষী জীবগুলো এই প্রক্রিয়া বংশ বৃদ্ধি করে।</a:t>
            </a:r>
          </a:p>
          <a:p>
            <a:endParaRPr lang="bn-BD" sz="9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BD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নিউক্লিয়াসটি ডাম্বেলের আকার ধারন করে ও মাঝ বরাবর সংকুচিত হয়ে পরস্পর থেকে বিছিন্ন হয়ে দুটি অপত্য নিউক্লিয়াস পরিণত হয়।</a:t>
            </a:r>
            <a:endParaRPr lang="en-US" sz="32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70017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574222" y="204952"/>
            <a:ext cx="45719" cy="472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08993" y="2030389"/>
            <a:ext cx="83619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8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কোষ বিভাজন কী?</a:t>
            </a:r>
            <a:endParaRPr lang="en-US" sz="8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77462" y="4032609"/>
            <a:ext cx="1006540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8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কোষ বিভাজন</a:t>
            </a:r>
            <a:r>
              <a:rPr lang="bn-BD" sz="8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কত প্রকার?</a:t>
            </a:r>
            <a:r>
              <a:rPr lang="bn-IN" sz="8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800" dirty="0"/>
          </a:p>
        </p:txBody>
      </p:sp>
      <p:sp>
        <p:nvSpPr>
          <p:cNvPr id="9" name="TextBox 8"/>
          <p:cNvSpPr txBox="1"/>
          <p:nvPr/>
        </p:nvSpPr>
        <p:spPr>
          <a:xfrm>
            <a:off x="646386" y="457202"/>
            <a:ext cx="29481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6000" b="1" i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773" y="520262"/>
            <a:ext cx="2086303" cy="646386"/>
          </a:xfrm>
        </p:spPr>
        <p:txBody>
          <a:bodyPr>
            <a:noAutofit/>
          </a:bodyPr>
          <a:lstStyle/>
          <a:p>
            <a:r>
              <a:rPr lang="bn-IN" sz="4000" b="1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মাইটোসিস</a:t>
            </a:r>
            <a:endParaRPr lang="en-US" sz="4000" b="1" i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maito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707" y="1201785"/>
            <a:ext cx="4706680" cy="51728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flipH="1">
            <a:off x="6513602" y="1719072"/>
            <a:ext cx="324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72267" y="1784555"/>
            <a:ext cx="5545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792881" y="1253256"/>
            <a:ext cx="573171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উন্নত শ্রেণির প্রাণী ও উদ্ভিদের দেহ কোষে ঘটে। </a:t>
            </a:r>
            <a:endParaRPr lang="en-US" sz="36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মাতৃকোষের নিউক্লিয়াসটি একবার বিভাজিত হয়ে সম আকৃতির,সমগুন ও সমসংখ্যক ক্রোমোজোম বিশিষ্ট দুটি অপত্য কোষ সৃষ্টি হয়।</a:t>
            </a:r>
            <a:endParaRPr lang="en-US" sz="36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প্রাণী ও উদ্ভিদ দৈর্ঘ্য ও প্রস্থ বৃদ্ধি পায়। </a:t>
            </a:r>
            <a:endParaRPr lang="en-US" sz="36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উদ্ভিদের ভাজক টিস্যুর কোষের সংখ্যা বৃদ্ধি ঘটে।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34183" y="5262322"/>
            <a:ext cx="1030602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মাইটোসিস</a:t>
            </a:r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কোষের বৈশিষ্ট্য কি কি?</a:t>
            </a:r>
          </a:p>
        </p:txBody>
      </p:sp>
      <p:pic>
        <p:nvPicPr>
          <p:cNvPr id="4" name="Picture 3" descr="maito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338" y="1340069"/>
            <a:ext cx="10326415" cy="32792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5573" y="283780"/>
            <a:ext cx="25697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4400" b="1" i="1" dirty="0" smtClean="0"/>
          </a:p>
        </p:txBody>
      </p:sp>
    </p:spTree>
    <p:extLst>
      <p:ext uri="{BB962C8B-B14F-4D97-AF65-F5344CB8AC3E}">
        <p14:creationId xmlns:p14="http://schemas.microsoft.com/office/powerpoint/2010/main" xmlns="" val="31422282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97" y="315310"/>
            <a:ext cx="2117834" cy="835572"/>
          </a:xfrm>
        </p:spPr>
        <p:txBody>
          <a:bodyPr>
            <a:noAutofit/>
          </a:bodyPr>
          <a:lstStyle/>
          <a:p>
            <a:r>
              <a:rPr lang="bn-IN" sz="4800" b="1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মিয়োসিস</a:t>
            </a:r>
            <a:endParaRPr lang="en-US" sz="4800" b="1" i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meisi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01" y="1158637"/>
            <a:ext cx="5113427" cy="51598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87845" y="1519086"/>
            <a:ext cx="55579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বিভাজন</a:t>
            </a:r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জনন কোষে ঘটে।</a:t>
            </a:r>
          </a:p>
          <a:p>
            <a:pPr>
              <a:buFont typeface="Arial" pitchFamily="34" charset="0"/>
              <a:buChar char="•"/>
            </a:pPr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মাতৃকোষের নিউক্লিয়াসটি পরপর দুবার বিভজিত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হলেও ক্রোমোজোমের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বিভাজন</a:t>
            </a:r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একবার ঘটে।</a:t>
            </a:r>
          </a:p>
          <a:p>
            <a:pPr>
              <a:buFont typeface="Arial" pitchFamily="34" charset="0"/>
              <a:buChar char="•"/>
            </a:pPr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অপত্য কোষে ক্রোমোজোমের সংখ্যা অর্ধেক হয়ে যায়। </a:t>
            </a:r>
          </a:p>
          <a:p>
            <a:pPr>
              <a:buFont typeface="Arial" pitchFamily="34" charset="0"/>
              <a:buChar char="•"/>
            </a:pPr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জনন মাতৃকোষে থেকে পুং ও স্ত্রী গ্যামেট উ্যপন্ন সময়।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sis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9627" y="1354848"/>
            <a:ext cx="4934607" cy="2523468"/>
          </a:xfrm>
          <a:prstGeom prst="rect">
            <a:avLst/>
          </a:prstGeom>
        </p:spPr>
      </p:pic>
      <p:pic>
        <p:nvPicPr>
          <p:cNvPr id="7" name="Picture 6" descr="amaitosis 3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732" y="1315025"/>
            <a:ext cx="5407573" cy="26421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23849" y="4020207"/>
            <a:ext cx="1828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চিত্রঃ ক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071946" y="4127204"/>
            <a:ext cx="22387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চিত্রঃ খ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0980" y="5628291"/>
            <a:ext cx="100899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চিত্রঃ “ক” ও “খ” এর মধ্যে তূলনা মূলক ব্যাখ্যা কর?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6386" y="441434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800" b="1" i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00890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5D9E589-380E-4DF9-BF22-12258AB5EFA9}"/>
              </a:ext>
            </a:extLst>
          </p:cNvPr>
          <p:cNvSpPr/>
          <p:nvPr/>
        </p:nvSpPr>
        <p:spPr>
          <a:xfrm>
            <a:off x="1222384" y="1886755"/>
            <a:ext cx="8448541" cy="28848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ysClr val="windowText" lastClr="000000"/>
              </a:solidFill>
              <a:latin typeface="Nirmala UI Semilight" panose="020B0402040204020203" pitchFamily="34" charset="0"/>
              <a:cs typeface="Nirmala UI Semilight" panose="020B04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0621" y="1355834"/>
            <a:ext cx="1122504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কোষ বিভাজন </a:t>
            </a:r>
            <a:r>
              <a:rPr lang="bn-BD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কত প্রকার?</a:t>
            </a:r>
          </a:p>
          <a:p>
            <a:r>
              <a:rPr lang="bn-BD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ক) ২	প্রকার		খ) ৩	প্রকার 	গ)  ৪ প্রকার 		ঘ) কোনটি নয়।</a:t>
            </a:r>
          </a:p>
          <a:p>
            <a:r>
              <a:rPr lang="bn-BD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অ্যামা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ইটো</a:t>
            </a:r>
            <a:r>
              <a:rPr lang="bn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সিস</a:t>
            </a:r>
            <a:r>
              <a:rPr lang="bn-IN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বিভাজন</a:t>
            </a:r>
            <a:r>
              <a:rPr lang="bn-BD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কোন জীবে ঘটে?</a:t>
            </a:r>
          </a:p>
          <a:p>
            <a:r>
              <a:rPr lang="bn-BD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ক) অকোষীয় জীব	খ)বহুকোষীয় জীব গ) এককোষীয় জীব ঘ) কোনটি নয়।</a:t>
            </a:r>
          </a:p>
          <a:p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মাইটোসিস</a:t>
            </a:r>
            <a:r>
              <a:rPr lang="bn-IN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কোষ বিভাজন</a:t>
            </a:r>
            <a:r>
              <a:rPr lang="bn-BD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bn-BD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i.</a:t>
            </a: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জনন কোষে ঘটে. 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ii) সম আকৃতির. 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iii) সমগুন ও সমসংখ্যক ক্রোমোজোম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</a:t>
            </a:r>
            <a:endParaRPr lang="en-US" sz="36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857250" indent="-857250"/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sz="3600" dirty="0" smtClean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36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i,ii</a:t>
            </a:r>
            <a:r>
              <a:rPr lang="en-US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	খ) </a:t>
            </a:r>
            <a:r>
              <a:rPr lang="en-US" sz="36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ii,iii</a:t>
            </a:r>
            <a:r>
              <a:rPr lang="en-US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	গ) i</a:t>
            </a:r>
            <a:r>
              <a:rPr lang="en-US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,iii </a:t>
            </a:r>
            <a:r>
              <a:rPr lang="bn-BD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	ঘ) i</a:t>
            </a:r>
            <a:r>
              <a:rPr lang="en-US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,ii</a:t>
            </a:r>
            <a:r>
              <a:rPr lang="bn-BD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iii</a:t>
            </a:r>
            <a:endParaRPr lang="bn-BD" sz="3600" dirty="0" smtClean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2361" y="0"/>
            <a:ext cx="23805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955100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6478" y="476262"/>
            <a:ext cx="2651425" cy="758952"/>
          </a:xfrm>
        </p:spPr>
        <p:txBody>
          <a:bodyPr>
            <a:noAutofit/>
          </a:bodyPr>
          <a:lstStyle/>
          <a:p>
            <a:r>
              <a:rPr lang="bn-BD" sz="5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House-Design-Plans-10x13m-with-3-Bedrooms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250577"/>
            <a:ext cx="7651376" cy="37786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1" y="5123793"/>
            <a:ext cx="99953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কোন কোন জীবের মিয়োসিস ঘটে?</a:t>
            </a:r>
          </a:p>
          <a:p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অ্যামাটোসিস ও মাইটোসিস এর মধ্যে তুলনা মূলক বর্নণা কর?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lanting-seed-grow-step-concept-garden-sunlight-agriculture-idea_34152-187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41" y="0"/>
            <a:ext cx="11881281" cy="65336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76240" y="5115923"/>
            <a:ext cx="54643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8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9713017"/>
      </p:ext>
    </p:extLst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ED6A94-6CEC-4690-B5D0-3E831BCC769C}">
  <ds:schemaRefs>
    <ds:schemaRef ds:uri="http://purl.org/dc/terms/"/>
    <ds:schemaRef ds:uri="http://purl.org/dc/dcmitype/"/>
    <ds:schemaRef ds:uri="16c05727-aa75-4e4a-9b5f-8a80a1165891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71af3243-3dd4-4a8d-8c0d-dd76da1f02a5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E60B3179-FCE1-482B-B473-8B7BB6F9AC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68F36FF-D6F8-4F25-B1D6-7893F2294B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0</TotalTime>
  <Words>353</Words>
  <Application>Microsoft Office PowerPoint</Application>
  <PresentationFormat>Custom</PresentationFormat>
  <Paragraphs>80</Paragraphs>
  <Slides>16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Paper</vt:lpstr>
      <vt:lpstr>Slide 1</vt:lpstr>
      <vt:lpstr>Slide 2</vt:lpstr>
      <vt:lpstr>Slide 3</vt:lpstr>
      <vt:lpstr>Slide 4</vt:lpstr>
      <vt:lpstr>Slide 5</vt:lpstr>
      <vt:lpstr>Slide 6</vt:lpstr>
      <vt:lpstr>Slide 7</vt:lpstr>
      <vt:lpstr>অ্যামাইটোসিস</vt:lpstr>
      <vt:lpstr>Slide 9</vt:lpstr>
      <vt:lpstr>মাইটোসিস</vt:lpstr>
      <vt:lpstr>Slide 11</vt:lpstr>
      <vt:lpstr>মিয়োসিস</vt:lpstr>
      <vt:lpstr>Slide 13</vt:lpstr>
      <vt:lpstr>Slide 14</vt:lpstr>
      <vt:lpstr>বাড়ির কাজ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2019-07-03T20:52:27Z</dcterms:created>
  <dcterms:modified xsi:type="dcterms:W3CDTF">2020-02-01T14:06:10Z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