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4"/>
  </p:notesMasterIdLst>
  <p:sldIdLst>
    <p:sldId id="309" r:id="rId2"/>
    <p:sldId id="261" r:id="rId3"/>
    <p:sldId id="310" r:id="rId4"/>
    <p:sldId id="264" r:id="rId5"/>
    <p:sldId id="265" r:id="rId6"/>
    <p:sldId id="301" r:id="rId7"/>
    <p:sldId id="303" r:id="rId8"/>
    <p:sldId id="311" r:id="rId9"/>
    <p:sldId id="276" r:id="rId10"/>
    <p:sldId id="270" r:id="rId11"/>
    <p:sldId id="271" r:id="rId12"/>
    <p:sldId id="29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94" autoAdjust="0"/>
  </p:normalViewPr>
  <p:slideViewPr>
    <p:cSldViewPr>
      <p:cViewPr varScale="1">
        <p:scale>
          <a:sx n="70" d="100"/>
          <a:sy n="70" d="100"/>
        </p:scale>
        <p:origin x="-8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57DB3-E42E-4E05-8DC7-20BFC6A2651F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693729-ABA5-405A-8979-BDB7C8559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222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FFB6C-5DF5-4F13-8746-A3B4A29609AA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103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pn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gif"/><Relationship Id="rId4" Type="http://schemas.openxmlformats.org/officeDocument/2006/relationships/image" Target="../media/image12.gif"/><Relationship Id="rId9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8600"/>
            <a:ext cx="9144000" cy="7086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76399" y="990600"/>
            <a:ext cx="6093335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20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20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1674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76200" y="158869"/>
            <a:ext cx="8839200" cy="1524000"/>
            <a:chOff x="76200" y="241995"/>
            <a:chExt cx="8839200" cy="1715869"/>
          </a:xfrm>
        </p:grpSpPr>
        <p:sp>
          <p:nvSpPr>
            <p:cNvPr id="3" name="Round Diagonal Corner Rectangle 2"/>
            <p:cNvSpPr/>
            <p:nvPr/>
          </p:nvSpPr>
          <p:spPr>
            <a:xfrm>
              <a:off x="76200" y="241995"/>
              <a:ext cx="8839200" cy="1524000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3165673" y="381000"/>
              <a:ext cx="2010487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bn-BD" sz="6000" b="1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মূল্যায়ন</a:t>
              </a:r>
              <a:endParaRPr lang="en-US" sz="6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989618" y="1219200"/>
              <a:ext cx="168332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সময়ঃ ৩ মিনিট  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  <a:p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90500" y="2044987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30-39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এর মধ্যমান কত?</a:t>
            </a:r>
          </a:p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34.5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খ)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35.5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গ)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36.5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ঘ)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34.7</a:t>
            </a:r>
            <a:endParaRPr lang="bn-IN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0264" y="3122205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>
                <a:latin typeface="NikoshBAN" pitchFamily="2" charset="0"/>
                <a:cs typeface="NikoshBAN" pitchFamily="2" charset="0"/>
              </a:rPr>
              <a:t>২। গণসংখ্যা বহুভূজ অঙ্কন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করতে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X-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 অক্ষ বরাবর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কি ধরতে হয় ?</a:t>
            </a:r>
          </a:p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ক) গণসংখ্যা  খ) মধ্যমান  গ) শ্রেণি সীমা  ঘ) ক্রমযোজিত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গণসংখ্যা </a:t>
            </a:r>
            <a:endParaRPr lang="bn-IN" sz="3200" b="1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080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p Arrow 2"/>
          <p:cNvSpPr/>
          <p:nvPr/>
        </p:nvSpPr>
        <p:spPr>
          <a:xfrm>
            <a:off x="1419046" y="228599"/>
            <a:ext cx="6147495" cy="128289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</a:rPr>
              <a:t>বাড়ীর কাজ 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6467" y="1676400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সৃজনশীল প্রশ্ন </a:t>
            </a:r>
          </a:p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নিচে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একটি গণসংখ্যা  নিবেশন সারণি  দেওয়া হলো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: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973675"/>
              </p:ext>
            </p:extLst>
          </p:nvPr>
        </p:nvGraphicFramePr>
        <p:xfrm>
          <a:off x="111293" y="2862163"/>
          <a:ext cx="8762999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1857"/>
                <a:gridCol w="1251857"/>
                <a:gridCol w="1251857"/>
                <a:gridCol w="1251857"/>
                <a:gridCol w="1251857"/>
                <a:gridCol w="1251857"/>
                <a:gridCol w="1251857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NikoshBAN" pitchFamily="2" charset="0"/>
                        </a:rPr>
                        <a:t>শ্রেণি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NikoshBAN" pitchFamily="2" charset="0"/>
                        </a:rPr>
                        <a:t> </a:t>
                      </a:r>
                      <a:r>
                        <a:rPr lang="bn-IN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NikoshBAN" pitchFamily="2" charset="0"/>
                        </a:rPr>
                        <a:t>ব্যাপ্তি 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24-29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30-35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36-41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42-47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48-53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54-59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NikoshBAN" pitchFamily="2" charset="0"/>
                        </a:rPr>
                        <a:t>গণসংখ্যা</a:t>
                      </a:r>
                      <a:endParaRPr lang="en-US" sz="2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532" y="4767618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খ) গণসংখ্যা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নিবেশন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সারণি থেকে মধ্যক নির্ণয়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কর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6592" y="5232974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গ) গণসংখ্যা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নিবেশন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সারণি থেকে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গণসংখ্যা বহুভূজ অঙ্কন কর 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32" y="4215825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ক) উদাহরন সহ চলকের সংজ্ঞা  দাও।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013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flower-3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4800600"/>
            <a:ext cx="3505200" cy="1752600"/>
          </a:xfrm>
          <a:prstGeom prst="rect">
            <a:avLst/>
          </a:prstGeom>
        </p:spPr>
      </p:pic>
      <p:pic>
        <p:nvPicPr>
          <p:cNvPr id="28" name="Picture 27" descr="tree-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121116">
            <a:off x="7666937" y="5171097"/>
            <a:ext cx="1814512" cy="995850"/>
          </a:xfrm>
          <a:prstGeom prst="rect">
            <a:avLst/>
          </a:prstGeom>
        </p:spPr>
      </p:pic>
      <p:pic>
        <p:nvPicPr>
          <p:cNvPr id="30" name="Picture 29" descr="tree-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6032315" flipV="1">
            <a:off x="-216918" y="5180511"/>
            <a:ext cx="1814512" cy="1066800"/>
          </a:xfrm>
          <a:prstGeom prst="rect">
            <a:avLst/>
          </a:prstGeom>
        </p:spPr>
      </p:pic>
      <p:pic>
        <p:nvPicPr>
          <p:cNvPr id="16" name="Picture 15" descr="walk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253999" y="1905000"/>
            <a:ext cx="1614487" cy="22764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14400" y="4953000"/>
            <a:ext cx="746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IN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সবাইকে ধন্যবাদ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pic>
        <p:nvPicPr>
          <p:cNvPr id="21" name="Picture 20" descr="animation-running-car1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9144000" cy="1905000"/>
          </a:xfrm>
          <a:prstGeom prst="rect">
            <a:avLst/>
          </a:prstGeom>
        </p:spPr>
      </p:pic>
      <p:pic>
        <p:nvPicPr>
          <p:cNvPr id="26" name="Picture 25" descr="sdgrdf.jpg"/>
          <p:cNvPicPr>
            <a:picLocks noChangeAspect="1"/>
          </p:cNvPicPr>
          <p:nvPr/>
        </p:nvPicPr>
        <p:blipFill>
          <a:blip r:embed="rId6"/>
          <a:srcRect l="7843" t="11823" r="5882" b="29064"/>
          <a:stretch>
            <a:fillRect/>
          </a:stretch>
        </p:blipFill>
        <p:spPr>
          <a:xfrm flipH="1">
            <a:off x="4876800" y="304800"/>
            <a:ext cx="2971800" cy="1143000"/>
          </a:xfrm>
          <a:prstGeom prst="rect">
            <a:avLst/>
          </a:prstGeom>
        </p:spPr>
      </p:pic>
      <p:pic>
        <p:nvPicPr>
          <p:cNvPr id="29" name="Picture 28" descr="field.jpg"/>
          <p:cNvPicPr>
            <a:picLocks noChangeAspect="1"/>
          </p:cNvPicPr>
          <p:nvPr/>
        </p:nvPicPr>
        <p:blipFill>
          <a:blip r:embed="rId7"/>
          <a:srcRect t="88761"/>
          <a:stretch>
            <a:fillRect/>
          </a:stretch>
        </p:blipFill>
        <p:spPr>
          <a:xfrm>
            <a:off x="0" y="4114800"/>
            <a:ext cx="9144000" cy="685800"/>
          </a:xfrm>
          <a:prstGeom prst="rect">
            <a:avLst/>
          </a:prstGeom>
        </p:spPr>
      </p:pic>
      <p:pic>
        <p:nvPicPr>
          <p:cNvPr id="32" name="Picture 31" descr="sdff.jpg"/>
          <p:cNvPicPr>
            <a:picLocks noChangeAspect="1"/>
          </p:cNvPicPr>
          <p:nvPr/>
        </p:nvPicPr>
        <p:blipFill>
          <a:blip r:embed="rId8"/>
          <a:srcRect l="3624" t="3333" r="84811" b="3333"/>
          <a:stretch>
            <a:fillRect/>
          </a:stretch>
        </p:blipFill>
        <p:spPr>
          <a:xfrm flipH="1">
            <a:off x="8915400" y="0"/>
            <a:ext cx="228600" cy="6858000"/>
          </a:xfrm>
          <a:prstGeom prst="rect">
            <a:avLst/>
          </a:prstGeom>
        </p:spPr>
      </p:pic>
      <p:pic>
        <p:nvPicPr>
          <p:cNvPr id="33" name="Picture 32" descr="sdff.jpg"/>
          <p:cNvPicPr>
            <a:picLocks noChangeAspect="1"/>
          </p:cNvPicPr>
          <p:nvPr/>
        </p:nvPicPr>
        <p:blipFill>
          <a:blip r:embed="rId8"/>
          <a:srcRect l="3624" t="3333" r="84811" b="3333"/>
          <a:stretch>
            <a:fillRect/>
          </a:stretch>
        </p:blipFill>
        <p:spPr>
          <a:xfrm flipH="1">
            <a:off x="-1" y="0"/>
            <a:ext cx="228600" cy="6858000"/>
          </a:xfrm>
          <a:prstGeom prst="rect">
            <a:avLst/>
          </a:prstGeom>
        </p:spPr>
      </p:pic>
      <p:pic>
        <p:nvPicPr>
          <p:cNvPr id="36" name="Picture 35" descr="sdff.jpg"/>
          <p:cNvPicPr>
            <a:picLocks noChangeAspect="1"/>
          </p:cNvPicPr>
          <p:nvPr/>
        </p:nvPicPr>
        <p:blipFill>
          <a:blip r:embed="rId8"/>
          <a:srcRect l="3624" t="3333" r="84811" b="3333"/>
          <a:stretch>
            <a:fillRect/>
          </a:stretch>
        </p:blipFill>
        <p:spPr>
          <a:xfrm rot="16200000">
            <a:off x="4419600" y="2133600"/>
            <a:ext cx="304800" cy="9144000"/>
          </a:xfrm>
          <a:prstGeom prst="rect">
            <a:avLst/>
          </a:prstGeom>
        </p:spPr>
      </p:pic>
      <p:pic>
        <p:nvPicPr>
          <p:cNvPr id="37" name="Picture 36" descr="sdff.jpg"/>
          <p:cNvPicPr>
            <a:picLocks noChangeAspect="1"/>
          </p:cNvPicPr>
          <p:nvPr/>
        </p:nvPicPr>
        <p:blipFill>
          <a:blip r:embed="rId8"/>
          <a:srcRect l="3624" t="3333" r="84811" b="3333"/>
          <a:stretch>
            <a:fillRect/>
          </a:stretch>
        </p:blipFill>
        <p:spPr>
          <a:xfrm rot="16200000">
            <a:off x="4435475" y="-4435475"/>
            <a:ext cx="273050" cy="91440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029200" y="414635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ফেনী আলীয়া কামিল মাদ্রাসা</a:t>
            </a:r>
            <a:endParaRPr lang="en-US" sz="2400" b="1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49" t="9934" r="15874"/>
          <a:stretch/>
        </p:blipFill>
        <p:spPr>
          <a:xfrm>
            <a:off x="1981200" y="1844353"/>
            <a:ext cx="6934200" cy="2270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86455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 descr="cvv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80556">
            <a:off x="3890740" y="1564144"/>
            <a:ext cx="771525" cy="49179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04800"/>
            <a:ext cx="8229600" cy="112331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IN" sz="7200" dirty="0" smtClean="0">
                <a:solidFill>
                  <a:srgbClr val="00B05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IN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পরিচিতি</a:t>
            </a:r>
            <a:endParaRPr lang="en-US" sz="6600" b="1" dirty="0">
              <a:solidFill>
                <a:schemeClr val="tx1">
                  <a:lumMod val="95000"/>
                  <a:lumOff val="5000"/>
                </a:schemeClr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2532" y="4020607"/>
            <a:ext cx="3333668" cy="200054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জিয়াউল হক ভূঁঞা</a:t>
            </a:r>
          </a:p>
          <a:p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সহকারী শিক্ষক </a:t>
            </a:r>
            <a:r>
              <a:rPr lang="en-US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গণিত </a:t>
            </a:r>
          </a:p>
          <a:p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ফেনী আলীয়া কামিল মাদ্রাসা</a:t>
            </a:r>
            <a:endParaRPr lang="en-US" sz="2800" b="1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01830123185</a:t>
            </a:r>
            <a:endParaRPr lang="bn-IN" sz="2800" b="1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184" y="1572682"/>
            <a:ext cx="1932572" cy="24479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5" name="Group 4"/>
          <p:cNvGrpSpPr/>
          <p:nvPr/>
        </p:nvGrpSpPr>
        <p:grpSpPr>
          <a:xfrm>
            <a:off x="4610100" y="2105618"/>
            <a:ext cx="3838327" cy="3416320"/>
            <a:chOff x="4610100" y="2105618"/>
            <a:chExt cx="3838327" cy="3416320"/>
          </a:xfrm>
        </p:grpSpPr>
        <p:sp>
          <p:nvSpPr>
            <p:cNvPr id="3" name="TextBox 2"/>
            <p:cNvSpPr txBox="1"/>
            <p:nvPr/>
          </p:nvSpPr>
          <p:spPr>
            <a:xfrm>
              <a:off x="4790827" y="2105618"/>
              <a:ext cx="3657600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800" b="1" dirty="0" smtClean="0">
                  <a:latin typeface="NikoshBAN" pitchFamily="2" charset="0"/>
                  <a:cs typeface="NikoshBAN" pitchFamily="2" charset="0"/>
                </a:rPr>
                <a:t>পাঠ পরিচিতি </a:t>
              </a:r>
            </a:p>
            <a:p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নবম-দশম শ্রেণি </a:t>
              </a:r>
            </a:p>
            <a:p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বিষয়ঃ গণিত </a:t>
              </a:r>
            </a:p>
            <a:p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অধ্যায়ঃ ১৭</a:t>
              </a:r>
              <a:endParaRPr lang="bn-IN" sz="28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2800" b="1" dirty="0" err="1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সময়ঃ</a:t>
              </a:r>
              <a:r>
                <a:rPr lang="en-US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 </a:t>
              </a:r>
              <a:r>
                <a:rPr lang="bn-IN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৪</a:t>
              </a:r>
              <a:r>
                <a:rPr lang="bn-IN" sz="2800" b="1" dirty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৫</a:t>
              </a:r>
              <a:r>
                <a:rPr lang="en-US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 </a:t>
              </a:r>
              <a:r>
                <a:rPr lang="en-US" sz="2800" b="1" dirty="0" err="1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মিনিট</a:t>
              </a:r>
              <a:endParaRPr lang="bn-IN" sz="2800" b="1" dirty="0">
                <a:solidFill>
                  <a:prstClr val="black"/>
                </a:solidFill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  <a:p>
              <a:r>
                <a:rPr lang="bn-IN" sz="2800" b="1" dirty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তারিখঃ </a:t>
              </a:r>
              <a:r>
                <a:rPr lang="bn-IN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০৯</a:t>
              </a:r>
              <a:r>
                <a:rPr lang="bn-IN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/০২/১৯</a:t>
              </a:r>
              <a:endParaRPr lang="en-US" sz="2800" b="1" dirty="0">
                <a:solidFill>
                  <a:prstClr val="black"/>
                </a:solidFill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  <a:p>
              <a:endParaRPr lang="bn-IN" sz="2800" b="1" dirty="0" smtClean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4610100" y="2128837"/>
              <a:ext cx="3657600" cy="6858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183357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5661" y="424934"/>
            <a:ext cx="45731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গ্রাফ টি লক্ষ কর ও প্রশ্নের উওর দাও 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13327" y="5839135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গ্রাফ টি কিসের ?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661" y="1143000"/>
            <a:ext cx="6935339" cy="4434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968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990600" y="381000"/>
            <a:ext cx="8005761" cy="2179162"/>
            <a:chOff x="990600" y="381000"/>
            <a:chExt cx="8005761" cy="2179162"/>
          </a:xfrm>
        </p:grpSpPr>
        <p:sp>
          <p:nvSpPr>
            <p:cNvPr id="3" name="Rounded Rectangle 2"/>
            <p:cNvSpPr/>
            <p:nvPr/>
          </p:nvSpPr>
          <p:spPr>
            <a:xfrm>
              <a:off x="990600" y="408709"/>
              <a:ext cx="6781800" cy="1219200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1676400" y="399871"/>
              <a:ext cx="3990195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n-BD" sz="7200" b="1" dirty="0">
                  <a:latin typeface="NikoshBAN" pitchFamily="2" charset="0"/>
                  <a:cs typeface="NikoshBAN" pitchFamily="2" charset="0"/>
                </a:rPr>
                <a:t>আজকের পাঠ</a:t>
              </a:r>
              <a:endParaRPr lang="en-US" sz="7200" dirty="0"/>
            </a:p>
          </p:txBody>
        </p:sp>
        <p:pic>
          <p:nvPicPr>
            <p:cNvPr id="4" name="Picture 2" descr="C:\Users\DOEL\Pictures\Books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548436" y="381000"/>
              <a:ext cx="2447925" cy="2179162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</p:pic>
      </p:grpSp>
      <p:grpSp>
        <p:nvGrpSpPr>
          <p:cNvPr id="9" name="Group 8"/>
          <p:cNvGrpSpPr/>
          <p:nvPr/>
        </p:nvGrpSpPr>
        <p:grpSpPr>
          <a:xfrm>
            <a:off x="-275562" y="3352800"/>
            <a:ext cx="9695123" cy="1676400"/>
            <a:chOff x="373076" y="3352800"/>
            <a:chExt cx="8321647" cy="1676400"/>
          </a:xfrm>
        </p:grpSpPr>
        <p:sp>
          <p:nvSpPr>
            <p:cNvPr id="7" name="Parallelogram 6"/>
            <p:cNvSpPr/>
            <p:nvPr/>
          </p:nvSpPr>
          <p:spPr>
            <a:xfrm>
              <a:off x="609600" y="3352800"/>
              <a:ext cx="7848600" cy="1676400"/>
            </a:xfrm>
            <a:prstGeom prst="parallelogram">
              <a:avLst/>
            </a:prstGeom>
            <a:solidFill>
              <a:srgbClr val="92D050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73076" y="3683168"/>
              <a:ext cx="832164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5400" dirty="0" smtClean="0">
                  <a:latin typeface="NikoshBAN" pitchFamily="2" charset="0"/>
                  <a:cs typeface="NikoshBAN" pitchFamily="2" charset="0"/>
                </a:rPr>
                <a:t>পরিসংখ্যান (</a:t>
              </a:r>
              <a:r>
                <a:rPr lang="bn-IN" sz="4800" b="1" dirty="0" smtClean="0">
                  <a:latin typeface="NikoshBAN" pitchFamily="2" charset="0"/>
                  <a:cs typeface="NikoshBAN" pitchFamily="2" charset="0"/>
                </a:rPr>
                <a:t>গণসংখ্যা বহুভূজ </a:t>
              </a:r>
              <a:r>
                <a:rPr lang="bn-IN" sz="5400" dirty="0" smtClean="0">
                  <a:latin typeface="NikoshBAN" pitchFamily="2" charset="0"/>
                  <a:cs typeface="NikoshBAN" pitchFamily="2" charset="0"/>
                </a:rPr>
                <a:t>)</a:t>
              </a:r>
              <a:endParaRPr lang="en-US" sz="54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851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2" name="Flowchart: Internal Storage 1"/>
            <p:cNvSpPr/>
            <p:nvPr/>
          </p:nvSpPr>
          <p:spPr>
            <a:xfrm>
              <a:off x="0" y="0"/>
              <a:ext cx="9144000" cy="6858000"/>
            </a:xfrm>
            <a:prstGeom prst="flowChartInternalStorage">
              <a:avLst/>
            </a:prstGeom>
            <a:ln w="76200" cmpd="tri">
              <a:solidFill>
                <a:schemeClr val="tx1">
                  <a:alpha val="8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524000" y="207818"/>
              <a:ext cx="5410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b="1" dirty="0">
                  <a:latin typeface="Nikosh" pitchFamily="2" charset="0"/>
                  <a:cs typeface="Nikosh" pitchFamily="2" charset="0"/>
                </a:rPr>
                <a:t>পাঠ শেষে শিক্ষার্থীরা</a:t>
              </a:r>
              <a:r>
                <a:rPr lang="bn-IN" sz="4000" b="1" dirty="0">
                  <a:latin typeface="Nikosh" pitchFamily="2" charset="0"/>
                  <a:cs typeface="Nikosh" pitchFamily="2" charset="0"/>
                </a:rPr>
                <a:t>------ </a:t>
              </a:r>
              <a:endParaRPr lang="en-US" sz="4000" b="1" dirty="0">
                <a:latin typeface="Nikosh" pitchFamily="2" charset="0"/>
                <a:cs typeface="Nikosh" pitchFamily="2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295400" y="1219200"/>
            <a:ext cx="769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গণসংখ্যা 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নিবেশন সারণি থেকে 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গণসংখ্যা বহুভূজ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অঙ্কন 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করতে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পারবে ।</a:t>
            </a:r>
            <a:endParaRPr lang="bn-IN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10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1143000"/>
            <a:ext cx="87757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নিচে দাখিল নবম শ্রেণির শিক্ষার্থীদের গণিতে প্রাপ্ত নম্বরের গণসংখ্যা নিবেশন সারণি দেওয়া হলো । প্রাপ্ত নম্বরের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গণসংখ্যা বহুভূজ অঙ্কন কর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296008"/>
              </p:ext>
            </p:extLst>
          </p:nvPr>
        </p:nvGraphicFramePr>
        <p:xfrm>
          <a:off x="273059" y="2742230"/>
          <a:ext cx="86868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078"/>
                <a:gridCol w="1054622"/>
                <a:gridCol w="1085850"/>
                <a:gridCol w="1085850"/>
                <a:gridCol w="1085850"/>
                <a:gridCol w="1085850"/>
                <a:gridCol w="1085848"/>
                <a:gridCol w="1085852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NikoshBAN" pitchFamily="2" charset="0"/>
                        </a:rPr>
                        <a:t>শ্রেণি ব্যাপ্তি 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NikoshBAN" pitchFamily="2" charset="0"/>
                        </a:rPr>
                        <a:t>গণসংখ্যা</a:t>
                      </a:r>
                      <a:endParaRPr lang="en-US" sz="2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4848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767" y="304800"/>
            <a:ext cx="90831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00" b="1" dirty="0" smtClean="0">
                <a:latin typeface="NikoshBAN" pitchFamily="2" charset="0"/>
                <a:cs typeface="NikoshBAN" pitchFamily="2" charset="0"/>
              </a:rPr>
              <a:t>নিচে দাখিল নবম শ্রেণির শিক্ষার্থীদের গণিতে প্রাপ্ত নম্বরের গণসংখ্যা নিবেশন সারণি দেওয়া হলো । প্রাপ্ত নম্বরের </a:t>
            </a:r>
            <a:r>
              <a:rPr lang="bn-IN" sz="1600" b="1" dirty="0">
                <a:latin typeface="NikoshBAN" pitchFamily="2" charset="0"/>
                <a:cs typeface="NikoshBAN" pitchFamily="2" charset="0"/>
              </a:rPr>
              <a:t>গণসংখ্যা বহুভূজ অঙ্কন কর</a:t>
            </a:r>
            <a:r>
              <a:rPr lang="bn-IN" sz="16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1600" b="1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778732"/>
              </p:ext>
            </p:extLst>
          </p:nvPr>
        </p:nvGraphicFramePr>
        <p:xfrm>
          <a:off x="443687" y="643354"/>
          <a:ext cx="824232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0290"/>
                <a:gridCol w="1030290"/>
                <a:gridCol w="1030290"/>
                <a:gridCol w="1030290"/>
                <a:gridCol w="1030290"/>
                <a:gridCol w="1030290"/>
                <a:gridCol w="1030290"/>
                <a:gridCol w="103029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NikoshBAN" pitchFamily="2" charset="0"/>
                        </a:rPr>
                        <a:t>শ্রেণি ব্যাপ্তি 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NikoshBAN" pitchFamily="2" charset="0"/>
                        </a:rPr>
                        <a:t>গণসংখ্যা</a:t>
                      </a:r>
                      <a:endParaRPr lang="en-US" sz="2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1524000"/>
            <a:ext cx="541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>
                <a:latin typeface="NikoshBAN" pitchFamily="2" charset="0"/>
                <a:cs typeface="NikoshBAN" pitchFamily="2" charset="0"/>
              </a:rPr>
              <a:t>গণসংখ্যা বহুভূজ অঙ্কনের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সারণি নিম্নরূপ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:</a:t>
            </a:r>
            <a:endParaRPr lang="bn-IN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586179"/>
              </p:ext>
            </p:extLst>
          </p:nvPr>
        </p:nvGraphicFramePr>
        <p:xfrm>
          <a:off x="2514600" y="2115795"/>
          <a:ext cx="6096000" cy="417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NikoshBAN" pitchFamily="2" charset="0"/>
                        </a:rPr>
                        <a:t>শ্রেণি ব্যাপ্তি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শ্রেণি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24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মধ্যমান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NikoshBAN" pitchFamily="2" charset="0"/>
                        </a:rPr>
                        <a:t>গণসংখ্যা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 82</a:t>
                      </a:r>
                      <a:endParaRPr lang="en-US" sz="2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618344" y="2636861"/>
            <a:ext cx="1858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29.5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38815" y="3098526"/>
            <a:ext cx="1858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39.5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38815" y="3537086"/>
            <a:ext cx="1858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49.5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38815" y="3967518"/>
            <a:ext cx="1858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59.5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18344" y="4422612"/>
            <a:ext cx="1858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69.5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03416" y="4872335"/>
            <a:ext cx="1858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79.5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03416" y="5334000"/>
            <a:ext cx="1858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89.5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ounded Rectangle 14"/>
              <p:cNvSpPr/>
              <p:nvPr/>
            </p:nvSpPr>
            <p:spPr>
              <a:xfrm>
                <a:off x="457200" y="2362200"/>
                <a:ext cx="1828800" cy="3202632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𝟐𝟓</m:t>
                          </m:r>
                          <m:r>
                            <a:rPr lang="en-US" sz="32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32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𝟑𝟒</m:t>
                          </m:r>
                        </m:num>
                        <m:den>
                          <m:r>
                            <a:rPr lang="en-US" sz="32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3200" b="1" dirty="0" smtClean="0">
                  <a:solidFill>
                    <a:srgbClr val="FF0000"/>
                  </a:solidFill>
                </a:endParaRPr>
              </a:p>
              <a:p>
                <a:endParaRPr lang="en-US" sz="3200" b="1" dirty="0" smtClean="0">
                  <a:solidFill>
                    <a:srgbClr val="FF0000"/>
                  </a:solidFill>
                </a:endParaRPr>
              </a:p>
              <a:p>
                <a:r>
                  <a:rPr lang="en-US" sz="3200" b="1" dirty="0" smtClean="0">
                    <a:solidFill>
                      <a:srgbClr val="FF0000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𝟓𝟗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endParaRPr lang="en-US" sz="3200" b="1" dirty="0" smtClean="0">
                  <a:solidFill>
                    <a:srgbClr val="FF0000"/>
                  </a:solidFill>
                </a:endParaRPr>
              </a:p>
              <a:p>
                <a:endParaRPr lang="en-US" sz="3200" b="1" dirty="0" smtClean="0">
                  <a:solidFill>
                    <a:srgbClr val="FF0000"/>
                  </a:solidFill>
                </a:endParaRPr>
              </a:p>
              <a:p>
                <a:r>
                  <a:rPr lang="en-US" sz="3200" b="1" dirty="0" smtClean="0">
                    <a:solidFill>
                      <a:srgbClr val="FF0000"/>
                    </a:solidFill>
                  </a:rPr>
                  <a:t>=29.5</a:t>
                </a:r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Rounded 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362200"/>
                <a:ext cx="1828800" cy="3202632"/>
              </a:xfrm>
              <a:prstGeom prst="roundRect">
                <a:avLst/>
              </a:prstGeom>
              <a:blipFill rotWithShape="1">
                <a:blip r:embed="rId2"/>
                <a:stretch>
                  <a:fillRect l="-2265" r="-8738" b="-5056"/>
                </a:stretch>
              </a:blipFill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ounded Rectangle 35"/>
              <p:cNvSpPr/>
              <p:nvPr/>
            </p:nvSpPr>
            <p:spPr>
              <a:xfrm>
                <a:off x="433316" y="2362200"/>
                <a:ext cx="1828800" cy="3202632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𝟑𝟓</m:t>
                          </m:r>
                          <m:r>
                            <a:rPr lang="en-US" sz="32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32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𝟒𝟒</m:t>
                          </m:r>
                        </m:num>
                        <m:den>
                          <m:r>
                            <a:rPr lang="en-US" sz="32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3200" b="1" dirty="0" smtClean="0">
                  <a:solidFill>
                    <a:srgbClr val="FF0000"/>
                  </a:solidFill>
                </a:endParaRPr>
              </a:p>
              <a:p>
                <a:endParaRPr lang="en-US" sz="3200" b="1" dirty="0" smtClean="0">
                  <a:solidFill>
                    <a:srgbClr val="FF0000"/>
                  </a:solidFill>
                </a:endParaRPr>
              </a:p>
              <a:p>
                <a:r>
                  <a:rPr lang="en-US" sz="3200" b="1" dirty="0" smtClean="0">
                    <a:solidFill>
                      <a:srgbClr val="FF0000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𝟕𝟗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endParaRPr lang="en-US" sz="3200" b="1" dirty="0" smtClean="0">
                  <a:solidFill>
                    <a:srgbClr val="FF0000"/>
                  </a:solidFill>
                </a:endParaRPr>
              </a:p>
              <a:p>
                <a:endParaRPr lang="en-US" sz="3200" b="1" dirty="0" smtClean="0">
                  <a:solidFill>
                    <a:srgbClr val="FF0000"/>
                  </a:solidFill>
                </a:endParaRPr>
              </a:p>
              <a:p>
                <a:r>
                  <a:rPr lang="en-US" sz="3200" b="1" dirty="0" smtClean="0">
                    <a:solidFill>
                      <a:srgbClr val="FF0000"/>
                    </a:solidFill>
                  </a:rPr>
                  <a:t>=39.5</a:t>
                </a:r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Rounded 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316" y="2362200"/>
                <a:ext cx="1828800" cy="3202632"/>
              </a:xfrm>
              <a:prstGeom prst="roundRect">
                <a:avLst/>
              </a:prstGeom>
              <a:blipFill rotWithShape="1">
                <a:blip r:embed="rId3"/>
                <a:stretch>
                  <a:fillRect l="-2265" r="-8738" b="-4869"/>
                </a:stretch>
              </a:blipFill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795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2" grpId="0"/>
      <p:bldP spid="13" grpId="0"/>
      <p:bldP spid="14" grpId="0"/>
      <p:bldP spid="15" grpId="0" animBg="1"/>
      <p:bldP spid="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796077"/>
              </p:ext>
            </p:extLst>
          </p:nvPr>
        </p:nvGraphicFramePr>
        <p:xfrm>
          <a:off x="152400" y="304800"/>
          <a:ext cx="32004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NikoshBAN" pitchFamily="2" charset="0"/>
                        </a:rPr>
                        <a:t>শ্রেণি ব্যাপ্তি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8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শ্রেণি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18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মধ্যমান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NikoshBAN" pitchFamily="2" charset="0"/>
                        </a:rPr>
                        <a:t>গণসংখ্যা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29.5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smtClean="0">
                          <a:latin typeface="Times New Roman" pitchFamily="18" charset="0"/>
                          <a:cs typeface="Times New Roman" pitchFamily="18" charset="0"/>
                        </a:rPr>
                        <a:t>39.5</a:t>
                      </a:r>
                      <a:endParaRPr lang="en-US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49.5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latin typeface="Times New Roman" pitchFamily="18" charset="0"/>
                          <a:cs typeface="Times New Roman" pitchFamily="18" charset="0"/>
                        </a:rPr>
                        <a:t>59.5</a:t>
                      </a:r>
                      <a:endParaRPr lang="en-US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69.5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79.5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89.5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 82</a:t>
                      </a:r>
                      <a:endParaRPr lang="en-US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9707" y="25021"/>
            <a:ext cx="5715000" cy="657480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7767" y="3907409"/>
            <a:ext cx="35188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ছক কাগজের 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X-</a:t>
            </a:r>
            <a:r>
              <a:rPr lang="bn-IN" sz="2000" dirty="0">
                <a:latin typeface="NikoshBAN" pitchFamily="2" charset="0"/>
                <a:cs typeface="NikoshBAN" pitchFamily="2" charset="0"/>
              </a:rPr>
              <a:t> অক্ষ বরাবর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প্রতি ঘরকে পাঁচ একক এবং </a:t>
            </a:r>
            <a:r>
              <a:rPr lang="bn-IN" sz="2000" dirty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Y-</a:t>
            </a:r>
            <a:r>
              <a:rPr lang="bn-IN" sz="2000" dirty="0">
                <a:latin typeface="NikoshBAN" pitchFamily="2" charset="0"/>
                <a:cs typeface="NikoshBAN" pitchFamily="2" charset="0"/>
              </a:rPr>
              <a:t> অক্ষ বরাবর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dirty="0">
                <a:latin typeface="NikoshBAN" pitchFamily="2" charset="0"/>
                <a:cs typeface="NikoshBAN" pitchFamily="2" charset="0"/>
              </a:rPr>
              <a:t>প্রতি ঘরকে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দুই একক ধরি।</a:t>
            </a:r>
            <a:r>
              <a:rPr lang="bn-IN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X-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অক্ষ বরাবর অবিচ্ছিন্ন শ্রেণিসীমা  ও 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Y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dirty="0">
                <a:latin typeface="NikoshBAN" pitchFamily="2" charset="0"/>
                <a:cs typeface="NikoshBAN" pitchFamily="2" charset="0"/>
              </a:rPr>
              <a:t>অক্ষ বরাবর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গণসংখ্যা নিয়ে নিচে </a:t>
            </a:r>
            <a:r>
              <a:rPr lang="bn-IN" sz="2000" dirty="0">
                <a:latin typeface="NikoshBAN" pitchFamily="2" charset="0"/>
                <a:cs typeface="NikoshBAN" pitchFamily="2" charset="0"/>
              </a:rPr>
              <a:t>গণসংখ্যা বহুভূজ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আঁকা হয়েছে 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566615" y="5054671"/>
            <a:ext cx="550118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4114800" y="304800"/>
            <a:ext cx="0" cy="5943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562833" y="5204402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566615" y="8382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H="1">
            <a:off x="4207775" y="4876905"/>
            <a:ext cx="190500" cy="30037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4653318" y="4419600"/>
            <a:ext cx="76200" cy="45719"/>
          </a:xfrm>
          <a:prstGeom prst="ellipse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6279107" y="5027094"/>
            <a:ext cx="76200" cy="45719"/>
          </a:xfrm>
          <a:prstGeom prst="ellipse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5791200" y="5029200"/>
            <a:ext cx="76200" cy="45719"/>
          </a:xfrm>
          <a:prstGeom prst="ellipse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858000" y="5043185"/>
            <a:ext cx="76200" cy="45719"/>
          </a:xfrm>
          <a:prstGeom prst="ellipse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7391400" y="5031812"/>
            <a:ext cx="76200" cy="45719"/>
          </a:xfrm>
          <a:prstGeom prst="ellipse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7924800" y="5049953"/>
            <a:ext cx="76200" cy="45719"/>
          </a:xfrm>
          <a:prstGeom prst="ellipse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181600" y="5053366"/>
            <a:ext cx="76200" cy="45719"/>
          </a:xfrm>
          <a:prstGeom prst="ellipse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648200" y="5052059"/>
            <a:ext cx="76200" cy="45719"/>
          </a:xfrm>
          <a:prstGeom prst="ellipse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/>
          <p:nvPr/>
        </p:nvCxnSpPr>
        <p:spPr>
          <a:xfrm flipH="1">
            <a:off x="4349939" y="4892996"/>
            <a:ext cx="190500" cy="30037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7086600" y="5340037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.5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553200" y="530134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.5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050507" y="5296735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.5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486400" y="530134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.5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876800" y="5335432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.5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343400" y="5309146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29.5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652982" y="5334589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.5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Oval 69"/>
          <p:cNvSpPr/>
          <p:nvPr/>
        </p:nvSpPr>
        <p:spPr>
          <a:xfrm>
            <a:off x="5202640" y="3581400"/>
            <a:ext cx="76200" cy="45719"/>
          </a:xfrm>
          <a:prstGeom prst="ellipse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7353300" y="2624174"/>
            <a:ext cx="76200" cy="45719"/>
          </a:xfrm>
          <a:prstGeom prst="ellipse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6853451" y="4114800"/>
            <a:ext cx="76200" cy="45719"/>
          </a:xfrm>
          <a:prstGeom prst="ellipse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6279676" y="2057400"/>
            <a:ext cx="76200" cy="45719"/>
          </a:xfrm>
          <a:prstGeom prst="ellipse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5753100" y="2667000"/>
            <a:ext cx="76200" cy="45719"/>
          </a:xfrm>
          <a:prstGeom prst="ellipse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7919682" y="3535681"/>
            <a:ext cx="76200" cy="45719"/>
          </a:xfrm>
          <a:prstGeom prst="ellipse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Left Arrow 2"/>
          <p:cNvSpPr/>
          <p:nvPr/>
        </p:nvSpPr>
        <p:spPr>
          <a:xfrm>
            <a:off x="2057400" y="1099810"/>
            <a:ext cx="304800" cy="11939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Left Arrow 80"/>
          <p:cNvSpPr/>
          <p:nvPr/>
        </p:nvSpPr>
        <p:spPr>
          <a:xfrm>
            <a:off x="3048000" y="1115178"/>
            <a:ext cx="304800" cy="11939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Left Arrow 81"/>
          <p:cNvSpPr/>
          <p:nvPr/>
        </p:nvSpPr>
        <p:spPr>
          <a:xfrm>
            <a:off x="2048302" y="1472849"/>
            <a:ext cx="304800" cy="11939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Left Arrow 82"/>
          <p:cNvSpPr/>
          <p:nvPr/>
        </p:nvSpPr>
        <p:spPr>
          <a:xfrm>
            <a:off x="3048000" y="1460366"/>
            <a:ext cx="304800" cy="11939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reeform 1"/>
          <p:cNvSpPr/>
          <p:nvPr/>
        </p:nvSpPr>
        <p:spPr>
          <a:xfrm>
            <a:off x="4462818" y="2088107"/>
            <a:ext cx="3466531" cy="2947917"/>
          </a:xfrm>
          <a:custGeom>
            <a:avLst/>
            <a:gdLst>
              <a:gd name="connsiteX0" fmla="*/ 0 w 3466531"/>
              <a:gd name="connsiteY0" fmla="*/ 2947917 h 2947917"/>
              <a:gd name="connsiteX1" fmla="*/ 40943 w 3466531"/>
              <a:gd name="connsiteY1" fmla="*/ 2879678 h 2947917"/>
              <a:gd name="connsiteX2" fmla="*/ 68239 w 3466531"/>
              <a:gd name="connsiteY2" fmla="*/ 2838735 h 2947917"/>
              <a:gd name="connsiteX3" fmla="*/ 95534 w 3466531"/>
              <a:gd name="connsiteY3" fmla="*/ 2756848 h 2947917"/>
              <a:gd name="connsiteX4" fmla="*/ 122830 w 3466531"/>
              <a:gd name="connsiteY4" fmla="*/ 2606723 h 2947917"/>
              <a:gd name="connsiteX5" fmla="*/ 177421 w 3466531"/>
              <a:gd name="connsiteY5" fmla="*/ 2524836 h 2947917"/>
              <a:gd name="connsiteX6" fmla="*/ 204716 w 3466531"/>
              <a:gd name="connsiteY6" fmla="*/ 2483893 h 2947917"/>
              <a:gd name="connsiteX7" fmla="*/ 218364 w 3466531"/>
              <a:gd name="connsiteY7" fmla="*/ 2442950 h 2947917"/>
              <a:gd name="connsiteX8" fmla="*/ 259307 w 3466531"/>
              <a:gd name="connsiteY8" fmla="*/ 2292824 h 2947917"/>
              <a:gd name="connsiteX9" fmla="*/ 341194 w 3466531"/>
              <a:gd name="connsiteY9" fmla="*/ 2238233 h 2947917"/>
              <a:gd name="connsiteX10" fmla="*/ 395785 w 3466531"/>
              <a:gd name="connsiteY10" fmla="*/ 2169994 h 2947917"/>
              <a:gd name="connsiteX11" fmla="*/ 423081 w 3466531"/>
              <a:gd name="connsiteY11" fmla="*/ 2074460 h 2947917"/>
              <a:gd name="connsiteX12" fmla="*/ 477672 w 3466531"/>
              <a:gd name="connsiteY12" fmla="*/ 1951630 h 2947917"/>
              <a:gd name="connsiteX13" fmla="*/ 518615 w 3466531"/>
              <a:gd name="connsiteY13" fmla="*/ 1924335 h 2947917"/>
              <a:gd name="connsiteX14" fmla="*/ 559558 w 3466531"/>
              <a:gd name="connsiteY14" fmla="*/ 1842448 h 2947917"/>
              <a:gd name="connsiteX15" fmla="*/ 573206 w 3466531"/>
              <a:gd name="connsiteY15" fmla="*/ 1801505 h 2947917"/>
              <a:gd name="connsiteX16" fmla="*/ 600501 w 3466531"/>
              <a:gd name="connsiteY16" fmla="*/ 1760562 h 2947917"/>
              <a:gd name="connsiteX17" fmla="*/ 614149 w 3466531"/>
              <a:gd name="connsiteY17" fmla="*/ 1719618 h 2947917"/>
              <a:gd name="connsiteX18" fmla="*/ 655092 w 3466531"/>
              <a:gd name="connsiteY18" fmla="*/ 1692323 h 2947917"/>
              <a:gd name="connsiteX19" fmla="*/ 709683 w 3466531"/>
              <a:gd name="connsiteY19" fmla="*/ 1569493 h 2947917"/>
              <a:gd name="connsiteX20" fmla="*/ 723331 w 3466531"/>
              <a:gd name="connsiteY20" fmla="*/ 1528550 h 2947917"/>
              <a:gd name="connsiteX21" fmla="*/ 750627 w 3466531"/>
              <a:gd name="connsiteY21" fmla="*/ 1487606 h 2947917"/>
              <a:gd name="connsiteX22" fmla="*/ 764275 w 3466531"/>
              <a:gd name="connsiteY22" fmla="*/ 1446663 h 2947917"/>
              <a:gd name="connsiteX23" fmla="*/ 859809 w 3466531"/>
              <a:gd name="connsiteY23" fmla="*/ 1323833 h 2947917"/>
              <a:gd name="connsiteX24" fmla="*/ 914400 w 3466531"/>
              <a:gd name="connsiteY24" fmla="*/ 1241947 h 2947917"/>
              <a:gd name="connsiteX25" fmla="*/ 941695 w 3466531"/>
              <a:gd name="connsiteY25" fmla="*/ 1201003 h 2947917"/>
              <a:gd name="connsiteX26" fmla="*/ 968991 w 3466531"/>
              <a:gd name="connsiteY26" fmla="*/ 1160060 h 2947917"/>
              <a:gd name="connsiteX27" fmla="*/ 982639 w 3466531"/>
              <a:gd name="connsiteY27" fmla="*/ 1119117 h 2947917"/>
              <a:gd name="connsiteX28" fmla="*/ 1037230 w 3466531"/>
              <a:gd name="connsiteY28" fmla="*/ 1037230 h 2947917"/>
              <a:gd name="connsiteX29" fmla="*/ 1064525 w 3466531"/>
              <a:gd name="connsiteY29" fmla="*/ 996287 h 2947917"/>
              <a:gd name="connsiteX30" fmla="*/ 1119116 w 3466531"/>
              <a:gd name="connsiteY30" fmla="*/ 914400 h 2947917"/>
              <a:gd name="connsiteX31" fmla="*/ 1146412 w 3466531"/>
              <a:gd name="connsiteY31" fmla="*/ 873457 h 2947917"/>
              <a:gd name="connsiteX32" fmla="*/ 1187355 w 3466531"/>
              <a:gd name="connsiteY32" fmla="*/ 846162 h 2947917"/>
              <a:gd name="connsiteX33" fmla="*/ 1228298 w 3466531"/>
              <a:gd name="connsiteY33" fmla="*/ 764275 h 2947917"/>
              <a:gd name="connsiteX34" fmla="*/ 1269242 w 3466531"/>
              <a:gd name="connsiteY34" fmla="*/ 682389 h 2947917"/>
              <a:gd name="connsiteX35" fmla="*/ 1310185 w 3466531"/>
              <a:gd name="connsiteY35" fmla="*/ 600502 h 2947917"/>
              <a:gd name="connsiteX36" fmla="*/ 1351128 w 3466531"/>
              <a:gd name="connsiteY36" fmla="*/ 573206 h 2947917"/>
              <a:gd name="connsiteX37" fmla="*/ 1419367 w 3466531"/>
              <a:gd name="connsiteY37" fmla="*/ 504968 h 2947917"/>
              <a:gd name="connsiteX38" fmla="*/ 1446663 w 3466531"/>
              <a:gd name="connsiteY38" fmla="*/ 464024 h 2947917"/>
              <a:gd name="connsiteX39" fmla="*/ 1487606 w 3466531"/>
              <a:gd name="connsiteY39" fmla="*/ 423081 h 2947917"/>
              <a:gd name="connsiteX40" fmla="*/ 1555845 w 3466531"/>
              <a:gd name="connsiteY40" fmla="*/ 354842 h 2947917"/>
              <a:gd name="connsiteX41" fmla="*/ 1610436 w 3466531"/>
              <a:gd name="connsiteY41" fmla="*/ 232012 h 2947917"/>
              <a:gd name="connsiteX42" fmla="*/ 1651379 w 3466531"/>
              <a:gd name="connsiteY42" fmla="*/ 191069 h 2947917"/>
              <a:gd name="connsiteX43" fmla="*/ 1746913 w 3466531"/>
              <a:gd name="connsiteY43" fmla="*/ 95535 h 2947917"/>
              <a:gd name="connsiteX44" fmla="*/ 1815152 w 3466531"/>
              <a:gd name="connsiteY44" fmla="*/ 13648 h 2947917"/>
              <a:gd name="connsiteX45" fmla="*/ 1856095 w 3466531"/>
              <a:gd name="connsiteY45" fmla="*/ 0 h 2947917"/>
              <a:gd name="connsiteX46" fmla="*/ 1883391 w 3466531"/>
              <a:gd name="connsiteY46" fmla="*/ 109183 h 2947917"/>
              <a:gd name="connsiteX47" fmla="*/ 1910686 w 3466531"/>
              <a:gd name="connsiteY47" fmla="*/ 150126 h 2947917"/>
              <a:gd name="connsiteX48" fmla="*/ 1937982 w 3466531"/>
              <a:gd name="connsiteY48" fmla="*/ 232012 h 2947917"/>
              <a:gd name="connsiteX49" fmla="*/ 1965278 w 3466531"/>
              <a:gd name="connsiteY49" fmla="*/ 313899 h 2947917"/>
              <a:gd name="connsiteX50" fmla="*/ 2006221 w 3466531"/>
              <a:gd name="connsiteY50" fmla="*/ 436729 h 2947917"/>
              <a:gd name="connsiteX51" fmla="*/ 2033516 w 3466531"/>
              <a:gd name="connsiteY51" fmla="*/ 518615 h 2947917"/>
              <a:gd name="connsiteX52" fmla="*/ 2060812 w 3466531"/>
              <a:gd name="connsiteY52" fmla="*/ 627797 h 2947917"/>
              <a:gd name="connsiteX53" fmla="*/ 2101755 w 3466531"/>
              <a:gd name="connsiteY53" fmla="*/ 791571 h 2947917"/>
              <a:gd name="connsiteX54" fmla="*/ 2129051 w 3466531"/>
              <a:gd name="connsiteY54" fmla="*/ 832514 h 2947917"/>
              <a:gd name="connsiteX55" fmla="*/ 2183642 w 3466531"/>
              <a:gd name="connsiteY55" fmla="*/ 955344 h 2947917"/>
              <a:gd name="connsiteX56" fmla="*/ 2210937 w 3466531"/>
              <a:gd name="connsiteY56" fmla="*/ 1037230 h 2947917"/>
              <a:gd name="connsiteX57" fmla="*/ 2224585 w 3466531"/>
              <a:gd name="connsiteY57" fmla="*/ 1078174 h 2947917"/>
              <a:gd name="connsiteX58" fmla="*/ 2238233 w 3466531"/>
              <a:gd name="connsiteY58" fmla="*/ 1146412 h 2947917"/>
              <a:gd name="connsiteX59" fmla="*/ 2265528 w 3466531"/>
              <a:gd name="connsiteY59" fmla="*/ 1296538 h 2947917"/>
              <a:gd name="connsiteX60" fmla="*/ 2279176 w 3466531"/>
              <a:gd name="connsiteY60" fmla="*/ 1351129 h 2947917"/>
              <a:gd name="connsiteX61" fmla="*/ 2306472 w 3466531"/>
              <a:gd name="connsiteY61" fmla="*/ 1637732 h 2947917"/>
              <a:gd name="connsiteX62" fmla="*/ 2333767 w 3466531"/>
              <a:gd name="connsiteY62" fmla="*/ 1719618 h 2947917"/>
              <a:gd name="connsiteX63" fmla="*/ 2374710 w 3466531"/>
              <a:gd name="connsiteY63" fmla="*/ 1842448 h 2947917"/>
              <a:gd name="connsiteX64" fmla="*/ 2388358 w 3466531"/>
              <a:gd name="connsiteY64" fmla="*/ 1883392 h 2947917"/>
              <a:gd name="connsiteX65" fmla="*/ 2402006 w 3466531"/>
              <a:gd name="connsiteY65" fmla="*/ 2006221 h 2947917"/>
              <a:gd name="connsiteX66" fmla="*/ 2415654 w 3466531"/>
              <a:gd name="connsiteY66" fmla="*/ 2060812 h 2947917"/>
              <a:gd name="connsiteX67" fmla="*/ 2429301 w 3466531"/>
              <a:gd name="connsiteY67" fmla="*/ 2006221 h 2947917"/>
              <a:gd name="connsiteX68" fmla="*/ 2442949 w 3466531"/>
              <a:gd name="connsiteY68" fmla="*/ 1965278 h 2947917"/>
              <a:gd name="connsiteX69" fmla="*/ 2483892 w 3466531"/>
              <a:gd name="connsiteY69" fmla="*/ 1828800 h 2947917"/>
              <a:gd name="connsiteX70" fmla="*/ 2524836 w 3466531"/>
              <a:gd name="connsiteY70" fmla="*/ 1705971 h 2947917"/>
              <a:gd name="connsiteX71" fmla="*/ 2538483 w 3466531"/>
              <a:gd name="connsiteY71" fmla="*/ 1665027 h 2947917"/>
              <a:gd name="connsiteX72" fmla="*/ 2552131 w 3466531"/>
              <a:gd name="connsiteY72" fmla="*/ 1624084 h 2947917"/>
              <a:gd name="connsiteX73" fmla="*/ 2565779 w 3466531"/>
              <a:gd name="connsiteY73" fmla="*/ 1569493 h 2947917"/>
              <a:gd name="connsiteX74" fmla="*/ 2593075 w 3466531"/>
              <a:gd name="connsiteY74" fmla="*/ 1487606 h 2947917"/>
              <a:gd name="connsiteX75" fmla="*/ 2606722 w 3466531"/>
              <a:gd name="connsiteY75" fmla="*/ 1446663 h 2947917"/>
              <a:gd name="connsiteX76" fmla="*/ 2620370 w 3466531"/>
              <a:gd name="connsiteY76" fmla="*/ 1405720 h 2947917"/>
              <a:gd name="connsiteX77" fmla="*/ 2647666 w 3466531"/>
              <a:gd name="connsiteY77" fmla="*/ 1255594 h 2947917"/>
              <a:gd name="connsiteX78" fmla="*/ 2661313 w 3466531"/>
              <a:gd name="connsiteY78" fmla="*/ 1187356 h 2947917"/>
              <a:gd name="connsiteX79" fmla="*/ 2702257 w 3466531"/>
              <a:gd name="connsiteY79" fmla="*/ 1064526 h 2947917"/>
              <a:gd name="connsiteX80" fmla="*/ 2729552 w 3466531"/>
              <a:gd name="connsiteY80" fmla="*/ 982639 h 2947917"/>
              <a:gd name="connsiteX81" fmla="*/ 2743200 w 3466531"/>
              <a:gd name="connsiteY81" fmla="*/ 941696 h 2947917"/>
              <a:gd name="connsiteX82" fmla="*/ 2770495 w 3466531"/>
              <a:gd name="connsiteY82" fmla="*/ 900753 h 2947917"/>
              <a:gd name="connsiteX83" fmla="*/ 2784143 w 3466531"/>
              <a:gd name="connsiteY83" fmla="*/ 846162 h 2947917"/>
              <a:gd name="connsiteX84" fmla="*/ 2838734 w 3466531"/>
              <a:gd name="connsiteY84" fmla="*/ 696036 h 2947917"/>
              <a:gd name="connsiteX85" fmla="*/ 2879678 w 3466531"/>
              <a:gd name="connsiteY85" fmla="*/ 668741 h 2947917"/>
              <a:gd name="connsiteX86" fmla="*/ 2934269 w 3466531"/>
              <a:gd name="connsiteY86" fmla="*/ 586854 h 2947917"/>
              <a:gd name="connsiteX87" fmla="*/ 3002507 w 3466531"/>
              <a:gd name="connsiteY87" fmla="*/ 668741 h 2947917"/>
              <a:gd name="connsiteX88" fmla="*/ 3057098 w 3466531"/>
              <a:gd name="connsiteY88" fmla="*/ 791571 h 2947917"/>
              <a:gd name="connsiteX89" fmla="*/ 3098042 w 3466531"/>
              <a:gd name="connsiteY89" fmla="*/ 805218 h 2947917"/>
              <a:gd name="connsiteX90" fmla="*/ 3138985 w 3466531"/>
              <a:gd name="connsiteY90" fmla="*/ 900753 h 2947917"/>
              <a:gd name="connsiteX91" fmla="*/ 3166281 w 3466531"/>
              <a:gd name="connsiteY91" fmla="*/ 982639 h 2947917"/>
              <a:gd name="connsiteX92" fmla="*/ 3193576 w 3466531"/>
              <a:gd name="connsiteY92" fmla="*/ 1023583 h 2947917"/>
              <a:gd name="connsiteX93" fmla="*/ 3275463 w 3466531"/>
              <a:gd name="connsiteY93" fmla="*/ 1187356 h 2947917"/>
              <a:gd name="connsiteX94" fmla="*/ 3357349 w 3466531"/>
              <a:gd name="connsiteY94" fmla="*/ 1310186 h 2947917"/>
              <a:gd name="connsiteX95" fmla="*/ 3384645 w 3466531"/>
              <a:gd name="connsiteY95" fmla="*/ 1351129 h 2947917"/>
              <a:gd name="connsiteX96" fmla="*/ 3411940 w 3466531"/>
              <a:gd name="connsiteY96" fmla="*/ 1433015 h 2947917"/>
              <a:gd name="connsiteX97" fmla="*/ 3466531 w 3466531"/>
              <a:gd name="connsiteY97" fmla="*/ 1501254 h 2947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466531" h="2947917">
                <a:moveTo>
                  <a:pt x="0" y="2947917"/>
                </a:moveTo>
                <a:cubicBezTo>
                  <a:pt x="13648" y="2925171"/>
                  <a:pt x="26884" y="2902172"/>
                  <a:pt x="40943" y="2879678"/>
                </a:cubicBezTo>
                <a:cubicBezTo>
                  <a:pt x="49636" y="2865769"/>
                  <a:pt x="61577" y="2853724"/>
                  <a:pt x="68239" y="2838735"/>
                </a:cubicBezTo>
                <a:cubicBezTo>
                  <a:pt x="79924" y="2812443"/>
                  <a:pt x="95534" y="2756848"/>
                  <a:pt x="95534" y="2756848"/>
                </a:cubicBezTo>
                <a:cubicBezTo>
                  <a:pt x="98509" y="2733050"/>
                  <a:pt x="102470" y="2643372"/>
                  <a:pt x="122830" y="2606723"/>
                </a:cubicBezTo>
                <a:cubicBezTo>
                  <a:pt x="138762" y="2578046"/>
                  <a:pt x="159224" y="2552132"/>
                  <a:pt x="177421" y="2524836"/>
                </a:cubicBezTo>
                <a:cubicBezTo>
                  <a:pt x="186519" y="2511188"/>
                  <a:pt x="199529" y="2499454"/>
                  <a:pt x="204716" y="2483893"/>
                </a:cubicBezTo>
                <a:lnTo>
                  <a:pt x="218364" y="2442950"/>
                </a:lnTo>
                <a:cubicBezTo>
                  <a:pt x="224701" y="2392252"/>
                  <a:pt x="215847" y="2330852"/>
                  <a:pt x="259307" y="2292824"/>
                </a:cubicBezTo>
                <a:cubicBezTo>
                  <a:pt x="283995" y="2271221"/>
                  <a:pt x="341194" y="2238233"/>
                  <a:pt x="341194" y="2238233"/>
                </a:cubicBezTo>
                <a:cubicBezTo>
                  <a:pt x="375499" y="2135322"/>
                  <a:pt x="325234" y="2258183"/>
                  <a:pt x="395785" y="2169994"/>
                </a:cubicBezTo>
                <a:cubicBezTo>
                  <a:pt x="403124" y="2160820"/>
                  <a:pt x="421904" y="2078384"/>
                  <a:pt x="423081" y="2074460"/>
                </a:cubicBezTo>
                <a:cubicBezTo>
                  <a:pt x="434665" y="2035848"/>
                  <a:pt x="446331" y="1982971"/>
                  <a:pt x="477672" y="1951630"/>
                </a:cubicBezTo>
                <a:cubicBezTo>
                  <a:pt x="489270" y="1940032"/>
                  <a:pt x="504967" y="1933433"/>
                  <a:pt x="518615" y="1924335"/>
                </a:cubicBezTo>
                <a:cubicBezTo>
                  <a:pt x="552919" y="1821424"/>
                  <a:pt x="506645" y="1948275"/>
                  <a:pt x="559558" y="1842448"/>
                </a:cubicBezTo>
                <a:cubicBezTo>
                  <a:pt x="565992" y="1829581"/>
                  <a:pt x="566772" y="1814372"/>
                  <a:pt x="573206" y="1801505"/>
                </a:cubicBezTo>
                <a:cubicBezTo>
                  <a:pt x="580541" y="1786834"/>
                  <a:pt x="593166" y="1775233"/>
                  <a:pt x="600501" y="1760562"/>
                </a:cubicBezTo>
                <a:cubicBezTo>
                  <a:pt x="606935" y="1747695"/>
                  <a:pt x="605162" y="1730852"/>
                  <a:pt x="614149" y="1719618"/>
                </a:cubicBezTo>
                <a:cubicBezTo>
                  <a:pt x="624395" y="1706810"/>
                  <a:pt x="641444" y="1701421"/>
                  <a:pt x="655092" y="1692323"/>
                </a:cubicBezTo>
                <a:cubicBezTo>
                  <a:pt x="698349" y="1627439"/>
                  <a:pt x="677200" y="1666942"/>
                  <a:pt x="709683" y="1569493"/>
                </a:cubicBezTo>
                <a:cubicBezTo>
                  <a:pt x="714232" y="1555845"/>
                  <a:pt x="715351" y="1540520"/>
                  <a:pt x="723331" y="1528550"/>
                </a:cubicBezTo>
                <a:cubicBezTo>
                  <a:pt x="732430" y="1514902"/>
                  <a:pt x="743291" y="1502277"/>
                  <a:pt x="750627" y="1487606"/>
                </a:cubicBezTo>
                <a:cubicBezTo>
                  <a:pt x="757061" y="1474739"/>
                  <a:pt x="757289" y="1459239"/>
                  <a:pt x="764275" y="1446663"/>
                </a:cubicBezTo>
                <a:cubicBezTo>
                  <a:pt x="852044" y="1288680"/>
                  <a:pt x="782448" y="1423297"/>
                  <a:pt x="859809" y="1323833"/>
                </a:cubicBezTo>
                <a:cubicBezTo>
                  <a:pt x="879949" y="1297938"/>
                  <a:pt x="896203" y="1269242"/>
                  <a:pt x="914400" y="1241947"/>
                </a:cubicBezTo>
                <a:lnTo>
                  <a:pt x="941695" y="1201003"/>
                </a:lnTo>
                <a:cubicBezTo>
                  <a:pt x="950793" y="1187355"/>
                  <a:pt x="963804" y="1175621"/>
                  <a:pt x="968991" y="1160060"/>
                </a:cubicBezTo>
                <a:cubicBezTo>
                  <a:pt x="973540" y="1146412"/>
                  <a:pt x="975653" y="1131693"/>
                  <a:pt x="982639" y="1119117"/>
                </a:cubicBezTo>
                <a:cubicBezTo>
                  <a:pt x="998571" y="1090440"/>
                  <a:pt x="1019033" y="1064526"/>
                  <a:pt x="1037230" y="1037230"/>
                </a:cubicBezTo>
                <a:lnTo>
                  <a:pt x="1064525" y="996287"/>
                </a:lnTo>
                <a:lnTo>
                  <a:pt x="1119116" y="914400"/>
                </a:lnTo>
                <a:cubicBezTo>
                  <a:pt x="1128214" y="900752"/>
                  <a:pt x="1132764" y="882555"/>
                  <a:pt x="1146412" y="873457"/>
                </a:cubicBezTo>
                <a:lnTo>
                  <a:pt x="1187355" y="846162"/>
                </a:lnTo>
                <a:cubicBezTo>
                  <a:pt x="1221659" y="743250"/>
                  <a:pt x="1175386" y="870099"/>
                  <a:pt x="1228298" y="764275"/>
                </a:cubicBezTo>
                <a:cubicBezTo>
                  <a:pt x="1284798" y="651276"/>
                  <a:pt x="1191022" y="799717"/>
                  <a:pt x="1269242" y="682389"/>
                </a:cubicBezTo>
                <a:cubicBezTo>
                  <a:pt x="1280342" y="649086"/>
                  <a:pt x="1283726" y="626961"/>
                  <a:pt x="1310185" y="600502"/>
                </a:cubicBezTo>
                <a:cubicBezTo>
                  <a:pt x="1321783" y="588904"/>
                  <a:pt x="1337480" y="582305"/>
                  <a:pt x="1351128" y="573206"/>
                </a:cubicBezTo>
                <a:cubicBezTo>
                  <a:pt x="1423920" y="464020"/>
                  <a:pt x="1328379" y="595956"/>
                  <a:pt x="1419367" y="504968"/>
                </a:cubicBezTo>
                <a:cubicBezTo>
                  <a:pt x="1430966" y="493369"/>
                  <a:pt x="1436162" y="476625"/>
                  <a:pt x="1446663" y="464024"/>
                </a:cubicBezTo>
                <a:cubicBezTo>
                  <a:pt x="1459019" y="449197"/>
                  <a:pt x="1475250" y="437908"/>
                  <a:pt x="1487606" y="423081"/>
                </a:cubicBezTo>
                <a:cubicBezTo>
                  <a:pt x="1544472" y="354842"/>
                  <a:pt x="1480781" y="404885"/>
                  <a:pt x="1555845" y="354842"/>
                </a:cubicBezTo>
                <a:cubicBezTo>
                  <a:pt x="1575682" y="295331"/>
                  <a:pt x="1574389" y="275268"/>
                  <a:pt x="1610436" y="232012"/>
                </a:cubicBezTo>
                <a:cubicBezTo>
                  <a:pt x="1622792" y="217185"/>
                  <a:pt x="1639529" y="206304"/>
                  <a:pt x="1651379" y="191069"/>
                </a:cubicBezTo>
                <a:cubicBezTo>
                  <a:pt x="1728028" y="92520"/>
                  <a:pt x="1668675" y="121615"/>
                  <a:pt x="1746913" y="95535"/>
                </a:cubicBezTo>
                <a:cubicBezTo>
                  <a:pt x="1767053" y="65325"/>
                  <a:pt x="1783629" y="34664"/>
                  <a:pt x="1815152" y="13648"/>
                </a:cubicBezTo>
                <a:cubicBezTo>
                  <a:pt x="1827122" y="5668"/>
                  <a:pt x="1842447" y="4549"/>
                  <a:pt x="1856095" y="0"/>
                </a:cubicBezTo>
                <a:cubicBezTo>
                  <a:pt x="1861286" y="25956"/>
                  <a:pt x="1869402" y="81205"/>
                  <a:pt x="1883391" y="109183"/>
                </a:cubicBezTo>
                <a:cubicBezTo>
                  <a:pt x="1890726" y="123854"/>
                  <a:pt x="1904024" y="135137"/>
                  <a:pt x="1910686" y="150126"/>
                </a:cubicBezTo>
                <a:cubicBezTo>
                  <a:pt x="1922371" y="176418"/>
                  <a:pt x="1928883" y="204717"/>
                  <a:pt x="1937982" y="232012"/>
                </a:cubicBezTo>
                <a:lnTo>
                  <a:pt x="1965278" y="313899"/>
                </a:lnTo>
                <a:lnTo>
                  <a:pt x="2006221" y="436729"/>
                </a:lnTo>
                <a:lnTo>
                  <a:pt x="2033516" y="518615"/>
                </a:lnTo>
                <a:cubicBezTo>
                  <a:pt x="2042615" y="555009"/>
                  <a:pt x="2054645" y="590793"/>
                  <a:pt x="2060812" y="627797"/>
                </a:cubicBezTo>
                <a:cubicBezTo>
                  <a:pt x="2067633" y="668725"/>
                  <a:pt x="2077726" y="755528"/>
                  <a:pt x="2101755" y="791571"/>
                </a:cubicBezTo>
                <a:lnTo>
                  <a:pt x="2129051" y="832514"/>
                </a:lnTo>
                <a:cubicBezTo>
                  <a:pt x="2161533" y="929961"/>
                  <a:pt x="2140386" y="890460"/>
                  <a:pt x="2183642" y="955344"/>
                </a:cubicBezTo>
                <a:lnTo>
                  <a:pt x="2210937" y="1037230"/>
                </a:lnTo>
                <a:cubicBezTo>
                  <a:pt x="2215486" y="1050878"/>
                  <a:pt x="2221764" y="1064067"/>
                  <a:pt x="2224585" y="1078174"/>
                </a:cubicBezTo>
                <a:cubicBezTo>
                  <a:pt x="2229134" y="1100920"/>
                  <a:pt x="2234083" y="1123590"/>
                  <a:pt x="2238233" y="1146412"/>
                </a:cubicBezTo>
                <a:cubicBezTo>
                  <a:pt x="2253044" y="1227871"/>
                  <a:pt x="2248676" y="1220703"/>
                  <a:pt x="2265528" y="1296538"/>
                </a:cubicBezTo>
                <a:cubicBezTo>
                  <a:pt x="2269597" y="1314848"/>
                  <a:pt x="2274627" y="1332932"/>
                  <a:pt x="2279176" y="1351129"/>
                </a:cubicBezTo>
                <a:cubicBezTo>
                  <a:pt x="2284771" y="1440651"/>
                  <a:pt x="2281543" y="1546324"/>
                  <a:pt x="2306472" y="1637732"/>
                </a:cubicBezTo>
                <a:cubicBezTo>
                  <a:pt x="2314042" y="1665490"/>
                  <a:pt x="2324669" y="1692323"/>
                  <a:pt x="2333767" y="1719618"/>
                </a:cubicBezTo>
                <a:lnTo>
                  <a:pt x="2374710" y="1842448"/>
                </a:lnTo>
                <a:lnTo>
                  <a:pt x="2388358" y="1883392"/>
                </a:lnTo>
                <a:cubicBezTo>
                  <a:pt x="2392907" y="1924335"/>
                  <a:pt x="2395742" y="1965505"/>
                  <a:pt x="2402006" y="2006221"/>
                </a:cubicBezTo>
                <a:cubicBezTo>
                  <a:pt x="2404858" y="2024760"/>
                  <a:pt x="2396897" y="2060812"/>
                  <a:pt x="2415654" y="2060812"/>
                </a:cubicBezTo>
                <a:cubicBezTo>
                  <a:pt x="2434411" y="2060812"/>
                  <a:pt x="2424148" y="2024256"/>
                  <a:pt x="2429301" y="2006221"/>
                </a:cubicBezTo>
                <a:cubicBezTo>
                  <a:pt x="2433253" y="1992389"/>
                  <a:pt x="2438997" y="1979110"/>
                  <a:pt x="2442949" y="1965278"/>
                </a:cubicBezTo>
                <a:cubicBezTo>
                  <a:pt x="2484204" y="1820890"/>
                  <a:pt x="2419023" y="2023408"/>
                  <a:pt x="2483892" y="1828800"/>
                </a:cubicBezTo>
                <a:lnTo>
                  <a:pt x="2524836" y="1705971"/>
                </a:lnTo>
                <a:lnTo>
                  <a:pt x="2538483" y="1665027"/>
                </a:lnTo>
                <a:cubicBezTo>
                  <a:pt x="2543032" y="1651379"/>
                  <a:pt x="2548642" y="1638040"/>
                  <a:pt x="2552131" y="1624084"/>
                </a:cubicBezTo>
                <a:cubicBezTo>
                  <a:pt x="2556680" y="1605887"/>
                  <a:pt x="2560389" y="1587459"/>
                  <a:pt x="2565779" y="1569493"/>
                </a:cubicBezTo>
                <a:cubicBezTo>
                  <a:pt x="2574047" y="1541934"/>
                  <a:pt x="2583977" y="1514902"/>
                  <a:pt x="2593075" y="1487606"/>
                </a:cubicBezTo>
                <a:lnTo>
                  <a:pt x="2606722" y="1446663"/>
                </a:lnTo>
                <a:lnTo>
                  <a:pt x="2620370" y="1405720"/>
                </a:lnTo>
                <a:cubicBezTo>
                  <a:pt x="2644030" y="1240104"/>
                  <a:pt x="2621925" y="1371431"/>
                  <a:pt x="2647666" y="1255594"/>
                </a:cubicBezTo>
                <a:cubicBezTo>
                  <a:pt x="2652698" y="1232950"/>
                  <a:pt x="2655210" y="1209735"/>
                  <a:pt x="2661313" y="1187356"/>
                </a:cubicBezTo>
                <a:cubicBezTo>
                  <a:pt x="2661317" y="1187341"/>
                  <a:pt x="2695431" y="1085005"/>
                  <a:pt x="2702257" y="1064526"/>
                </a:cubicBezTo>
                <a:lnTo>
                  <a:pt x="2729552" y="982639"/>
                </a:lnTo>
                <a:cubicBezTo>
                  <a:pt x="2734101" y="968991"/>
                  <a:pt x="2735220" y="953666"/>
                  <a:pt x="2743200" y="941696"/>
                </a:cubicBezTo>
                <a:lnTo>
                  <a:pt x="2770495" y="900753"/>
                </a:lnTo>
                <a:cubicBezTo>
                  <a:pt x="2775044" y="882556"/>
                  <a:pt x="2780074" y="864472"/>
                  <a:pt x="2784143" y="846162"/>
                </a:cubicBezTo>
                <a:cubicBezTo>
                  <a:pt x="2795492" y="795094"/>
                  <a:pt x="2798986" y="735784"/>
                  <a:pt x="2838734" y="696036"/>
                </a:cubicBezTo>
                <a:cubicBezTo>
                  <a:pt x="2850332" y="684438"/>
                  <a:pt x="2866030" y="677839"/>
                  <a:pt x="2879678" y="668741"/>
                </a:cubicBezTo>
                <a:cubicBezTo>
                  <a:pt x="2897875" y="641445"/>
                  <a:pt x="2911072" y="563657"/>
                  <a:pt x="2934269" y="586854"/>
                </a:cubicBezTo>
                <a:cubicBezTo>
                  <a:pt x="2959983" y="612568"/>
                  <a:pt x="2987305" y="634537"/>
                  <a:pt x="3002507" y="668741"/>
                </a:cubicBezTo>
                <a:cubicBezTo>
                  <a:pt x="3015159" y="697208"/>
                  <a:pt x="3025149" y="766012"/>
                  <a:pt x="3057098" y="791571"/>
                </a:cubicBezTo>
                <a:cubicBezTo>
                  <a:pt x="3068332" y="800558"/>
                  <a:pt x="3084394" y="800669"/>
                  <a:pt x="3098042" y="805218"/>
                </a:cubicBezTo>
                <a:cubicBezTo>
                  <a:pt x="3141959" y="936979"/>
                  <a:pt x="3071545" y="732157"/>
                  <a:pt x="3138985" y="900753"/>
                </a:cubicBezTo>
                <a:cubicBezTo>
                  <a:pt x="3149671" y="927467"/>
                  <a:pt x="3150322" y="958699"/>
                  <a:pt x="3166281" y="982639"/>
                </a:cubicBezTo>
                <a:cubicBezTo>
                  <a:pt x="3175379" y="996287"/>
                  <a:pt x="3186914" y="1008594"/>
                  <a:pt x="3193576" y="1023583"/>
                </a:cubicBezTo>
                <a:cubicBezTo>
                  <a:pt x="3268913" y="1193092"/>
                  <a:pt x="3161965" y="1017108"/>
                  <a:pt x="3275463" y="1187356"/>
                </a:cubicBezTo>
                <a:lnTo>
                  <a:pt x="3357349" y="1310186"/>
                </a:lnTo>
                <a:lnTo>
                  <a:pt x="3384645" y="1351129"/>
                </a:lnTo>
                <a:cubicBezTo>
                  <a:pt x="3393743" y="1378424"/>
                  <a:pt x="3391596" y="1412670"/>
                  <a:pt x="3411940" y="1433015"/>
                </a:cubicBezTo>
                <a:cubicBezTo>
                  <a:pt x="3460076" y="1481152"/>
                  <a:pt x="3444251" y="1456696"/>
                  <a:pt x="3466531" y="1501254"/>
                </a:cubicBezTo>
              </a:path>
            </a:pathLst>
          </a:cu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26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4" presetClass="entr" presetSubtype="1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4" presetClass="entr" presetSubtype="1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4" presetClass="entr" presetSubtype="1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2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mph" presetSubtype="0" repeatCount="4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 tmFilter="0, 0; .2, .5; .8, .5; 1, 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7" dur="250" autoRev="1" fill="hold"/>
                                        <p:tgtEl>
                                          <p:spTgt spid="8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2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6" presetClass="emph" presetSubtype="0" repeatCount="4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 tmFilter="0, 0; .2, .5; .8, .5; 1, 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7" dur="250" autoRev="1" fill="hold"/>
                                        <p:tgtEl>
                                          <p:spTgt spid="8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8" presetID="14" presetClass="entr" presetSubtype="10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5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0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5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0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5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8" grpId="0"/>
      <p:bldP spid="39" grpId="0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5" grpId="0" animBg="1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 animBg="1"/>
      <p:bldP spid="74" grpId="0" animBg="1"/>
      <p:bldP spid="75" grpId="0" animBg="1"/>
      <p:bldP spid="76" grpId="0" animBg="1"/>
      <p:bldP spid="78" grpId="0" animBg="1"/>
      <p:bldP spid="79" grpId="0" animBg="1"/>
      <p:bldP spid="3" grpId="0" animBg="1"/>
      <p:bldP spid="3" grpId="1" animBg="1"/>
      <p:bldP spid="3" grpId="2" animBg="1"/>
      <p:bldP spid="81" grpId="0" animBg="1"/>
      <p:bldP spid="81" grpId="1" animBg="1"/>
      <p:bldP spid="81" grpId="2" animBg="1"/>
      <p:bldP spid="82" grpId="0" animBg="1"/>
      <p:bldP spid="82" grpId="1" animBg="1"/>
      <p:bldP spid="83" grpId="0" animBg="1"/>
      <p:bldP spid="83" grpId="1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19375" y="1748786"/>
            <a:ext cx="228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৮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মিনিট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129785" y="729753"/>
            <a:ext cx="4562545" cy="1175247"/>
            <a:chOff x="2362200" y="914400"/>
            <a:chExt cx="4562545" cy="1175247"/>
          </a:xfrm>
        </p:grpSpPr>
        <p:sp>
          <p:nvSpPr>
            <p:cNvPr id="5" name="Rounded Rectangle 4"/>
            <p:cNvSpPr/>
            <p:nvPr/>
          </p:nvSpPr>
          <p:spPr>
            <a:xfrm>
              <a:off x="2362200" y="914400"/>
              <a:ext cx="4562545" cy="990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567490" y="1043207"/>
              <a:ext cx="4267200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4400" b="1" dirty="0" smtClean="0">
                  <a:latin typeface="NikoshBAN" pitchFamily="2" charset="0"/>
                  <a:cs typeface="NikoshBAN" pitchFamily="2" charset="0"/>
                </a:rPr>
                <a:t>একক </a:t>
              </a:r>
              <a:r>
                <a:rPr lang="bn-BD" sz="4400" b="1" dirty="0" smtClean="0">
                  <a:latin typeface="NikoshBAN" pitchFamily="2" charset="0"/>
                  <a:cs typeface="NikoshBAN" pitchFamily="2" charset="0"/>
                </a:rPr>
                <a:t>কাজ </a:t>
              </a:r>
              <a:endParaRPr lang="en-US" sz="4400" b="1" dirty="0">
                <a:latin typeface="NikoshBAN" pitchFamily="2" charset="0"/>
                <a:cs typeface="NikoshBAN" pitchFamily="2" charset="0"/>
              </a:endParaRPr>
            </a:p>
            <a:p>
              <a:endParaRPr lang="en-US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21299" y="2311413"/>
            <a:ext cx="8379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>
                <a:latin typeface="NikoshBAN" pitchFamily="2" charset="0"/>
                <a:cs typeface="NikoshBAN" pitchFamily="2" charset="0"/>
              </a:rPr>
              <a:t>প্রশ্ন 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: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 নিচে একটি গণসংখ্যা  নিবেশন সারণি  দেওয়া হলো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: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560922"/>
              </p:ext>
            </p:extLst>
          </p:nvPr>
        </p:nvGraphicFramePr>
        <p:xfrm>
          <a:off x="322496" y="3124200"/>
          <a:ext cx="8527827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8261"/>
                <a:gridCol w="1218261"/>
                <a:gridCol w="1218261"/>
                <a:gridCol w="1218261"/>
                <a:gridCol w="1218261"/>
                <a:gridCol w="1218261"/>
                <a:gridCol w="1218261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NikoshBAN" pitchFamily="2" charset="0"/>
                        </a:rPr>
                        <a:t>শ্রেণি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NikoshBAN" pitchFamily="2" charset="0"/>
                        </a:rPr>
                        <a:t> </a:t>
                      </a:r>
                      <a:r>
                        <a:rPr lang="bn-IN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NikoshBAN" pitchFamily="2" charset="0"/>
                        </a:rPr>
                        <a:t>ব্যাপ্তি 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30-35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36-41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42-47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48-53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54-59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60-65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NikoshBAN" pitchFamily="2" charset="0"/>
                        </a:rPr>
                        <a:t>গণসংখ্যা</a:t>
                      </a:r>
                      <a:endParaRPr lang="en-US" sz="2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46467" y="460859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গণসংখ্যা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নিবেশন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সারণি থেকে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গণসংখ্যা বহুভূজ অঙ্কন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কর।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76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2285</TotalTime>
  <Words>433</Words>
  <Application>Microsoft Office PowerPoint</Application>
  <PresentationFormat>On-screen Show (4:3)</PresentationFormat>
  <Paragraphs>170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PowerPoint Presentation</vt:lpstr>
      <vt:lpstr>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DELL</cp:lastModifiedBy>
  <cp:revision>286</cp:revision>
  <dcterms:created xsi:type="dcterms:W3CDTF">2006-08-16T00:00:00Z</dcterms:created>
  <dcterms:modified xsi:type="dcterms:W3CDTF">2020-02-09T04:30:22Z</dcterms:modified>
</cp:coreProperties>
</file>