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21"/>
  </p:notesMasterIdLst>
  <p:sldIdLst>
    <p:sldId id="256" r:id="rId2"/>
    <p:sldId id="257" r:id="rId3"/>
    <p:sldId id="258" r:id="rId4"/>
    <p:sldId id="269" r:id="rId5"/>
    <p:sldId id="270" r:id="rId6"/>
    <p:sldId id="259" r:id="rId7"/>
    <p:sldId id="260" r:id="rId8"/>
    <p:sldId id="271" r:id="rId9"/>
    <p:sldId id="261" r:id="rId10"/>
    <p:sldId id="262" r:id="rId11"/>
    <p:sldId id="263" r:id="rId12"/>
    <p:sldId id="264" r:id="rId13"/>
    <p:sldId id="265" r:id="rId14"/>
    <p:sldId id="266" r:id="rId15"/>
    <p:sldId id="267" r:id="rId16"/>
    <p:sldId id="272" r:id="rId17"/>
    <p:sldId id="273" r:id="rId18"/>
    <p:sldId id="274" r:id="rId19"/>
    <p:sldId id="2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3" d="100"/>
          <a:sy n="103" d="100"/>
        </p:scale>
        <p:origin x="-198"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316F06-EA3E-4831-BC5C-31E7EBACA427}" type="datetimeFigureOut">
              <a:rPr lang="en-US" smtClean="0"/>
              <a:pPr/>
              <a:t>2/10/2020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975823-BF4D-499E-AC80-0D133084F3D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975823-BF4D-499E-AC80-0D133084F3D0}"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1D8BD707-D9CF-40AE-B4C6-C98DA3205C09}" type="datetimeFigureOut">
              <a:rPr lang="en-US" smtClean="0"/>
              <a:pPr/>
              <a:t>2/10/2020</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B6F15528-21DE-4FAA-801E-634DDDAF4B2B}"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2/10/2020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2/10/2020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2/10/2020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1D8BD707-D9CF-40AE-B4C6-C98DA3205C09}" type="datetimeFigureOut">
              <a:rPr lang="en-US" smtClean="0"/>
              <a:pPr/>
              <a:t>2/10/2020</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B6F15528-21DE-4FAA-801E-634DDDAF4B2B}"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2/10/2020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B6F15528-21DE-4FAA-801E-634DDDAF4B2B}"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2/10/2020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2/10/2020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2/10/2020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1D8BD707-D9CF-40AE-B4C6-C98DA3205C09}" type="datetimeFigureOut">
              <a:rPr lang="en-US" smtClean="0"/>
              <a:pPr/>
              <a:t>2/10/2020</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B6F15528-21DE-4FAA-801E-634DDDAF4B2B}"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1D8BD707-D9CF-40AE-B4C6-C98DA3205C09}" type="datetimeFigureOut">
              <a:rPr lang="en-US" smtClean="0"/>
              <a:pPr/>
              <a:t>2/10/2020</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B6F15528-21DE-4FAA-801E-634DDDAF4B2B}"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1D8BD707-D9CF-40AE-B4C6-C98DA3205C09}" type="datetimeFigureOut">
              <a:rPr lang="en-US" smtClean="0"/>
              <a:pPr/>
              <a:t>2/10/2020</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B6F15528-21DE-4FAA-801E-634DDDAF4B2B}"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file:///F:\Content\DC%20Motor%20-%20Working%20Principle%20-%20Bangla_mpeg4.mp4"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222.jfif"/>
          <p:cNvPicPr>
            <a:picLocks noChangeAspect="1"/>
          </p:cNvPicPr>
          <p:nvPr/>
        </p:nvPicPr>
        <p:blipFill>
          <a:blip r:embed="rId2"/>
          <a:stretch>
            <a:fillRect/>
          </a:stretch>
        </p:blipFill>
        <p:spPr>
          <a:xfrm>
            <a:off x="838200" y="1447800"/>
            <a:ext cx="7315200" cy="50810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descr="স্বাগতম.svg=555.png"/>
          <p:cNvPicPr>
            <a:picLocks noChangeAspect="1"/>
          </p:cNvPicPr>
          <p:nvPr/>
        </p:nvPicPr>
        <p:blipFill>
          <a:blip r:embed="rId3" cstate="print"/>
          <a:stretch>
            <a:fillRect/>
          </a:stretch>
        </p:blipFill>
        <p:spPr>
          <a:xfrm>
            <a:off x="2362200" y="228600"/>
            <a:ext cx="4107959" cy="990600"/>
          </a:xfrm>
          <a:prstGeom prst="ellipse">
            <a:avLst/>
          </a:prstGeom>
          <a:ln>
            <a:noFill/>
          </a:ln>
          <a:effectLst>
            <a:softEdge rad="112500"/>
          </a:effectLst>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0800" y="609600"/>
            <a:ext cx="3478837" cy="369332"/>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algn="ctr"/>
            <a:r>
              <a:rPr lang="as-IN" b="1" dirty="0" smtClean="0"/>
              <a:t>৩. শান্ট মোটর (</a:t>
            </a:r>
            <a:r>
              <a:rPr lang="en-US" b="1" dirty="0" smtClean="0"/>
              <a:t>Shunt Motor):-</a:t>
            </a:r>
            <a:endParaRPr lang="en-US" b="1" dirty="0"/>
          </a:p>
        </p:txBody>
      </p:sp>
      <p:pic>
        <p:nvPicPr>
          <p:cNvPr id="1026" name="Picture 2" descr="https://1.bp.blogspot.com/-eOJbdnjiM2k/Xg7AEKqrzFI/AAAAAAAAAT0/l-kb7dBGZzwIwLMyEJYwMS09ui-3kTDDwCLcBGAsYHQ/s400/47.png"/>
          <p:cNvPicPr>
            <a:picLocks noChangeAspect="1" noChangeArrowheads="1"/>
          </p:cNvPicPr>
          <p:nvPr/>
        </p:nvPicPr>
        <p:blipFill>
          <a:blip r:embed="rId2"/>
          <a:srcRect/>
          <a:stretch>
            <a:fillRect/>
          </a:stretch>
        </p:blipFill>
        <p:spPr bwMode="auto">
          <a:xfrm>
            <a:off x="1981200" y="1371600"/>
            <a:ext cx="5404884" cy="23241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Rectangle 3"/>
          <p:cNvSpPr/>
          <p:nvPr/>
        </p:nvSpPr>
        <p:spPr>
          <a:xfrm>
            <a:off x="228600" y="4495800"/>
            <a:ext cx="8382000" cy="203132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n-US" dirty="0" smtClean="0"/>
              <a:t>	</a:t>
            </a:r>
            <a:r>
              <a:rPr lang="as-IN" dirty="0" smtClean="0"/>
              <a:t>শান্ট মোটরের ফিল্ড ওয়াডিং আর্মেচার ওয়াডিং এর সঙ্গে প্যারারালে কানেকশন করা থাকে এবং বহু সংখ্যক চিকন তারের প্যাছ দিয়ে ফিল্ড ওয়াডিং জারানো হয়। এই মোটরের গতিবেগ নো লোড হতে ফুল লোড পর্যন্ত প্রায় একই থাকে। ডিসি শান্ট মোটরের আর্মেচারে অতিরিক্ত রেজিস্টেন্স যোগ করে বা আর্মেচারের ভোল্টেজ কমিয়ে এই মোটরের স্পিড কমানো যায়। যে সব ক্ষেত্রে লোড চালানোর জন্য কন্সটান্ট স্পিডের প্রয়োজন হয় সে সব জায়গায় </a:t>
            </a:r>
            <a:r>
              <a:rPr lang="en-US" dirty="0" smtClean="0"/>
              <a:t>DC </a:t>
            </a:r>
            <a:r>
              <a:rPr lang="as-IN" dirty="0" smtClean="0"/>
              <a:t>শান্ট মোটর ব্যবহার হয়। যেমন- লেদ মেশিন, ব্লোয়ার, ব্লেন্ডার ইত্যাদি।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amond(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800" decel="100000"/>
                                        <p:tgtEl>
                                          <p:spTgt spid="4"/>
                                        </p:tgtEl>
                                      </p:cBhvr>
                                    </p:animEffect>
                                    <p:anim calcmode="lin" valueType="num">
                                      <p:cBhvr>
                                        <p:cTn id="19" dur="800" decel="100000" fill="hold"/>
                                        <p:tgtEl>
                                          <p:spTgt spid="4"/>
                                        </p:tgtEl>
                                        <p:attrNameLst>
                                          <p:attrName>style.rotation</p:attrName>
                                        </p:attrNameLst>
                                      </p:cBhvr>
                                      <p:tavLst>
                                        <p:tav tm="0">
                                          <p:val>
                                            <p:fltVal val="-90"/>
                                          </p:val>
                                        </p:tav>
                                        <p:tav tm="100000">
                                          <p:val>
                                            <p:fltVal val="0"/>
                                          </p:val>
                                        </p:tav>
                                      </p:tavLst>
                                    </p:anim>
                                    <p:anim calcmode="lin" valueType="num">
                                      <p:cBhvr>
                                        <p:cTn id="20" dur="800" decel="100000" fill="hold"/>
                                        <p:tgtEl>
                                          <p:spTgt spid="4"/>
                                        </p:tgtEl>
                                        <p:attrNameLst>
                                          <p:attrName>ppt_x</p:attrName>
                                        </p:attrNameLst>
                                      </p:cBhvr>
                                      <p:tavLst>
                                        <p:tav tm="0">
                                          <p:val>
                                            <p:strVal val="#ppt_x+0.4"/>
                                          </p:val>
                                        </p:tav>
                                        <p:tav tm="100000">
                                          <p:val>
                                            <p:strVal val="#ppt_x-0.05"/>
                                          </p:val>
                                        </p:tav>
                                      </p:tavLst>
                                    </p:anim>
                                    <p:anim calcmode="lin" valueType="num">
                                      <p:cBhvr>
                                        <p:cTn id="21" dur="800" decel="100000" fill="hold"/>
                                        <p:tgtEl>
                                          <p:spTgt spid="4"/>
                                        </p:tgtEl>
                                        <p:attrNameLst>
                                          <p:attrName>ppt_y</p:attrName>
                                        </p:attrNameLst>
                                      </p:cBhvr>
                                      <p:tavLst>
                                        <p:tav tm="0">
                                          <p:val>
                                            <p:strVal val="#ppt_y-0.4"/>
                                          </p:val>
                                        </p:tav>
                                        <p:tav tm="100000">
                                          <p:val>
                                            <p:strVal val="#ppt_y+0.1"/>
                                          </p:val>
                                        </p:tav>
                                      </p:tavLst>
                                    </p:anim>
                                    <p:anim calcmode="lin" valueType="num">
                                      <p:cBhvr>
                                        <p:cTn id="22"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3"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286000" y="381000"/>
            <a:ext cx="4191000" cy="990600"/>
          </a:xfrm>
          <a:prstGeom prst="roundRect">
            <a:avLst>
              <a:gd name="adj" fmla="val 50000"/>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accent1">
                    <a:lumMod val="75000"/>
                  </a:schemeClr>
                </a:solidFill>
              </a:rPr>
              <a:t>কম্পাউন্ড</a:t>
            </a:r>
            <a:r>
              <a:rPr lang="en-US" sz="3200" dirty="0" smtClean="0">
                <a:solidFill>
                  <a:schemeClr val="accent1">
                    <a:lumMod val="75000"/>
                  </a:schemeClr>
                </a:solidFill>
              </a:rPr>
              <a:t> </a:t>
            </a:r>
            <a:r>
              <a:rPr lang="en-US" sz="3200" dirty="0" err="1" smtClean="0">
                <a:solidFill>
                  <a:schemeClr val="accent1">
                    <a:lumMod val="75000"/>
                  </a:schemeClr>
                </a:solidFill>
              </a:rPr>
              <a:t>মোটর</a:t>
            </a:r>
            <a:endParaRPr lang="en-US" sz="3200" dirty="0">
              <a:solidFill>
                <a:schemeClr val="accent1">
                  <a:lumMod val="75000"/>
                </a:schemeClr>
              </a:solidFill>
            </a:endParaRPr>
          </a:p>
        </p:txBody>
      </p:sp>
      <p:pic>
        <p:nvPicPr>
          <p:cNvPr id="3" name="Picture 2" descr="dc-compound-motor-500x500-1.jpg"/>
          <p:cNvPicPr>
            <a:picLocks noChangeAspect="1"/>
          </p:cNvPicPr>
          <p:nvPr/>
        </p:nvPicPr>
        <p:blipFill>
          <a:blip r:embed="rId3"/>
          <a:stretch>
            <a:fillRect/>
          </a:stretch>
        </p:blipFill>
        <p:spPr>
          <a:xfrm>
            <a:off x="990600" y="2133600"/>
            <a:ext cx="2819400" cy="2362200"/>
          </a:xfrm>
          <a:prstGeom prst="round2DiagRect">
            <a:avLst>
              <a:gd name="adj1" fmla="val 16667"/>
              <a:gd name="adj2" fmla="val 0"/>
            </a:avLst>
          </a:prstGeom>
          <a:ln w="88900" cap="sq">
            <a:solidFill>
              <a:schemeClr val="tx2">
                <a:lumMod val="50000"/>
              </a:schemeClr>
            </a:solidFill>
            <a:miter lim="800000"/>
          </a:ln>
          <a:effectLst>
            <a:outerShdw blurRad="254000" algn="tl" rotWithShape="0">
              <a:srgbClr val="000000">
                <a:alpha val="43000"/>
              </a:srgbClr>
            </a:outerShdw>
          </a:effectLst>
        </p:spPr>
      </p:pic>
      <p:pic>
        <p:nvPicPr>
          <p:cNvPr id="4" name="Picture 3" descr="5ce093429bd91fb0dc518a5d82915d8de26b6c155.png"/>
          <p:cNvPicPr>
            <a:picLocks noChangeAspect="1"/>
          </p:cNvPicPr>
          <p:nvPr/>
        </p:nvPicPr>
        <p:blipFill>
          <a:blip r:embed="rId4"/>
          <a:stretch>
            <a:fillRect/>
          </a:stretch>
        </p:blipFill>
        <p:spPr>
          <a:xfrm>
            <a:off x="4572000" y="2133600"/>
            <a:ext cx="2819400" cy="2286000"/>
          </a:xfrm>
          <a:prstGeom prst="round2DiagRect">
            <a:avLst>
              <a:gd name="adj1" fmla="val 16667"/>
              <a:gd name="adj2" fmla="val 0"/>
            </a:avLst>
          </a:prstGeom>
          <a:ln w="88900" cap="sq">
            <a:solidFill>
              <a:schemeClr val="tx2">
                <a:lumMod val="75000"/>
              </a:schemeClr>
            </a:solidFill>
            <a:miter lim="800000"/>
          </a:ln>
          <a:effectLst>
            <a:outerShdw blurRad="254000" algn="tl" rotWithShape="0">
              <a:srgbClr val="000000">
                <a:alpha val="43000"/>
              </a:srgbClr>
            </a:outerShdw>
          </a:effectLst>
        </p:spPr>
      </p:pic>
      <p:sp>
        <p:nvSpPr>
          <p:cNvPr id="5" name="Rounded Rectangle 4"/>
          <p:cNvSpPr/>
          <p:nvPr/>
        </p:nvSpPr>
        <p:spPr>
          <a:xfrm>
            <a:off x="838200" y="4953000"/>
            <a:ext cx="7391400" cy="1447800"/>
          </a:xfrm>
          <a:prstGeom prst="roundRect">
            <a:avLst>
              <a:gd name="adj" fmla="val 40271"/>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err="1" smtClean="0">
                <a:solidFill>
                  <a:schemeClr val="tx2">
                    <a:lumMod val="10000"/>
                  </a:schemeClr>
                </a:solidFill>
              </a:rPr>
              <a:t>যে</a:t>
            </a:r>
            <a:r>
              <a:rPr lang="en-US" dirty="0" smtClean="0">
                <a:solidFill>
                  <a:schemeClr val="tx2">
                    <a:lumMod val="10000"/>
                  </a:schemeClr>
                </a:solidFill>
              </a:rPr>
              <a:t> </a:t>
            </a:r>
            <a:r>
              <a:rPr lang="en-US" dirty="0" err="1" smtClean="0">
                <a:solidFill>
                  <a:schemeClr val="tx2">
                    <a:lumMod val="10000"/>
                  </a:schemeClr>
                </a:solidFill>
              </a:rPr>
              <a:t>মোটরের</a:t>
            </a:r>
            <a:r>
              <a:rPr lang="en-US" dirty="0" smtClean="0">
                <a:solidFill>
                  <a:schemeClr val="tx2">
                    <a:lumMod val="10000"/>
                  </a:schemeClr>
                </a:solidFill>
              </a:rPr>
              <a:t> </a:t>
            </a:r>
            <a:r>
              <a:rPr lang="en-US" dirty="0" err="1" smtClean="0">
                <a:solidFill>
                  <a:schemeClr val="tx2">
                    <a:lumMod val="10000"/>
                  </a:schemeClr>
                </a:solidFill>
              </a:rPr>
              <a:t>ফিল্ড</a:t>
            </a:r>
            <a:r>
              <a:rPr lang="en-US" dirty="0" smtClean="0">
                <a:solidFill>
                  <a:schemeClr val="tx2">
                    <a:lumMod val="10000"/>
                  </a:schemeClr>
                </a:solidFill>
              </a:rPr>
              <a:t> </a:t>
            </a:r>
            <a:r>
              <a:rPr lang="en-US" dirty="0" err="1" smtClean="0">
                <a:solidFill>
                  <a:schemeClr val="tx2">
                    <a:lumMod val="10000"/>
                  </a:schemeClr>
                </a:solidFill>
              </a:rPr>
              <a:t>কয়েল</a:t>
            </a:r>
            <a:r>
              <a:rPr lang="en-US" dirty="0" smtClean="0">
                <a:solidFill>
                  <a:schemeClr val="tx2">
                    <a:lumMod val="10000"/>
                  </a:schemeClr>
                </a:solidFill>
              </a:rPr>
              <a:t> </a:t>
            </a:r>
            <a:r>
              <a:rPr lang="en-US" dirty="0" err="1" smtClean="0">
                <a:solidFill>
                  <a:schemeClr val="tx2">
                    <a:lumMod val="10000"/>
                  </a:schemeClr>
                </a:solidFill>
              </a:rPr>
              <a:t>আর্মেচারের</a:t>
            </a:r>
            <a:r>
              <a:rPr lang="en-US" dirty="0" smtClean="0">
                <a:solidFill>
                  <a:schemeClr val="tx2">
                    <a:lumMod val="10000"/>
                  </a:schemeClr>
                </a:solidFill>
              </a:rPr>
              <a:t> </a:t>
            </a:r>
            <a:r>
              <a:rPr lang="en-US" dirty="0" err="1" smtClean="0">
                <a:solidFill>
                  <a:schemeClr val="tx2">
                    <a:lumMod val="10000"/>
                  </a:schemeClr>
                </a:solidFill>
              </a:rPr>
              <a:t>সাথে</a:t>
            </a:r>
            <a:r>
              <a:rPr lang="en-US" dirty="0" smtClean="0">
                <a:solidFill>
                  <a:schemeClr val="tx2">
                    <a:lumMod val="10000"/>
                  </a:schemeClr>
                </a:solidFill>
              </a:rPr>
              <a:t> </a:t>
            </a:r>
            <a:r>
              <a:rPr lang="en-US" dirty="0" err="1" smtClean="0">
                <a:solidFill>
                  <a:schemeClr val="tx2">
                    <a:lumMod val="10000"/>
                  </a:schemeClr>
                </a:solidFill>
              </a:rPr>
              <a:t>সিরিজ</a:t>
            </a:r>
            <a:r>
              <a:rPr lang="en-US" dirty="0" smtClean="0">
                <a:solidFill>
                  <a:schemeClr val="tx2">
                    <a:lumMod val="10000"/>
                  </a:schemeClr>
                </a:solidFill>
              </a:rPr>
              <a:t> </a:t>
            </a:r>
            <a:r>
              <a:rPr lang="en-US" dirty="0" err="1" smtClean="0">
                <a:solidFill>
                  <a:schemeClr val="tx2">
                    <a:lumMod val="10000"/>
                  </a:schemeClr>
                </a:solidFill>
              </a:rPr>
              <a:t>এবং</a:t>
            </a:r>
            <a:r>
              <a:rPr lang="en-US" dirty="0" smtClean="0">
                <a:solidFill>
                  <a:schemeClr val="tx2">
                    <a:lumMod val="10000"/>
                  </a:schemeClr>
                </a:solidFill>
              </a:rPr>
              <a:t> </a:t>
            </a:r>
            <a:r>
              <a:rPr lang="en-US" dirty="0" err="1" smtClean="0">
                <a:solidFill>
                  <a:schemeClr val="tx2">
                    <a:lumMod val="10000"/>
                  </a:schemeClr>
                </a:solidFill>
              </a:rPr>
              <a:t>শান্ট</a:t>
            </a:r>
            <a:r>
              <a:rPr lang="en-US" dirty="0" smtClean="0">
                <a:solidFill>
                  <a:schemeClr val="tx2">
                    <a:lumMod val="10000"/>
                  </a:schemeClr>
                </a:solidFill>
              </a:rPr>
              <a:t> </a:t>
            </a:r>
            <a:r>
              <a:rPr lang="en-US" dirty="0" err="1" smtClean="0">
                <a:solidFill>
                  <a:schemeClr val="tx2">
                    <a:lumMod val="10000"/>
                  </a:schemeClr>
                </a:solidFill>
              </a:rPr>
              <a:t>কয়েল</a:t>
            </a:r>
            <a:r>
              <a:rPr lang="en-US" dirty="0" smtClean="0">
                <a:solidFill>
                  <a:schemeClr val="tx2">
                    <a:lumMod val="10000"/>
                  </a:schemeClr>
                </a:solidFill>
              </a:rPr>
              <a:t> </a:t>
            </a:r>
            <a:r>
              <a:rPr lang="en-US" dirty="0" err="1" smtClean="0">
                <a:solidFill>
                  <a:schemeClr val="tx2">
                    <a:lumMod val="10000"/>
                  </a:schemeClr>
                </a:solidFill>
              </a:rPr>
              <a:t>ফ্যারালালে</a:t>
            </a:r>
            <a:r>
              <a:rPr lang="en-US" dirty="0" smtClean="0">
                <a:solidFill>
                  <a:schemeClr val="tx2">
                    <a:lumMod val="10000"/>
                  </a:schemeClr>
                </a:solidFill>
              </a:rPr>
              <a:t> </a:t>
            </a:r>
            <a:r>
              <a:rPr lang="en-US" dirty="0" err="1" smtClean="0">
                <a:solidFill>
                  <a:schemeClr val="tx2">
                    <a:lumMod val="10000"/>
                  </a:schemeClr>
                </a:solidFill>
              </a:rPr>
              <a:t>সংযোগ</a:t>
            </a:r>
            <a:r>
              <a:rPr lang="en-US" dirty="0" smtClean="0">
                <a:solidFill>
                  <a:schemeClr val="tx2">
                    <a:lumMod val="10000"/>
                  </a:schemeClr>
                </a:solidFill>
              </a:rPr>
              <a:t> </a:t>
            </a:r>
            <a:r>
              <a:rPr lang="en-US" dirty="0" err="1" smtClean="0">
                <a:solidFill>
                  <a:schemeClr val="tx2">
                    <a:lumMod val="10000"/>
                  </a:schemeClr>
                </a:solidFill>
              </a:rPr>
              <a:t>করা</a:t>
            </a:r>
            <a:r>
              <a:rPr lang="en-US" dirty="0" smtClean="0">
                <a:solidFill>
                  <a:schemeClr val="tx2">
                    <a:lumMod val="10000"/>
                  </a:schemeClr>
                </a:solidFill>
              </a:rPr>
              <a:t> </a:t>
            </a:r>
            <a:r>
              <a:rPr lang="en-US" dirty="0" err="1" smtClean="0">
                <a:solidFill>
                  <a:schemeClr val="tx2">
                    <a:lumMod val="10000"/>
                  </a:schemeClr>
                </a:solidFill>
              </a:rPr>
              <a:t>হয়</a:t>
            </a:r>
            <a:r>
              <a:rPr lang="en-US" dirty="0" smtClean="0">
                <a:solidFill>
                  <a:schemeClr val="tx2">
                    <a:lumMod val="10000"/>
                  </a:schemeClr>
                </a:solidFill>
              </a:rPr>
              <a:t> </a:t>
            </a:r>
            <a:r>
              <a:rPr lang="en-US" dirty="0" err="1" smtClean="0">
                <a:solidFill>
                  <a:schemeClr val="tx2">
                    <a:lumMod val="10000"/>
                  </a:schemeClr>
                </a:solidFill>
              </a:rPr>
              <a:t>তাকে</a:t>
            </a:r>
            <a:r>
              <a:rPr lang="en-US" dirty="0" smtClean="0">
                <a:solidFill>
                  <a:schemeClr val="tx2">
                    <a:lumMod val="10000"/>
                  </a:schemeClr>
                </a:solidFill>
              </a:rPr>
              <a:t> </a:t>
            </a:r>
            <a:r>
              <a:rPr lang="en-US" dirty="0" err="1" smtClean="0">
                <a:solidFill>
                  <a:schemeClr val="tx2">
                    <a:lumMod val="10000"/>
                  </a:schemeClr>
                </a:solidFill>
              </a:rPr>
              <a:t>শান্ট</a:t>
            </a:r>
            <a:r>
              <a:rPr lang="en-US" dirty="0" smtClean="0">
                <a:solidFill>
                  <a:schemeClr val="tx2">
                    <a:lumMod val="10000"/>
                  </a:schemeClr>
                </a:solidFill>
              </a:rPr>
              <a:t> </a:t>
            </a:r>
            <a:r>
              <a:rPr lang="en-US" dirty="0" err="1" smtClean="0">
                <a:solidFill>
                  <a:schemeClr val="tx2">
                    <a:lumMod val="10000"/>
                  </a:schemeClr>
                </a:solidFill>
              </a:rPr>
              <a:t>মোটর</a:t>
            </a:r>
            <a:r>
              <a:rPr lang="en-US" dirty="0" smtClean="0">
                <a:solidFill>
                  <a:schemeClr val="tx2">
                    <a:lumMod val="10000"/>
                  </a:schemeClr>
                </a:solidFill>
              </a:rPr>
              <a:t> </a:t>
            </a:r>
            <a:r>
              <a:rPr lang="en-US" dirty="0" err="1" smtClean="0">
                <a:solidFill>
                  <a:schemeClr val="tx2">
                    <a:lumMod val="10000"/>
                  </a:schemeClr>
                </a:solidFill>
              </a:rPr>
              <a:t>বলে</a:t>
            </a:r>
            <a:r>
              <a:rPr lang="en-US" dirty="0" smtClean="0">
                <a:solidFill>
                  <a:schemeClr val="tx2">
                    <a:lumMod val="10000"/>
                  </a:schemeClr>
                </a:solidFill>
              </a:rPr>
              <a:t>। </a:t>
            </a:r>
            <a:r>
              <a:rPr lang="en-US" dirty="0" err="1" smtClean="0">
                <a:solidFill>
                  <a:schemeClr val="tx2">
                    <a:lumMod val="10000"/>
                  </a:schemeClr>
                </a:solidFill>
              </a:rPr>
              <a:t>ফ্লাক্সের</a:t>
            </a:r>
            <a:r>
              <a:rPr lang="en-US" dirty="0" smtClean="0">
                <a:solidFill>
                  <a:schemeClr val="tx2">
                    <a:lumMod val="10000"/>
                  </a:schemeClr>
                </a:solidFill>
              </a:rPr>
              <a:t> </a:t>
            </a:r>
            <a:r>
              <a:rPr lang="en-US" dirty="0" err="1" smtClean="0">
                <a:solidFill>
                  <a:schemeClr val="tx2">
                    <a:lumMod val="10000"/>
                  </a:schemeClr>
                </a:solidFill>
              </a:rPr>
              <a:t>উপর</a:t>
            </a:r>
            <a:r>
              <a:rPr lang="en-US" dirty="0" smtClean="0">
                <a:solidFill>
                  <a:schemeClr val="tx2">
                    <a:lumMod val="10000"/>
                  </a:schemeClr>
                </a:solidFill>
              </a:rPr>
              <a:t> </a:t>
            </a:r>
            <a:r>
              <a:rPr lang="en-US" dirty="0" err="1" smtClean="0">
                <a:solidFill>
                  <a:schemeClr val="tx2">
                    <a:lumMod val="10000"/>
                  </a:schemeClr>
                </a:solidFill>
              </a:rPr>
              <a:t>ভিত্তি</a:t>
            </a:r>
            <a:r>
              <a:rPr lang="en-US" dirty="0" smtClean="0">
                <a:solidFill>
                  <a:schemeClr val="tx2">
                    <a:lumMod val="10000"/>
                  </a:schemeClr>
                </a:solidFill>
              </a:rPr>
              <a:t> </a:t>
            </a:r>
            <a:r>
              <a:rPr lang="en-US" dirty="0" err="1" smtClean="0">
                <a:solidFill>
                  <a:schemeClr val="tx2">
                    <a:lumMod val="10000"/>
                  </a:schemeClr>
                </a:solidFill>
              </a:rPr>
              <a:t>করেকম্পাউন্ড</a:t>
            </a:r>
            <a:r>
              <a:rPr lang="en-US" dirty="0" smtClean="0">
                <a:solidFill>
                  <a:schemeClr val="tx2">
                    <a:lumMod val="10000"/>
                  </a:schemeClr>
                </a:solidFill>
              </a:rPr>
              <a:t> </a:t>
            </a:r>
            <a:r>
              <a:rPr lang="en-US" dirty="0" err="1" smtClean="0">
                <a:solidFill>
                  <a:schemeClr val="tx2">
                    <a:lumMod val="10000"/>
                  </a:schemeClr>
                </a:solidFill>
              </a:rPr>
              <a:t>মোটর</a:t>
            </a:r>
            <a:r>
              <a:rPr lang="en-US" dirty="0" smtClean="0">
                <a:solidFill>
                  <a:schemeClr val="tx2">
                    <a:lumMod val="10000"/>
                  </a:schemeClr>
                </a:solidFill>
              </a:rPr>
              <a:t> </a:t>
            </a:r>
            <a:r>
              <a:rPr lang="en-US" dirty="0" err="1" smtClean="0">
                <a:solidFill>
                  <a:schemeClr val="tx2">
                    <a:lumMod val="10000"/>
                  </a:schemeClr>
                </a:solidFill>
              </a:rPr>
              <a:t>দুই</a:t>
            </a:r>
            <a:r>
              <a:rPr lang="en-US" dirty="0" smtClean="0">
                <a:solidFill>
                  <a:schemeClr val="tx2">
                    <a:lumMod val="10000"/>
                  </a:schemeClr>
                </a:solidFill>
              </a:rPr>
              <a:t> </a:t>
            </a:r>
            <a:r>
              <a:rPr lang="en-US" dirty="0" err="1" smtClean="0">
                <a:solidFill>
                  <a:schemeClr val="tx2">
                    <a:lumMod val="10000"/>
                  </a:schemeClr>
                </a:solidFill>
              </a:rPr>
              <a:t>প্রকার,যথা</a:t>
            </a:r>
            <a:r>
              <a:rPr lang="en-US" dirty="0" smtClean="0">
                <a:solidFill>
                  <a:schemeClr val="tx2">
                    <a:lumMod val="10000"/>
                  </a:schemeClr>
                </a:solidFill>
              </a:rPr>
              <a:t> ক) </a:t>
            </a:r>
            <a:r>
              <a:rPr lang="en-US" dirty="0" err="1" smtClean="0">
                <a:solidFill>
                  <a:schemeClr val="tx2">
                    <a:lumMod val="10000"/>
                  </a:schemeClr>
                </a:solidFill>
              </a:rPr>
              <a:t>কিউমুরেটিভ</a:t>
            </a:r>
            <a:r>
              <a:rPr lang="en-US" dirty="0" smtClean="0">
                <a:solidFill>
                  <a:schemeClr val="tx2">
                    <a:lumMod val="10000"/>
                  </a:schemeClr>
                </a:solidFill>
              </a:rPr>
              <a:t> </a:t>
            </a:r>
            <a:r>
              <a:rPr lang="en-US" dirty="0" err="1" smtClean="0">
                <a:solidFill>
                  <a:schemeClr val="tx2">
                    <a:lumMod val="10000"/>
                  </a:schemeClr>
                </a:solidFill>
              </a:rPr>
              <a:t>কম্পাউন্ড</a:t>
            </a:r>
            <a:r>
              <a:rPr lang="en-US" dirty="0" smtClean="0">
                <a:solidFill>
                  <a:schemeClr val="tx2">
                    <a:lumMod val="10000"/>
                  </a:schemeClr>
                </a:solidFill>
              </a:rPr>
              <a:t> </a:t>
            </a:r>
            <a:r>
              <a:rPr lang="en-US" dirty="0" err="1" smtClean="0">
                <a:solidFill>
                  <a:schemeClr val="tx2">
                    <a:lumMod val="10000"/>
                  </a:schemeClr>
                </a:solidFill>
              </a:rPr>
              <a:t>মোটর</a:t>
            </a:r>
            <a:r>
              <a:rPr lang="en-US" dirty="0" smtClean="0">
                <a:solidFill>
                  <a:schemeClr val="tx2">
                    <a:lumMod val="10000"/>
                  </a:schemeClr>
                </a:solidFill>
              </a:rPr>
              <a:t> খ) </a:t>
            </a:r>
            <a:r>
              <a:rPr lang="en-US" dirty="0" err="1" smtClean="0">
                <a:solidFill>
                  <a:schemeClr val="tx2">
                    <a:lumMod val="10000"/>
                  </a:schemeClr>
                </a:solidFill>
              </a:rPr>
              <a:t>ডিফারেনশিয়াল</a:t>
            </a:r>
            <a:r>
              <a:rPr lang="en-US" dirty="0" smtClean="0">
                <a:solidFill>
                  <a:schemeClr val="tx2">
                    <a:lumMod val="10000"/>
                  </a:schemeClr>
                </a:solidFill>
              </a:rPr>
              <a:t> </a:t>
            </a:r>
            <a:r>
              <a:rPr lang="en-US" dirty="0" err="1" smtClean="0">
                <a:solidFill>
                  <a:schemeClr val="tx2">
                    <a:lumMod val="10000"/>
                  </a:schemeClr>
                </a:solidFill>
              </a:rPr>
              <a:t>কম্পাউন্ড</a:t>
            </a:r>
            <a:r>
              <a:rPr lang="en-US" dirty="0" smtClean="0">
                <a:solidFill>
                  <a:schemeClr val="tx2">
                    <a:lumMod val="10000"/>
                  </a:schemeClr>
                </a:solidFill>
              </a:rPr>
              <a:t> </a:t>
            </a:r>
            <a:r>
              <a:rPr lang="en-US" dirty="0" err="1" smtClean="0">
                <a:solidFill>
                  <a:schemeClr val="tx2">
                    <a:lumMod val="10000"/>
                  </a:schemeClr>
                </a:solidFill>
              </a:rPr>
              <a:t>মোটর</a:t>
            </a:r>
            <a:endParaRPr lang="en-US" dirty="0">
              <a:solidFill>
                <a:schemeClr val="tx2">
                  <a:lumMod val="1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heckerboard(across)">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linds(horizont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General-DC-Motor-Construction-of-DC-Motor-Yoke-Poles-Armature-Field-Winding-55.jpg"/>
          <p:cNvPicPr>
            <a:picLocks noChangeAspect="1"/>
          </p:cNvPicPr>
          <p:nvPr/>
        </p:nvPicPr>
        <p:blipFill>
          <a:blip r:embed="rId2"/>
          <a:stretch>
            <a:fillRect/>
          </a:stretch>
        </p:blipFill>
        <p:spPr>
          <a:xfrm>
            <a:off x="990600" y="1905000"/>
            <a:ext cx="7136378" cy="4191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Rounded Rectangle 2"/>
          <p:cNvSpPr/>
          <p:nvPr/>
        </p:nvSpPr>
        <p:spPr>
          <a:xfrm>
            <a:off x="1447800" y="381000"/>
            <a:ext cx="6400800" cy="990600"/>
          </a:xfrm>
          <a:prstGeom prst="roundRect">
            <a:avLst>
              <a:gd name="adj" fmla="val 50000"/>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accent1">
                    <a:lumMod val="75000"/>
                  </a:schemeClr>
                </a:solidFill>
              </a:rPr>
              <a:t>ডিসি</a:t>
            </a:r>
            <a:r>
              <a:rPr lang="en-US" sz="3200" dirty="0" smtClean="0">
                <a:solidFill>
                  <a:schemeClr val="accent1">
                    <a:lumMod val="75000"/>
                  </a:schemeClr>
                </a:solidFill>
              </a:rPr>
              <a:t> </a:t>
            </a:r>
            <a:r>
              <a:rPr lang="en-US" sz="3200" dirty="0" err="1" smtClean="0">
                <a:solidFill>
                  <a:schemeClr val="accent1">
                    <a:lumMod val="75000"/>
                  </a:schemeClr>
                </a:solidFill>
              </a:rPr>
              <a:t>মোটরের</a:t>
            </a:r>
            <a:r>
              <a:rPr lang="en-US" sz="3200" dirty="0" smtClean="0">
                <a:solidFill>
                  <a:schemeClr val="accent1">
                    <a:lumMod val="75000"/>
                  </a:schemeClr>
                </a:solidFill>
              </a:rPr>
              <a:t> </a:t>
            </a:r>
            <a:r>
              <a:rPr lang="en-US" sz="3200" dirty="0" err="1" smtClean="0">
                <a:solidFill>
                  <a:schemeClr val="accent1">
                    <a:lumMod val="75000"/>
                  </a:schemeClr>
                </a:solidFill>
              </a:rPr>
              <a:t>বিভিন্ন</a:t>
            </a:r>
            <a:r>
              <a:rPr lang="en-US" sz="3200" dirty="0" smtClean="0">
                <a:solidFill>
                  <a:schemeClr val="accent1">
                    <a:lumMod val="75000"/>
                  </a:schemeClr>
                </a:solidFill>
              </a:rPr>
              <a:t> </a:t>
            </a:r>
            <a:r>
              <a:rPr lang="en-US" sz="3200" dirty="0" err="1" smtClean="0">
                <a:solidFill>
                  <a:schemeClr val="accent1">
                    <a:lumMod val="75000"/>
                  </a:schemeClr>
                </a:solidFill>
              </a:rPr>
              <a:t>অংশ</a:t>
            </a:r>
            <a:endParaRPr lang="en-US" sz="3200" dirty="0">
              <a:solidFill>
                <a:schemeClr val="accent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800" decel="100000"/>
                                        <p:tgtEl>
                                          <p:spTgt spid="2"/>
                                        </p:tgtEl>
                                      </p:cBhvr>
                                    </p:animEffect>
                                    <p:anim calcmode="lin" valueType="num">
                                      <p:cBhvr>
                                        <p:cTn id="13" dur="800" decel="100000" fill="hold"/>
                                        <p:tgtEl>
                                          <p:spTgt spid="2"/>
                                        </p:tgtEl>
                                        <p:attrNameLst>
                                          <p:attrName>style.rotation</p:attrName>
                                        </p:attrNameLst>
                                      </p:cBhvr>
                                      <p:tavLst>
                                        <p:tav tm="0">
                                          <p:val>
                                            <p:fltVal val="-90"/>
                                          </p:val>
                                        </p:tav>
                                        <p:tav tm="100000">
                                          <p:val>
                                            <p:fltVal val="0"/>
                                          </p:val>
                                        </p:tav>
                                      </p:tavLst>
                                    </p:anim>
                                    <p:anim calcmode="lin" valueType="num">
                                      <p:cBhvr>
                                        <p:cTn id="14" dur="800" decel="100000" fill="hold"/>
                                        <p:tgtEl>
                                          <p:spTgt spid="2"/>
                                        </p:tgtEl>
                                        <p:attrNameLst>
                                          <p:attrName>ppt_x</p:attrName>
                                        </p:attrNameLst>
                                      </p:cBhvr>
                                      <p:tavLst>
                                        <p:tav tm="0">
                                          <p:val>
                                            <p:strVal val="#ppt_x+0.4"/>
                                          </p:val>
                                        </p:tav>
                                        <p:tav tm="100000">
                                          <p:val>
                                            <p:strVal val="#ppt_x-0.05"/>
                                          </p:val>
                                        </p:tav>
                                      </p:tavLst>
                                    </p:anim>
                                    <p:anim calcmode="lin" valueType="num">
                                      <p:cBhvr>
                                        <p:cTn id="15" dur="800" decel="100000" fill="hold"/>
                                        <p:tgtEl>
                                          <p:spTgt spid="2"/>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1"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amond(in)">
                                      <p:cBhvr>
                                        <p:cTn id="2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222.jfif"/>
          <p:cNvPicPr>
            <a:picLocks noChangeAspect="1"/>
          </p:cNvPicPr>
          <p:nvPr/>
        </p:nvPicPr>
        <p:blipFill>
          <a:blip r:embed="rId2"/>
          <a:stretch>
            <a:fillRect/>
          </a:stretch>
        </p:blipFill>
        <p:spPr>
          <a:xfrm>
            <a:off x="609600" y="1066800"/>
            <a:ext cx="2514600" cy="1981200"/>
          </a:xfrm>
          <a:prstGeom prst="round2DiagRect">
            <a:avLst>
              <a:gd name="adj1" fmla="val 16667"/>
              <a:gd name="adj2" fmla="val 0"/>
            </a:avLst>
          </a:prstGeom>
          <a:ln w="88900" cap="sq">
            <a:solidFill>
              <a:schemeClr val="bg2">
                <a:lumMod val="20000"/>
                <a:lumOff val="80000"/>
              </a:schemeClr>
            </a:solidFill>
            <a:miter lim="800000"/>
          </a:ln>
          <a:effectLst>
            <a:outerShdw blurRad="254000" algn="tl" rotWithShape="0">
              <a:srgbClr val="000000">
                <a:alpha val="43000"/>
              </a:srgbClr>
            </a:outerShdw>
          </a:effectLst>
        </p:spPr>
      </p:pic>
      <p:sp>
        <p:nvSpPr>
          <p:cNvPr id="3" name="TextBox 2"/>
          <p:cNvSpPr txBox="1"/>
          <p:nvPr/>
        </p:nvSpPr>
        <p:spPr>
          <a:xfrm>
            <a:off x="2743200" y="381000"/>
            <a:ext cx="3276600" cy="338554"/>
          </a:xfrm>
          <a:prstGeom prst="rect">
            <a:avLst/>
          </a:prstGeom>
          <a:blipFill>
            <a:blip r:embed="rId3"/>
            <a:tile tx="0" ty="0" sx="100000" sy="100000" flip="none" algn="tl"/>
          </a:blipFill>
        </p:spPr>
        <p:style>
          <a:lnRef idx="2">
            <a:schemeClr val="accent2">
              <a:shade val="50000"/>
            </a:schemeClr>
          </a:lnRef>
          <a:fillRef idx="1">
            <a:schemeClr val="accent2"/>
          </a:fillRef>
          <a:effectRef idx="0">
            <a:schemeClr val="accent2"/>
          </a:effectRef>
          <a:fontRef idx="minor">
            <a:schemeClr val="lt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16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ফ্লেমিংয়ের</a:t>
            </a:r>
            <a:r>
              <a:rPr lang="en-US"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16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বামহাতি</a:t>
            </a:r>
            <a:r>
              <a:rPr lang="en-US"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16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নিয়ম</a:t>
            </a:r>
            <a:endParaRPr lang="en-US"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 name="Picture 3" descr="300px-LeftHandOutline-1.png"/>
          <p:cNvPicPr>
            <a:picLocks noChangeAspect="1"/>
          </p:cNvPicPr>
          <p:nvPr/>
        </p:nvPicPr>
        <p:blipFill>
          <a:blip r:embed="rId4"/>
          <a:stretch>
            <a:fillRect/>
          </a:stretch>
        </p:blipFill>
        <p:spPr>
          <a:xfrm>
            <a:off x="4191000" y="1143000"/>
            <a:ext cx="3581400" cy="1981200"/>
          </a:xfrm>
          <a:prstGeom prst="round2DiagRect">
            <a:avLst>
              <a:gd name="adj1" fmla="val 16667"/>
              <a:gd name="adj2" fmla="val 0"/>
            </a:avLst>
          </a:prstGeom>
          <a:ln w="88900" cap="sq">
            <a:solidFill>
              <a:schemeClr val="accent1">
                <a:lumMod val="40000"/>
                <a:lumOff val="60000"/>
              </a:schemeClr>
            </a:solidFill>
            <a:miter lim="800000"/>
          </a:ln>
          <a:effectLst>
            <a:outerShdw blurRad="254000" algn="tl" rotWithShape="0">
              <a:srgbClr val="000000">
                <a:alpha val="43000"/>
              </a:srgbClr>
            </a:outerShdw>
          </a:effectLst>
        </p:spPr>
      </p:pic>
      <p:pic>
        <p:nvPicPr>
          <p:cNvPr id="5" name="Picture 4" descr="unnamed-.jpg"/>
          <p:cNvPicPr>
            <a:picLocks noChangeAspect="1"/>
          </p:cNvPicPr>
          <p:nvPr/>
        </p:nvPicPr>
        <p:blipFill>
          <a:blip r:embed="rId5"/>
          <a:stretch>
            <a:fillRect/>
          </a:stretch>
        </p:blipFill>
        <p:spPr>
          <a:xfrm>
            <a:off x="1066800" y="3505200"/>
            <a:ext cx="6553200" cy="1871662"/>
          </a:xfrm>
          <a:prstGeom prst="rect">
            <a:avLst/>
          </a:prstGeom>
          <a:ln w="38100" cap="sq">
            <a:solidFill>
              <a:schemeClr val="tx2">
                <a:lumMod val="75000"/>
              </a:schemeClr>
            </a:solidFill>
            <a:prstDash val="solid"/>
            <a:miter lim="800000"/>
          </a:ln>
          <a:effectLst>
            <a:outerShdw blurRad="50800" dist="38100" dir="2700000" algn="tl" rotWithShape="0">
              <a:srgbClr val="000000">
                <a:alpha val="43000"/>
              </a:srgbClr>
            </a:outerShdw>
          </a:effectLst>
        </p:spPr>
      </p:pic>
      <p:sp>
        <p:nvSpPr>
          <p:cNvPr id="6" name="Rounded Rectangle 5"/>
          <p:cNvSpPr/>
          <p:nvPr/>
        </p:nvSpPr>
        <p:spPr>
          <a:xfrm>
            <a:off x="838200" y="5715000"/>
            <a:ext cx="7391400" cy="762000"/>
          </a:xfrm>
          <a:prstGeom prst="roundRect">
            <a:avLst/>
          </a:prstGeom>
          <a:solidFill>
            <a:schemeClr val="tx1"/>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as-IN" sz="1400" dirty="0" smtClean="0">
                <a:solidFill>
                  <a:schemeClr val="bg1">
                    <a:lumMod val="75000"/>
                    <a:lumOff val="25000"/>
                  </a:schemeClr>
                </a:solidFill>
              </a:rPr>
              <a:t>বাম হাতের বৃদ্ধাঙ্গুলি, তর্জনী এবং মধ্যমাকে পরস্পর সমকোণে রেখে </a:t>
            </a:r>
            <a:r>
              <a:rPr lang="en-US" sz="1400" dirty="0" err="1" smtClean="0">
                <a:solidFill>
                  <a:schemeClr val="bg1">
                    <a:lumMod val="75000"/>
                    <a:lumOff val="25000"/>
                  </a:schemeClr>
                </a:solidFill>
              </a:rPr>
              <a:t>প্রসারিত</a:t>
            </a:r>
            <a:r>
              <a:rPr lang="as-IN" sz="1400" dirty="0" smtClean="0">
                <a:solidFill>
                  <a:schemeClr val="bg1">
                    <a:lumMod val="75000"/>
                    <a:lumOff val="25000"/>
                  </a:schemeClr>
                </a:solidFill>
              </a:rPr>
              <a:t> করলে, তর্জনী চুম্বক বলরেখার দিক ও মধ্যমা কারেন্টের দিক নির্দেশ করলে, বৃদ্ধাঙ্গুলি পরিবাহী তারের ঘূর্ণন দিক নির্দেশ করবে।</a:t>
            </a:r>
            <a:endParaRPr lang="en-US" sz="1400" dirty="0">
              <a:solidFill>
                <a:schemeClr val="bg1">
                  <a:lumMod val="75000"/>
                  <a:lumOff val="2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286000" y="381000"/>
            <a:ext cx="4191000" cy="990600"/>
          </a:xfrm>
          <a:prstGeom prst="roundRect">
            <a:avLst>
              <a:gd name="adj" fmla="val 50000"/>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accent1">
                    <a:lumMod val="75000"/>
                  </a:schemeClr>
                </a:solidFill>
              </a:rPr>
              <a:t>মোটরের</a:t>
            </a:r>
            <a:r>
              <a:rPr lang="en-US" sz="3200" dirty="0" smtClean="0">
                <a:solidFill>
                  <a:schemeClr val="accent1">
                    <a:lumMod val="75000"/>
                  </a:schemeClr>
                </a:solidFill>
              </a:rPr>
              <a:t> </a:t>
            </a:r>
            <a:r>
              <a:rPr lang="en-US" sz="3200" dirty="0" err="1" smtClean="0">
                <a:solidFill>
                  <a:schemeClr val="accent1">
                    <a:lumMod val="75000"/>
                  </a:schemeClr>
                </a:solidFill>
              </a:rPr>
              <a:t>টর্ক</a:t>
            </a:r>
            <a:endParaRPr lang="en-US" sz="3200" dirty="0">
              <a:solidFill>
                <a:schemeClr val="accent1">
                  <a:lumMod val="75000"/>
                </a:schemeClr>
              </a:solidFill>
            </a:endParaRPr>
          </a:p>
        </p:txBody>
      </p:sp>
      <p:pic>
        <p:nvPicPr>
          <p:cNvPr id="6" name="Picture 5" descr="Torque_animation.gif"/>
          <p:cNvPicPr>
            <a:picLocks noChangeAspect="1"/>
          </p:cNvPicPr>
          <p:nvPr/>
        </p:nvPicPr>
        <p:blipFill>
          <a:blip r:embed="rId3"/>
          <a:stretch>
            <a:fillRect/>
          </a:stretch>
        </p:blipFill>
        <p:spPr>
          <a:xfrm>
            <a:off x="2667000" y="1600200"/>
            <a:ext cx="3434443" cy="2404110"/>
          </a:xfrm>
          <a:prstGeom prst="rect">
            <a:avLst/>
          </a:prstGeom>
        </p:spPr>
      </p:pic>
      <p:sp>
        <p:nvSpPr>
          <p:cNvPr id="7" name="Rounded Rectangle 6"/>
          <p:cNvSpPr/>
          <p:nvPr/>
        </p:nvSpPr>
        <p:spPr>
          <a:xfrm>
            <a:off x="533400" y="4419600"/>
            <a:ext cx="8001000" cy="2133600"/>
          </a:xfrm>
          <a:prstGeom prst="roundRect">
            <a:avLst>
              <a:gd name="adj" fmla="val 50000"/>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as-IN" sz="1400" dirty="0" smtClean="0">
                <a:solidFill>
                  <a:schemeClr val="bg1"/>
                </a:solidFill>
              </a:rPr>
              <a:t>যখন পরিবাহীর ভিতর দিয়ে প্রবাহিত কারেন্ট ফোর্স উৎপন্ন করবে এবং পরিবাহী ক্লক উয়াইজ ঘুরিতে চেষ্টা করবে তখন এই ঘর্ষণ প্রবণতাকে টর্ক বলে। টর্কের মান বল এবং ঘুর্ণনের কেন্দ্র হইতে লম্ব দূরত্ব এর গুণফলের সমান। </a:t>
            </a:r>
          </a:p>
          <a:p>
            <a:pPr algn="just"/>
            <a:r>
              <a:rPr lang="en-US" sz="1400" dirty="0" smtClean="0">
                <a:solidFill>
                  <a:schemeClr val="bg1"/>
                </a:solidFill>
              </a:rPr>
              <a:t>T=F*r</a:t>
            </a:r>
          </a:p>
          <a:p>
            <a:pPr algn="just"/>
            <a:r>
              <a:rPr lang="en-US" sz="1400" dirty="0" smtClean="0">
                <a:solidFill>
                  <a:schemeClr val="bg1"/>
                </a:solidFill>
              </a:rPr>
              <a:t>T=Torque,</a:t>
            </a:r>
          </a:p>
          <a:p>
            <a:r>
              <a:rPr lang="en-US" sz="1400" dirty="0" smtClean="0">
                <a:solidFill>
                  <a:schemeClr val="bg1"/>
                </a:solidFill>
              </a:rPr>
              <a:t>F=Force</a:t>
            </a:r>
            <a:br>
              <a:rPr lang="en-US" sz="1400" dirty="0" smtClean="0">
                <a:solidFill>
                  <a:schemeClr val="bg1"/>
                </a:solidFill>
              </a:rPr>
            </a:br>
            <a:r>
              <a:rPr lang="en-US" sz="1400" dirty="0" smtClean="0">
                <a:solidFill>
                  <a:schemeClr val="bg1"/>
                </a:solidFill>
              </a:rPr>
              <a:t>r=</a:t>
            </a:r>
            <a:r>
              <a:rPr lang="as-IN" sz="1400" dirty="0" smtClean="0">
                <a:solidFill>
                  <a:schemeClr val="bg1"/>
                </a:solidFill>
              </a:rPr>
              <a:t>ঘুর্ণন কেন্দ্র হতে লম্ব দূরত্ব। </a:t>
            </a:r>
            <a:endParaRPr lang="as-IN" sz="1400" dirty="0">
              <a:solidFill>
                <a:schemeClr val="bg1"/>
              </a:solidFill>
            </a:endParaRPr>
          </a:p>
        </p:txBody>
      </p:sp>
      <p:sp>
        <p:nvSpPr>
          <p:cNvPr id="8" name="Rounded Rectangle 7"/>
          <p:cNvSpPr/>
          <p:nvPr/>
        </p:nvSpPr>
        <p:spPr>
          <a:xfrm>
            <a:off x="2438400" y="533400"/>
            <a:ext cx="4191000" cy="990600"/>
          </a:xfrm>
          <a:prstGeom prst="roundRect">
            <a:avLst>
              <a:gd name="adj" fmla="val 50000"/>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accent1">
                    <a:lumMod val="75000"/>
                  </a:schemeClr>
                </a:solidFill>
              </a:rPr>
              <a:t>মোটরের</a:t>
            </a:r>
            <a:r>
              <a:rPr lang="en-US" sz="3200" dirty="0" smtClean="0">
                <a:solidFill>
                  <a:schemeClr val="accent1">
                    <a:lumMod val="75000"/>
                  </a:schemeClr>
                </a:solidFill>
              </a:rPr>
              <a:t> </a:t>
            </a:r>
            <a:r>
              <a:rPr lang="en-US" sz="3200" dirty="0" err="1" smtClean="0">
                <a:solidFill>
                  <a:schemeClr val="accent1">
                    <a:lumMod val="75000"/>
                  </a:schemeClr>
                </a:solidFill>
              </a:rPr>
              <a:t>টর্ক</a:t>
            </a:r>
            <a:endParaRPr lang="en-US" sz="3200" dirty="0">
              <a:solidFill>
                <a:schemeClr val="accent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heckerboard(across)">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3505200"/>
            <a:ext cx="7162800" cy="2585323"/>
          </a:xfrm>
          <a:prstGeom prst="rect">
            <a:avLst/>
          </a:prstGeom>
          <a:ln/>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as-IN" dirty="0" smtClean="0">
                <a:solidFill>
                  <a:srgbClr val="0070C0"/>
                </a:solidFill>
              </a:rPr>
              <a:t>মোটরের</a:t>
            </a:r>
            <a:r>
              <a:rPr lang="en-US" dirty="0" smtClean="0">
                <a:solidFill>
                  <a:srgbClr val="0070C0"/>
                </a:solidFill>
              </a:rPr>
              <a:t> </a:t>
            </a:r>
            <a:r>
              <a:rPr lang="as-IN" dirty="0" smtClean="0">
                <a:solidFill>
                  <a:srgbClr val="0070C0"/>
                </a:solidFill>
              </a:rPr>
              <a:t>ব্যাক</a:t>
            </a:r>
            <a:r>
              <a:rPr lang="en-US" dirty="0" smtClean="0">
                <a:solidFill>
                  <a:srgbClr val="0070C0"/>
                </a:solidFill>
              </a:rPr>
              <a:t> </a:t>
            </a:r>
            <a:r>
              <a:rPr lang="as-IN" dirty="0" smtClean="0">
                <a:solidFill>
                  <a:srgbClr val="0070C0"/>
                </a:solidFill>
              </a:rPr>
              <a:t>ই</a:t>
            </a:r>
            <a:r>
              <a:rPr lang="en-US" dirty="0" smtClean="0">
                <a:solidFill>
                  <a:srgbClr val="0070C0"/>
                </a:solidFill>
              </a:rPr>
              <a:t>.</a:t>
            </a:r>
            <a:r>
              <a:rPr lang="en-US" dirty="0" err="1" smtClean="0">
                <a:solidFill>
                  <a:srgbClr val="0070C0"/>
                </a:solidFill>
              </a:rPr>
              <a:t>এম.এফ</a:t>
            </a:r>
            <a:r>
              <a:rPr lang="as-IN" dirty="0" smtClean="0">
                <a:solidFill>
                  <a:srgbClr val="0070C0"/>
                </a:solidFill>
              </a:rPr>
              <a:t> </a:t>
            </a:r>
            <a:r>
              <a:rPr lang="as-IN" dirty="0" smtClean="0"/>
              <a:t/>
            </a:r>
            <a:br>
              <a:rPr lang="as-IN" dirty="0" smtClean="0"/>
            </a:br>
            <a:r>
              <a:rPr lang="en-US" dirty="0" err="1" smtClean="0">
                <a:solidFill>
                  <a:schemeClr val="tx2">
                    <a:lumMod val="25000"/>
                  </a:schemeClr>
                </a:solidFill>
              </a:rPr>
              <a:t>যখন</a:t>
            </a:r>
            <a:r>
              <a:rPr lang="en-US" dirty="0" smtClean="0">
                <a:solidFill>
                  <a:schemeClr val="tx2">
                    <a:lumMod val="25000"/>
                  </a:schemeClr>
                </a:solidFill>
              </a:rPr>
              <a:t> </a:t>
            </a:r>
            <a:r>
              <a:rPr lang="en-US" dirty="0" err="1" smtClean="0">
                <a:solidFill>
                  <a:schemeClr val="tx2">
                    <a:lumMod val="25000"/>
                  </a:schemeClr>
                </a:solidFill>
              </a:rPr>
              <a:t>ডিসি</a:t>
            </a:r>
            <a:r>
              <a:rPr lang="en-US" dirty="0" smtClean="0">
                <a:solidFill>
                  <a:schemeClr val="tx2">
                    <a:lumMod val="25000"/>
                  </a:schemeClr>
                </a:solidFill>
              </a:rPr>
              <a:t> </a:t>
            </a:r>
            <a:r>
              <a:rPr lang="en-US" dirty="0" err="1" smtClean="0">
                <a:solidFill>
                  <a:schemeClr val="tx2">
                    <a:lumMod val="25000"/>
                  </a:schemeClr>
                </a:solidFill>
              </a:rPr>
              <a:t>মোটরের</a:t>
            </a:r>
            <a:r>
              <a:rPr lang="en-US" dirty="0" smtClean="0">
                <a:solidFill>
                  <a:schemeClr val="tx2">
                    <a:lumMod val="25000"/>
                  </a:schemeClr>
                </a:solidFill>
              </a:rPr>
              <a:t> </a:t>
            </a:r>
            <a:r>
              <a:rPr lang="en-US" dirty="0" err="1" smtClean="0">
                <a:solidFill>
                  <a:schemeClr val="tx2">
                    <a:lumMod val="25000"/>
                  </a:schemeClr>
                </a:solidFill>
              </a:rPr>
              <a:t>আর্মেচার</a:t>
            </a:r>
            <a:r>
              <a:rPr lang="en-US" dirty="0" smtClean="0">
                <a:solidFill>
                  <a:schemeClr val="tx2">
                    <a:lumMod val="25000"/>
                  </a:schemeClr>
                </a:solidFill>
              </a:rPr>
              <a:t> </a:t>
            </a:r>
            <a:r>
              <a:rPr lang="en-US" dirty="0" err="1" smtClean="0">
                <a:solidFill>
                  <a:schemeClr val="tx2">
                    <a:lumMod val="25000"/>
                  </a:schemeClr>
                </a:solidFill>
              </a:rPr>
              <a:t>ফিল্ড</a:t>
            </a:r>
            <a:r>
              <a:rPr lang="en-US" dirty="0" smtClean="0">
                <a:solidFill>
                  <a:schemeClr val="tx2">
                    <a:lumMod val="25000"/>
                  </a:schemeClr>
                </a:solidFill>
              </a:rPr>
              <a:t> </a:t>
            </a:r>
            <a:r>
              <a:rPr lang="en-US" dirty="0" err="1" smtClean="0">
                <a:solidFill>
                  <a:schemeClr val="tx2">
                    <a:lumMod val="25000"/>
                  </a:schemeClr>
                </a:solidFill>
              </a:rPr>
              <a:t>চুম্বক</a:t>
            </a:r>
            <a:r>
              <a:rPr lang="en-US" dirty="0" smtClean="0">
                <a:solidFill>
                  <a:schemeClr val="tx2">
                    <a:lumMod val="25000"/>
                  </a:schemeClr>
                </a:solidFill>
              </a:rPr>
              <a:t> </a:t>
            </a:r>
            <a:r>
              <a:rPr lang="en-US" dirty="0" err="1" smtClean="0">
                <a:solidFill>
                  <a:schemeClr val="tx2">
                    <a:lumMod val="25000"/>
                  </a:schemeClr>
                </a:solidFill>
              </a:rPr>
              <a:t>ক্ষেত্রের</a:t>
            </a:r>
            <a:r>
              <a:rPr lang="en-US" dirty="0" smtClean="0">
                <a:solidFill>
                  <a:schemeClr val="tx2">
                    <a:lumMod val="25000"/>
                  </a:schemeClr>
                </a:solidFill>
              </a:rPr>
              <a:t> </a:t>
            </a:r>
            <a:r>
              <a:rPr lang="en-US" dirty="0" err="1" smtClean="0">
                <a:solidFill>
                  <a:schemeClr val="tx2">
                    <a:lumMod val="25000"/>
                  </a:schemeClr>
                </a:solidFill>
              </a:rPr>
              <a:t>মধ্যে</a:t>
            </a:r>
            <a:r>
              <a:rPr lang="en-US" dirty="0" smtClean="0">
                <a:solidFill>
                  <a:schemeClr val="tx2">
                    <a:lumMod val="25000"/>
                  </a:schemeClr>
                </a:solidFill>
              </a:rPr>
              <a:t> </a:t>
            </a:r>
            <a:r>
              <a:rPr lang="en-US" dirty="0" err="1" smtClean="0">
                <a:solidFill>
                  <a:schemeClr val="tx2">
                    <a:lumMod val="25000"/>
                  </a:schemeClr>
                </a:solidFill>
              </a:rPr>
              <a:t>ঘুরতে</a:t>
            </a:r>
            <a:r>
              <a:rPr lang="en-US" dirty="0" smtClean="0">
                <a:solidFill>
                  <a:schemeClr val="tx2">
                    <a:lumMod val="25000"/>
                  </a:schemeClr>
                </a:solidFill>
              </a:rPr>
              <a:t> </a:t>
            </a:r>
            <a:r>
              <a:rPr lang="en-US" dirty="0" err="1" smtClean="0">
                <a:solidFill>
                  <a:schemeClr val="tx2">
                    <a:lumMod val="25000"/>
                  </a:schemeClr>
                </a:solidFill>
              </a:rPr>
              <a:t>থাকে</a:t>
            </a:r>
            <a:r>
              <a:rPr lang="en-US" dirty="0" smtClean="0">
                <a:solidFill>
                  <a:schemeClr val="tx2">
                    <a:lumMod val="25000"/>
                  </a:schemeClr>
                </a:solidFill>
              </a:rPr>
              <a:t> </a:t>
            </a:r>
            <a:r>
              <a:rPr lang="en-US" dirty="0" err="1" smtClean="0">
                <a:solidFill>
                  <a:schemeClr val="tx2">
                    <a:lumMod val="25000"/>
                  </a:schemeClr>
                </a:solidFill>
              </a:rPr>
              <a:t>তখন</a:t>
            </a:r>
            <a:r>
              <a:rPr lang="en-US" dirty="0" smtClean="0">
                <a:solidFill>
                  <a:schemeClr val="tx2">
                    <a:lumMod val="25000"/>
                  </a:schemeClr>
                </a:solidFill>
              </a:rPr>
              <a:t> </a:t>
            </a:r>
            <a:r>
              <a:rPr lang="en-US" dirty="0" err="1" smtClean="0">
                <a:solidFill>
                  <a:schemeClr val="tx2">
                    <a:lumMod val="25000"/>
                  </a:schemeClr>
                </a:solidFill>
              </a:rPr>
              <a:t>আর্মেচার</a:t>
            </a:r>
            <a:r>
              <a:rPr lang="en-US" dirty="0" smtClean="0">
                <a:solidFill>
                  <a:schemeClr val="tx2">
                    <a:lumMod val="25000"/>
                  </a:schemeClr>
                </a:solidFill>
              </a:rPr>
              <a:t> </a:t>
            </a:r>
            <a:r>
              <a:rPr lang="en-US" dirty="0" err="1" smtClean="0">
                <a:solidFill>
                  <a:schemeClr val="tx2">
                    <a:lumMod val="25000"/>
                  </a:schemeClr>
                </a:solidFill>
              </a:rPr>
              <a:t>কন্ডাক্টর</a:t>
            </a:r>
            <a:r>
              <a:rPr lang="en-US" dirty="0" smtClean="0">
                <a:solidFill>
                  <a:schemeClr val="tx2">
                    <a:lumMod val="25000"/>
                  </a:schemeClr>
                </a:solidFill>
              </a:rPr>
              <a:t> </a:t>
            </a:r>
            <a:r>
              <a:rPr lang="en-US" dirty="0" err="1" smtClean="0">
                <a:solidFill>
                  <a:schemeClr val="tx2">
                    <a:lumMod val="25000"/>
                  </a:schemeClr>
                </a:solidFill>
              </a:rPr>
              <a:t>চুম্বক</a:t>
            </a:r>
            <a:r>
              <a:rPr lang="en-US" dirty="0" smtClean="0">
                <a:solidFill>
                  <a:schemeClr val="tx2">
                    <a:lumMod val="25000"/>
                  </a:schemeClr>
                </a:solidFill>
              </a:rPr>
              <a:t> </a:t>
            </a:r>
            <a:r>
              <a:rPr lang="en-US" dirty="0" err="1" smtClean="0">
                <a:solidFill>
                  <a:schemeClr val="tx2">
                    <a:lumMod val="25000"/>
                  </a:schemeClr>
                </a:solidFill>
              </a:rPr>
              <a:t>বলরেখাকে</a:t>
            </a:r>
            <a:r>
              <a:rPr lang="en-US" dirty="0" smtClean="0">
                <a:solidFill>
                  <a:schemeClr val="tx2">
                    <a:lumMod val="25000"/>
                  </a:schemeClr>
                </a:solidFill>
              </a:rPr>
              <a:t> </a:t>
            </a:r>
            <a:r>
              <a:rPr lang="en-US" dirty="0" err="1" smtClean="0">
                <a:solidFill>
                  <a:schemeClr val="tx2">
                    <a:lumMod val="25000"/>
                  </a:schemeClr>
                </a:solidFill>
              </a:rPr>
              <a:t>কর্তন</a:t>
            </a:r>
            <a:r>
              <a:rPr lang="en-US" dirty="0" smtClean="0">
                <a:solidFill>
                  <a:schemeClr val="tx2">
                    <a:lumMod val="25000"/>
                  </a:schemeClr>
                </a:solidFill>
              </a:rPr>
              <a:t> </a:t>
            </a:r>
            <a:r>
              <a:rPr lang="en-US" dirty="0" err="1" smtClean="0">
                <a:solidFill>
                  <a:schemeClr val="tx2">
                    <a:lumMod val="25000"/>
                  </a:schemeClr>
                </a:solidFill>
              </a:rPr>
              <a:t>করে</a:t>
            </a:r>
            <a:r>
              <a:rPr lang="en-US" dirty="0" smtClean="0">
                <a:solidFill>
                  <a:schemeClr val="tx2">
                    <a:lumMod val="25000"/>
                  </a:schemeClr>
                </a:solidFill>
              </a:rPr>
              <a:t> </a:t>
            </a:r>
            <a:r>
              <a:rPr lang="en-US" dirty="0" err="1" smtClean="0">
                <a:solidFill>
                  <a:schemeClr val="tx2">
                    <a:lumMod val="25000"/>
                  </a:schemeClr>
                </a:solidFill>
              </a:rPr>
              <a:t>ফলে</a:t>
            </a:r>
            <a:r>
              <a:rPr lang="en-US" dirty="0" smtClean="0">
                <a:solidFill>
                  <a:schemeClr val="tx2">
                    <a:lumMod val="25000"/>
                  </a:schemeClr>
                </a:solidFill>
              </a:rPr>
              <a:t> </a:t>
            </a:r>
            <a:r>
              <a:rPr lang="en-US" dirty="0" err="1" smtClean="0">
                <a:solidFill>
                  <a:schemeClr val="tx2">
                    <a:lumMod val="25000"/>
                  </a:schemeClr>
                </a:solidFill>
              </a:rPr>
              <a:t>আর্মেচার</a:t>
            </a:r>
            <a:r>
              <a:rPr lang="en-US" dirty="0" smtClean="0">
                <a:solidFill>
                  <a:schemeClr val="tx2">
                    <a:lumMod val="25000"/>
                  </a:schemeClr>
                </a:solidFill>
              </a:rPr>
              <a:t> </a:t>
            </a:r>
            <a:r>
              <a:rPr lang="en-US" dirty="0" err="1" smtClean="0">
                <a:solidFill>
                  <a:schemeClr val="tx2">
                    <a:lumMod val="25000"/>
                  </a:schemeClr>
                </a:solidFill>
              </a:rPr>
              <a:t>কন্ডাক্টর</a:t>
            </a:r>
            <a:r>
              <a:rPr lang="en-US" dirty="0" smtClean="0">
                <a:solidFill>
                  <a:schemeClr val="tx2">
                    <a:lumMod val="25000"/>
                  </a:schemeClr>
                </a:solidFill>
              </a:rPr>
              <a:t> </a:t>
            </a:r>
            <a:r>
              <a:rPr lang="en-US" dirty="0" err="1" smtClean="0">
                <a:solidFill>
                  <a:schemeClr val="tx2">
                    <a:lumMod val="25000"/>
                  </a:schemeClr>
                </a:solidFill>
              </a:rPr>
              <a:t>বাহিরের</a:t>
            </a:r>
            <a:r>
              <a:rPr lang="en-US" dirty="0" smtClean="0">
                <a:solidFill>
                  <a:schemeClr val="tx2">
                    <a:lumMod val="25000"/>
                  </a:schemeClr>
                </a:solidFill>
              </a:rPr>
              <a:t> </a:t>
            </a:r>
            <a:r>
              <a:rPr lang="en-US" dirty="0" err="1" smtClean="0">
                <a:solidFill>
                  <a:schemeClr val="tx2">
                    <a:lumMod val="25000"/>
                  </a:schemeClr>
                </a:solidFill>
              </a:rPr>
              <a:t>কারেন্ট</a:t>
            </a:r>
            <a:r>
              <a:rPr lang="en-US" dirty="0" smtClean="0">
                <a:solidFill>
                  <a:schemeClr val="tx2">
                    <a:lumMod val="25000"/>
                  </a:schemeClr>
                </a:solidFill>
              </a:rPr>
              <a:t> </a:t>
            </a:r>
            <a:r>
              <a:rPr lang="en-US" dirty="0" err="1" smtClean="0">
                <a:solidFill>
                  <a:schemeClr val="tx2">
                    <a:lumMod val="25000"/>
                  </a:schemeClr>
                </a:solidFill>
              </a:rPr>
              <a:t>ছাড়াও</a:t>
            </a:r>
            <a:r>
              <a:rPr lang="en-US" dirty="0" smtClean="0">
                <a:solidFill>
                  <a:schemeClr val="tx2">
                    <a:lumMod val="25000"/>
                  </a:schemeClr>
                </a:solidFill>
              </a:rPr>
              <a:t> </a:t>
            </a:r>
            <a:r>
              <a:rPr lang="en-US" dirty="0" err="1" smtClean="0">
                <a:solidFill>
                  <a:schemeClr val="tx2">
                    <a:lumMod val="25000"/>
                  </a:schemeClr>
                </a:solidFill>
              </a:rPr>
              <a:t>ঘুণৃনের</a:t>
            </a:r>
            <a:r>
              <a:rPr lang="en-US" dirty="0" smtClean="0">
                <a:solidFill>
                  <a:schemeClr val="tx2">
                    <a:lumMod val="25000"/>
                  </a:schemeClr>
                </a:solidFill>
              </a:rPr>
              <a:t> </a:t>
            </a:r>
            <a:r>
              <a:rPr lang="en-US" dirty="0" err="1" smtClean="0">
                <a:solidFill>
                  <a:schemeClr val="tx2">
                    <a:lumMod val="25000"/>
                  </a:schemeClr>
                </a:solidFill>
              </a:rPr>
              <a:t>জন্য</a:t>
            </a:r>
            <a:r>
              <a:rPr lang="en-US" dirty="0" smtClean="0">
                <a:solidFill>
                  <a:schemeClr val="tx2">
                    <a:lumMod val="25000"/>
                  </a:schemeClr>
                </a:solidFill>
              </a:rPr>
              <a:t> </a:t>
            </a:r>
            <a:r>
              <a:rPr lang="en-US" dirty="0" err="1" smtClean="0">
                <a:solidFill>
                  <a:schemeClr val="tx2">
                    <a:lumMod val="25000"/>
                  </a:schemeClr>
                </a:solidFill>
              </a:rPr>
              <a:t>ভোর্টেজ</a:t>
            </a:r>
            <a:r>
              <a:rPr lang="en-US" dirty="0" smtClean="0">
                <a:solidFill>
                  <a:schemeClr val="tx2">
                    <a:lumMod val="25000"/>
                  </a:schemeClr>
                </a:solidFill>
              </a:rPr>
              <a:t> </a:t>
            </a:r>
            <a:r>
              <a:rPr lang="en-US" dirty="0" err="1" smtClean="0">
                <a:solidFill>
                  <a:schemeClr val="tx2">
                    <a:lumMod val="25000"/>
                  </a:schemeClr>
                </a:solidFill>
              </a:rPr>
              <a:t>উৎপন্ন</a:t>
            </a:r>
            <a:r>
              <a:rPr lang="en-US" dirty="0" smtClean="0">
                <a:solidFill>
                  <a:schemeClr val="tx2">
                    <a:lumMod val="25000"/>
                  </a:schemeClr>
                </a:solidFill>
              </a:rPr>
              <a:t> </a:t>
            </a:r>
            <a:r>
              <a:rPr lang="en-US" dirty="0" err="1" smtClean="0">
                <a:solidFill>
                  <a:schemeClr val="tx2">
                    <a:lumMod val="25000"/>
                  </a:schemeClr>
                </a:solidFill>
              </a:rPr>
              <a:t>করে</a:t>
            </a:r>
            <a:r>
              <a:rPr lang="en-US" dirty="0" smtClean="0">
                <a:solidFill>
                  <a:schemeClr val="tx2">
                    <a:lumMod val="25000"/>
                  </a:schemeClr>
                </a:solidFill>
              </a:rPr>
              <a:t> </a:t>
            </a:r>
            <a:r>
              <a:rPr lang="en-US" dirty="0" err="1" smtClean="0">
                <a:solidFill>
                  <a:schemeClr val="tx2">
                    <a:lumMod val="25000"/>
                  </a:schemeClr>
                </a:solidFill>
              </a:rPr>
              <a:t>যার</a:t>
            </a:r>
            <a:r>
              <a:rPr lang="en-US" dirty="0" smtClean="0">
                <a:solidFill>
                  <a:schemeClr val="tx2">
                    <a:lumMod val="25000"/>
                  </a:schemeClr>
                </a:solidFill>
              </a:rPr>
              <a:t> </a:t>
            </a:r>
            <a:r>
              <a:rPr lang="en-US" dirty="0" err="1" smtClean="0">
                <a:solidFill>
                  <a:schemeClr val="tx2">
                    <a:lumMod val="25000"/>
                  </a:schemeClr>
                </a:solidFill>
              </a:rPr>
              <a:t>অভিমুখ</a:t>
            </a:r>
            <a:r>
              <a:rPr lang="en-US" dirty="0" smtClean="0">
                <a:solidFill>
                  <a:schemeClr val="tx2">
                    <a:lumMod val="25000"/>
                  </a:schemeClr>
                </a:solidFill>
              </a:rPr>
              <a:t> </a:t>
            </a:r>
            <a:r>
              <a:rPr lang="en-US" dirty="0" err="1" smtClean="0">
                <a:solidFill>
                  <a:schemeClr val="tx2">
                    <a:lumMod val="25000"/>
                  </a:schemeClr>
                </a:solidFill>
              </a:rPr>
              <a:t>সাপ্লাই</a:t>
            </a:r>
            <a:r>
              <a:rPr lang="en-US" dirty="0" smtClean="0">
                <a:solidFill>
                  <a:schemeClr val="tx2">
                    <a:lumMod val="25000"/>
                  </a:schemeClr>
                </a:solidFill>
              </a:rPr>
              <a:t> </a:t>
            </a:r>
            <a:r>
              <a:rPr lang="en-US" dirty="0" err="1" smtClean="0">
                <a:solidFill>
                  <a:schemeClr val="tx2">
                    <a:lumMod val="25000"/>
                  </a:schemeClr>
                </a:solidFill>
              </a:rPr>
              <a:t>ভোল্টেজের</a:t>
            </a:r>
            <a:r>
              <a:rPr lang="en-US" dirty="0" smtClean="0">
                <a:solidFill>
                  <a:schemeClr val="tx2">
                    <a:lumMod val="25000"/>
                  </a:schemeClr>
                </a:solidFill>
              </a:rPr>
              <a:t> </a:t>
            </a:r>
            <a:r>
              <a:rPr lang="en-US" dirty="0" err="1" smtClean="0">
                <a:solidFill>
                  <a:schemeClr val="tx2">
                    <a:lumMod val="25000"/>
                  </a:schemeClr>
                </a:solidFill>
              </a:rPr>
              <a:t>বিপরীত</a:t>
            </a:r>
            <a:r>
              <a:rPr lang="en-US" dirty="0" smtClean="0">
                <a:solidFill>
                  <a:schemeClr val="tx2">
                    <a:lumMod val="25000"/>
                  </a:schemeClr>
                </a:solidFill>
              </a:rPr>
              <a:t> </a:t>
            </a:r>
            <a:r>
              <a:rPr lang="en-US" dirty="0" err="1" smtClean="0">
                <a:solidFill>
                  <a:schemeClr val="tx2">
                    <a:lumMod val="25000"/>
                  </a:schemeClr>
                </a:solidFill>
              </a:rPr>
              <a:t>তাইেএই</a:t>
            </a:r>
            <a:r>
              <a:rPr lang="en-US" dirty="0" smtClean="0">
                <a:solidFill>
                  <a:schemeClr val="tx2">
                    <a:lumMod val="25000"/>
                  </a:schemeClr>
                </a:solidFill>
              </a:rPr>
              <a:t> </a:t>
            </a:r>
            <a:r>
              <a:rPr lang="en-US" dirty="0" err="1" smtClean="0">
                <a:solidFill>
                  <a:schemeClr val="tx2">
                    <a:lumMod val="25000"/>
                  </a:schemeClr>
                </a:solidFill>
              </a:rPr>
              <a:t>ভোর্টেজকে</a:t>
            </a:r>
            <a:r>
              <a:rPr lang="en-US" dirty="0" smtClean="0">
                <a:solidFill>
                  <a:schemeClr val="tx2">
                    <a:lumMod val="25000"/>
                  </a:schemeClr>
                </a:solidFill>
              </a:rPr>
              <a:t>  </a:t>
            </a:r>
            <a:r>
              <a:rPr lang="en-US" dirty="0" err="1" smtClean="0">
                <a:solidFill>
                  <a:schemeClr val="tx2">
                    <a:lumMod val="25000"/>
                  </a:schemeClr>
                </a:solidFill>
              </a:rPr>
              <a:t>ব্যাক</a:t>
            </a:r>
            <a:r>
              <a:rPr lang="en-US" dirty="0" smtClean="0">
                <a:solidFill>
                  <a:schemeClr val="tx2">
                    <a:lumMod val="25000"/>
                  </a:schemeClr>
                </a:solidFill>
              </a:rPr>
              <a:t> ই </a:t>
            </a:r>
            <a:r>
              <a:rPr lang="en-US" dirty="0" err="1" smtClean="0">
                <a:solidFill>
                  <a:schemeClr val="tx2">
                    <a:lumMod val="25000"/>
                  </a:schemeClr>
                </a:solidFill>
              </a:rPr>
              <a:t>এম</a:t>
            </a:r>
            <a:r>
              <a:rPr lang="en-US" dirty="0" smtClean="0">
                <a:solidFill>
                  <a:schemeClr val="tx2">
                    <a:lumMod val="25000"/>
                  </a:schemeClr>
                </a:solidFill>
              </a:rPr>
              <a:t> </a:t>
            </a:r>
            <a:r>
              <a:rPr lang="en-US" dirty="0" err="1" smtClean="0">
                <a:solidFill>
                  <a:schemeClr val="tx2">
                    <a:lumMod val="25000"/>
                  </a:schemeClr>
                </a:solidFill>
              </a:rPr>
              <a:t>এফ</a:t>
            </a:r>
            <a:r>
              <a:rPr lang="en-US" dirty="0" smtClean="0">
                <a:solidFill>
                  <a:schemeClr val="tx2">
                    <a:lumMod val="25000"/>
                  </a:schemeClr>
                </a:solidFill>
              </a:rPr>
              <a:t> </a:t>
            </a:r>
            <a:r>
              <a:rPr lang="en-US" dirty="0" err="1" smtClean="0">
                <a:solidFill>
                  <a:schemeClr val="tx2">
                    <a:lumMod val="25000"/>
                  </a:schemeClr>
                </a:solidFill>
              </a:rPr>
              <a:t>বলে</a:t>
            </a:r>
            <a:r>
              <a:rPr lang="en-US" dirty="0" smtClean="0">
                <a:solidFill>
                  <a:schemeClr val="tx2">
                    <a:lumMod val="25000"/>
                  </a:schemeClr>
                </a:solidFill>
              </a:rPr>
              <a:t>। </a:t>
            </a:r>
            <a:r>
              <a:rPr lang="en-US" dirty="0" err="1" smtClean="0">
                <a:solidFill>
                  <a:schemeClr val="tx2">
                    <a:lumMod val="25000"/>
                  </a:schemeClr>
                </a:solidFill>
              </a:rPr>
              <a:t>অর্থ্যা</a:t>
            </a:r>
            <a:r>
              <a:rPr lang="en-US" dirty="0" smtClean="0">
                <a:solidFill>
                  <a:schemeClr val="tx2">
                    <a:lumMod val="25000"/>
                  </a:schemeClr>
                </a:solidFill>
              </a:rPr>
              <a:t>ৎ </a:t>
            </a:r>
            <a:r>
              <a:rPr lang="as-IN" dirty="0" smtClean="0">
                <a:solidFill>
                  <a:schemeClr val="tx2">
                    <a:lumMod val="25000"/>
                  </a:schemeClr>
                </a:solidFill>
              </a:rPr>
              <a:t>মোটরের ব্যাক ই,এম,এফ হল সেই ভোল্টেজ যা উ</a:t>
            </a:r>
            <a:r>
              <a:rPr lang="en-US" dirty="0" smtClean="0">
                <a:solidFill>
                  <a:schemeClr val="tx2">
                    <a:lumMod val="25000"/>
                  </a:schemeClr>
                </a:solidFill>
              </a:rPr>
              <a:t>ৎ</a:t>
            </a:r>
            <a:r>
              <a:rPr lang="as-IN" dirty="0" smtClean="0">
                <a:solidFill>
                  <a:schemeClr val="tx2">
                    <a:lumMod val="25000"/>
                  </a:schemeClr>
                </a:solidFill>
              </a:rPr>
              <a:t>পাদিত কারেন্ট এর বিপরীতে শক্তি প্রদান করে এবং শক্তির ক্ষয়করে”। একে একেবারে দূরকরা প্রায় অসম্ভব, তবে যতটা সম্ভব কমিয়ে রাখার ব্যবস্থা আছে।</a:t>
            </a:r>
            <a:endParaRPr lang="en-US" dirty="0">
              <a:solidFill>
                <a:schemeClr val="tx2">
                  <a:lumMod val="25000"/>
                </a:schemeClr>
              </a:solidFill>
            </a:endParaRPr>
          </a:p>
        </p:txBody>
      </p:sp>
      <p:sp>
        <p:nvSpPr>
          <p:cNvPr id="3" name="Rounded Rectangle 2"/>
          <p:cNvSpPr/>
          <p:nvPr/>
        </p:nvSpPr>
        <p:spPr>
          <a:xfrm>
            <a:off x="2057400" y="609600"/>
            <a:ext cx="4800600" cy="990600"/>
          </a:xfrm>
          <a:prstGeom prst="roundRect">
            <a:avLst>
              <a:gd name="adj" fmla="val 50000"/>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accent1">
                    <a:lumMod val="75000"/>
                  </a:schemeClr>
                </a:solidFill>
              </a:rPr>
              <a:t>মোটরের</a:t>
            </a:r>
            <a:r>
              <a:rPr lang="en-US" sz="3200" dirty="0" smtClean="0">
                <a:solidFill>
                  <a:schemeClr val="accent1">
                    <a:lumMod val="75000"/>
                  </a:schemeClr>
                </a:solidFill>
              </a:rPr>
              <a:t> </a:t>
            </a:r>
            <a:r>
              <a:rPr lang="en-US" sz="3200" dirty="0" err="1" smtClean="0">
                <a:solidFill>
                  <a:schemeClr val="accent1">
                    <a:lumMod val="75000"/>
                  </a:schemeClr>
                </a:solidFill>
              </a:rPr>
              <a:t>ব্যাক</a:t>
            </a:r>
            <a:r>
              <a:rPr lang="en-US" sz="3200" dirty="0" smtClean="0">
                <a:solidFill>
                  <a:schemeClr val="accent1">
                    <a:lumMod val="75000"/>
                  </a:schemeClr>
                </a:solidFill>
              </a:rPr>
              <a:t> </a:t>
            </a:r>
            <a:r>
              <a:rPr lang="en-US" sz="3200" dirty="0" err="1" smtClean="0">
                <a:solidFill>
                  <a:schemeClr val="accent1">
                    <a:lumMod val="75000"/>
                  </a:schemeClr>
                </a:solidFill>
              </a:rPr>
              <a:t>ই.এম.এফ</a:t>
            </a:r>
            <a:endParaRPr lang="en-US" sz="3200" dirty="0">
              <a:solidFill>
                <a:schemeClr val="accent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7756-adb-2014-bgd-aa-d0a8467=5.jpg"/>
          <p:cNvPicPr>
            <a:picLocks noChangeAspect="1"/>
          </p:cNvPicPr>
          <p:nvPr/>
        </p:nvPicPr>
        <p:blipFill>
          <a:blip r:embed="rId2"/>
          <a:stretch>
            <a:fillRect/>
          </a:stretch>
        </p:blipFill>
        <p:spPr>
          <a:xfrm>
            <a:off x="762000" y="685800"/>
            <a:ext cx="7665586" cy="5486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Oval 1"/>
          <p:cNvSpPr/>
          <p:nvPr/>
        </p:nvSpPr>
        <p:spPr>
          <a:xfrm>
            <a:off x="1066800" y="914400"/>
            <a:ext cx="3200400" cy="838200"/>
          </a:xfrm>
          <a:prstGeom prst="ellipse">
            <a:avLst/>
          </a:prstGeom>
          <a:blipFill>
            <a:blip r:embed="rId3"/>
            <a:tile tx="0" ty="0" sx="100000" sy="100000" flip="none" algn="tl"/>
          </a:blipFill>
          <a:effectLst>
            <a:outerShdw blurRad="50800" dist="38100" algn="l"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pPr algn="ctr"/>
            <a:r>
              <a:rPr lang="en-US" sz="28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একক</a:t>
            </a:r>
            <a:r>
              <a:rPr lang="en-US" sz="2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n-US" sz="28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কাজ</a:t>
            </a:r>
            <a:endParaRPr lang="en-US" sz="2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4" name="Round Diagonal Corner Rectangle 3"/>
          <p:cNvSpPr/>
          <p:nvPr/>
        </p:nvSpPr>
        <p:spPr>
          <a:xfrm>
            <a:off x="914400" y="1905000"/>
            <a:ext cx="3505200" cy="609600"/>
          </a:xfrm>
          <a:prstGeom prst="round2DiagRect">
            <a:avLst>
              <a:gd name="adj1" fmla="val 50000"/>
              <a:gd name="adj2" fmla="val 0"/>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accent1">
                    <a:lumMod val="50000"/>
                  </a:schemeClr>
                </a:solidFill>
              </a:rPr>
              <a:t>ফ্লেমিং</a:t>
            </a:r>
            <a:r>
              <a:rPr lang="en-US" dirty="0" smtClean="0">
                <a:solidFill>
                  <a:schemeClr val="accent1">
                    <a:lumMod val="50000"/>
                  </a:schemeClr>
                </a:solidFill>
              </a:rPr>
              <a:t> </a:t>
            </a:r>
            <a:r>
              <a:rPr lang="en-US" dirty="0" err="1" smtClean="0">
                <a:solidFill>
                  <a:schemeClr val="accent1">
                    <a:lumMod val="50000"/>
                  </a:schemeClr>
                </a:solidFill>
              </a:rPr>
              <a:t>এর</a:t>
            </a:r>
            <a:r>
              <a:rPr lang="en-US" dirty="0" smtClean="0">
                <a:solidFill>
                  <a:schemeClr val="accent1">
                    <a:lumMod val="50000"/>
                  </a:schemeClr>
                </a:solidFill>
              </a:rPr>
              <a:t> </a:t>
            </a:r>
            <a:r>
              <a:rPr lang="en-US" dirty="0" err="1" smtClean="0">
                <a:solidFill>
                  <a:schemeClr val="accent1">
                    <a:lumMod val="50000"/>
                  </a:schemeClr>
                </a:solidFill>
              </a:rPr>
              <a:t>বামহাতি</a:t>
            </a:r>
            <a:r>
              <a:rPr lang="en-US" dirty="0" smtClean="0">
                <a:solidFill>
                  <a:schemeClr val="accent1">
                    <a:lumMod val="50000"/>
                  </a:schemeClr>
                </a:solidFill>
              </a:rPr>
              <a:t> </a:t>
            </a:r>
            <a:r>
              <a:rPr lang="en-US" dirty="0" err="1" smtClean="0">
                <a:solidFill>
                  <a:schemeClr val="accent1">
                    <a:lumMod val="50000"/>
                  </a:schemeClr>
                </a:solidFill>
              </a:rPr>
              <a:t>নিয়মে</a:t>
            </a:r>
            <a:r>
              <a:rPr lang="en-US" dirty="0" smtClean="0">
                <a:solidFill>
                  <a:schemeClr val="accent1">
                    <a:lumMod val="50000"/>
                  </a:schemeClr>
                </a:solidFill>
              </a:rPr>
              <a:t> </a:t>
            </a:r>
            <a:r>
              <a:rPr lang="en-US" dirty="0" err="1" smtClean="0">
                <a:solidFill>
                  <a:schemeClr val="accent1">
                    <a:lumMod val="50000"/>
                  </a:schemeClr>
                </a:solidFill>
              </a:rPr>
              <a:t>মধ্যমা</a:t>
            </a:r>
            <a:r>
              <a:rPr lang="en-US" dirty="0" smtClean="0">
                <a:solidFill>
                  <a:schemeClr val="accent1">
                    <a:lumMod val="50000"/>
                  </a:schemeClr>
                </a:solidFill>
              </a:rPr>
              <a:t> </a:t>
            </a:r>
            <a:r>
              <a:rPr lang="en-US" dirty="0" err="1" smtClean="0">
                <a:solidFill>
                  <a:schemeClr val="accent1">
                    <a:lumMod val="50000"/>
                  </a:schemeClr>
                </a:solidFill>
              </a:rPr>
              <a:t>কি</a:t>
            </a:r>
            <a:r>
              <a:rPr lang="en-US" dirty="0" smtClean="0">
                <a:solidFill>
                  <a:schemeClr val="accent1">
                    <a:lumMod val="50000"/>
                  </a:schemeClr>
                </a:solidFill>
              </a:rPr>
              <a:t> </a:t>
            </a:r>
            <a:r>
              <a:rPr lang="en-US" dirty="0" err="1" smtClean="0">
                <a:solidFill>
                  <a:schemeClr val="accent1">
                    <a:lumMod val="50000"/>
                  </a:schemeClr>
                </a:solidFill>
              </a:rPr>
              <a:t>নির্দেশ</a:t>
            </a:r>
            <a:r>
              <a:rPr lang="en-US" dirty="0" smtClean="0">
                <a:solidFill>
                  <a:schemeClr val="accent1">
                    <a:lumMod val="50000"/>
                  </a:schemeClr>
                </a:solidFill>
              </a:rPr>
              <a:t> </a:t>
            </a:r>
            <a:r>
              <a:rPr lang="en-US" dirty="0" err="1" smtClean="0">
                <a:solidFill>
                  <a:schemeClr val="accent1">
                    <a:lumMod val="50000"/>
                  </a:schemeClr>
                </a:solidFill>
              </a:rPr>
              <a:t>কর</a:t>
            </a:r>
            <a:r>
              <a:rPr lang="en-US" dirty="0" smtClean="0">
                <a:solidFill>
                  <a:schemeClr val="accent1">
                    <a:lumMod val="50000"/>
                  </a:schemeClr>
                </a:solidFill>
              </a:rPr>
              <a:t> </a:t>
            </a:r>
            <a:r>
              <a:rPr lang="en-US" dirty="0" err="1" smtClean="0">
                <a:solidFill>
                  <a:schemeClr val="accent1">
                    <a:lumMod val="50000"/>
                  </a:schemeClr>
                </a:solidFill>
              </a:rPr>
              <a:t>বল</a:t>
            </a:r>
            <a:endParaRPr lang="en-US" dirty="0">
              <a:solidFill>
                <a:schemeClr val="accent1">
                  <a:lumMod val="50000"/>
                </a:schemeClr>
              </a:solidFill>
            </a:endParaRPr>
          </a:p>
        </p:txBody>
      </p:sp>
      <p:sp>
        <p:nvSpPr>
          <p:cNvPr id="5" name="Oval 4"/>
          <p:cNvSpPr/>
          <p:nvPr/>
        </p:nvSpPr>
        <p:spPr>
          <a:xfrm>
            <a:off x="2819400" y="381000"/>
            <a:ext cx="4114800" cy="838200"/>
          </a:xfrm>
          <a:prstGeom prst="ellipse">
            <a:avLst/>
          </a:prstGeom>
          <a:blipFill>
            <a:blip r:embed="rId4"/>
            <a:tile tx="0" ty="0" sx="100000" sy="100000" flip="none" algn="tl"/>
          </a:blipFill>
          <a:effectLst>
            <a:outerShdw blurRad="50800" dist="38100" algn="l"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pPr algn="ctr"/>
            <a:r>
              <a:rPr lang="en-US" dirty="0" err="1" smtClean="0">
                <a:solidFill>
                  <a:srgbClr val="002060"/>
                </a:solidFill>
              </a:rPr>
              <a:t>ডিসি</a:t>
            </a:r>
            <a:r>
              <a:rPr lang="en-US" dirty="0" smtClean="0">
                <a:solidFill>
                  <a:srgbClr val="002060"/>
                </a:solidFill>
              </a:rPr>
              <a:t> </a:t>
            </a:r>
            <a:r>
              <a:rPr lang="en-US" dirty="0" err="1" smtClean="0">
                <a:solidFill>
                  <a:srgbClr val="002060"/>
                </a:solidFill>
              </a:rPr>
              <a:t>মোটরের</a:t>
            </a:r>
            <a:r>
              <a:rPr lang="en-US" dirty="0" smtClean="0">
                <a:solidFill>
                  <a:srgbClr val="002060"/>
                </a:solidFill>
              </a:rPr>
              <a:t> </a:t>
            </a:r>
            <a:r>
              <a:rPr lang="en-US" dirty="0" err="1" smtClean="0">
                <a:solidFill>
                  <a:srgbClr val="002060"/>
                </a:solidFill>
              </a:rPr>
              <a:t>প্রকারভেদ</a:t>
            </a:r>
            <a:endParaRPr lang="en-US"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plus(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971800" y="533400"/>
            <a:ext cx="3429000" cy="838200"/>
          </a:xfrm>
          <a:prstGeom prst="ellipse">
            <a:avLst/>
          </a:prstGeom>
          <a:blipFill>
            <a:blip r:embed="rId2"/>
            <a:tile tx="0" ty="0" sx="100000" sy="100000" flip="none" algn="tl"/>
          </a:blipFill>
          <a:effectLst>
            <a:outerShdw blurRad="50800" dist="38100" algn="l"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pPr algn="ctr"/>
            <a:r>
              <a:rPr lang="en-US" dirty="0" err="1" smtClean="0">
                <a:solidFill>
                  <a:srgbClr val="002060"/>
                </a:solidFill>
              </a:rPr>
              <a:t>দলগত</a:t>
            </a:r>
            <a:r>
              <a:rPr lang="en-US" dirty="0" smtClean="0">
                <a:solidFill>
                  <a:srgbClr val="002060"/>
                </a:solidFill>
              </a:rPr>
              <a:t> </a:t>
            </a:r>
            <a:r>
              <a:rPr lang="en-US" dirty="0" err="1" smtClean="0">
                <a:solidFill>
                  <a:srgbClr val="002060"/>
                </a:solidFill>
              </a:rPr>
              <a:t>কাজ</a:t>
            </a:r>
            <a:endParaRPr lang="en-US" dirty="0">
              <a:solidFill>
                <a:srgbClr val="002060"/>
              </a:solidFill>
            </a:endParaRPr>
          </a:p>
        </p:txBody>
      </p:sp>
      <p:sp>
        <p:nvSpPr>
          <p:cNvPr id="3" name="Sun 2"/>
          <p:cNvSpPr/>
          <p:nvPr/>
        </p:nvSpPr>
        <p:spPr>
          <a:xfrm>
            <a:off x="304800" y="1981200"/>
            <a:ext cx="1828800" cy="685800"/>
          </a:xfrm>
          <a:prstGeom prst="sun">
            <a:avLst>
              <a:gd name="adj"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দল-১</a:t>
            </a:r>
            <a:endParaRPr lang="en-US" sz="2000" dirty="0"/>
          </a:p>
        </p:txBody>
      </p:sp>
      <p:sp>
        <p:nvSpPr>
          <p:cNvPr id="4" name="Round Diagonal Corner Rectangle 3"/>
          <p:cNvSpPr/>
          <p:nvPr/>
        </p:nvSpPr>
        <p:spPr>
          <a:xfrm>
            <a:off x="2057400" y="1981200"/>
            <a:ext cx="5257800" cy="609600"/>
          </a:xfrm>
          <a:prstGeom prst="round2DiagRect">
            <a:avLst>
              <a:gd name="adj1" fmla="val 34524"/>
              <a:gd name="adj2" fmla="val 0"/>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মোটরের</a:t>
            </a:r>
            <a:r>
              <a:rPr lang="en-US" dirty="0" smtClean="0"/>
              <a:t> </a:t>
            </a:r>
            <a:r>
              <a:rPr lang="en-US" dirty="0" err="1" smtClean="0"/>
              <a:t>ফিল্ড</a:t>
            </a:r>
            <a:r>
              <a:rPr lang="en-US" dirty="0" smtClean="0"/>
              <a:t> </a:t>
            </a:r>
            <a:r>
              <a:rPr lang="en-US" dirty="0" err="1" smtClean="0"/>
              <a:t>পর্যকবক্ষন</a:t>
            </a:r>
            <a:r>
              <a:rPr lang="en-US" dirty="0" smtClean="0"/>
              <a:t> </a:t>
            </a:r>
            <a:r>
              <a:rPr lang="en-US" dirty="0" err="1" smtClean="0"/>
              <a:t>করে</a:t>
            </a:r>
            <a:r>
              <a:rPr lang="en-US" dirty="0" smtClean="0"/>
              <a:t> </a:t>
            </a:r>
            <a:r>
              <a:rPr lang="en-US" dirty="0" err="1" smtClean="0"/>
              <a:t>এর</a:t>
            </a:r>
            <a:r>
              <a:rPr lang="en-US" dirty="0" smtClean="0"/>
              <a:t> </a:t>
            </a:r>
            <a:r>
              <a:rPr lang="en-US" dirty="0" err="1" smtClean="0"/>
              <a:t>বিভিন্ন</a:t>
            </a:r>
            <a:r>
              <a:rPr lang="en-US" dirty="0" smtClean="0"/>
              <a:t> </a:t>
            </a:r>
            <a:r>
              <a:rPr lang="en-US" dirty="0" err="1" smtClean="0"/>
              <a:t>অংশের</a:t>
            </a:r>
            <a:r>
              <a:rPr lang="en-US" dirty="0" smtClean="0"/>
              <a:t> </a:t>
            </a:r>
            <a:r>
              <a:rPr lang="en-US" dirty="0" err="1" smtClean="0"/>
              <a:t>তালিকা</a:t>
            </a:r>
            <a:r>
              <a:rPr lang="en-US" dirty="0" smtClean="0"/>
              <a:t> </a:t>
            </a:r>
            <a:r>
              <a:rPr lang="en-US" dirty="0" err="1" smtClean="0"/>
              <a:t>নিরুপন</a:t>
            </a:r>
            <a:r>
              <a:rPr lang="en-US" dirty="0" smtClean="0"/>
              <a:t> </a:t>
            </a:r>
            <a:r>
              <a:rPr lang="en-US" dirty="0" err="1" smtClean="0"/>
              <a:t>কর</a:t>
            </a:r>
            <a:endParaRPr lang="en-US" dirty="0"/>
          </a:p>
        </p:txBody>
      </p:sp>
      <p:sp>
        <p:nvSpPr>
          <p:cNvPr id="5" name="Sun 4"/>
          <p:cNvSpPr/>
          <p:nvPr/>
        </p:nvSpPr>
        <p:spPr>
          <a:xfrm>
            <a:off x="381000" y="3581400"/>
            <a:ext cx="1828800" cy="685800"/>
          </a:xfrm>
          <a:prstGeom prst="sun">
            <a:avLst>
              <a:gd name="adj"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দল-২</a:t>
            </a:r>
            <a:endParaRPr lang="en-US" sz="2000" dirty="0"/>
          </a:p>
        </p:txBody>
      </p:sp>
      <p:sp>
        <p:nvSpPr>
          <p:cNvPr id="8" name="Round Diagonal Corner Rectangle 7"/>
          <p:cNvSpPr/>
          <p:nvPr/>
        </p:nvSpPr>
        <p:spPr>
          <a:xfrm>
            <a:off x="2133600" y="3581400"/>
            <a:ext cx="5257800" cy="609600"/>
          </a:xfrm>
          <a:prstGeom prst="round2DiagRect">
            <a:avLst>
              <a:gd name="adj1" fmla="val 34524"/>
              <a:gd name="adj2" fmla="val 0"/>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ফ্লেমিংয়ের</a:t>
            </a:r>
            <a:r>
              <a:rPr lang="en-US" dirty="0" smtClean="0"/>
              <a:t> </a:t>
            </a:r>
            <a:r>
              <a:rPr lang="en-US" dirty="0" err="1" smtClean="0"/>
              <a:t>এর</a:t>
            </a:r>
            <a:r>
              <a:rPr lang="en-US" dirty="0" smtClean="0"/>
              <a:t> </a:t>
            </a:r>
            <a:r>
              <a:rPr lang="en-US" dirty="0" err="1" smtClean="0"/>
              <a:t>বামহাতি</a:t>
            </a:r>
            <a:r>
              <a:rPr lang="en-US" dirty="0" smtClean="0"/>
              <a:t> </a:t>
            </a:r>
            <a:r>
              <a:rPr lang="en-US" dirty="0" err="1" smtClean="0"/>
              <a:t>নিয়মের</a:t>
            </a:r>
            <a:r>
              <a:rPr lang="en-US" dirty="0" smtClean="0"/>
              <a:t> </a:t>
            </a:r>
            <a:r>
              <a:rPr lang="en-US" dirty="0" err="1" smtClean="0"/>
              <a:t>অংগুলির</a:t>
            </a:r>
            <a:r>
              <a:rPr lang="en-US" dirty="0" smtClean="0"/>
              <a:t> </a:t>
            </a:r>
            <a:r>
              <a:rPr lang="en-US" dirty="0" err="1" smtClean="0"/>
              <a:t>দিক</a:t>
            </a:r>
            <a:r>
              <a:rPr lang="en-US" dirty="0" smtClean="0"/>
              <a:t> </a:t>
            </a:r>
            <a:r>
              <a:rPr lang="en-US" dirty="0" err="1" smtClean="0"/>
              <a:t>নিরুপন</a:t>
            </a:r>
            <a:r>
              <a:rPr lang="en-US" dirty="0" smtClean="0"/>
              <a:t> </a:t>
            </a:r>
            <a:r>
              <a:rPr lang="en-US" dirty="0" err="1" smtClean="0"/>
              <a:t>কর</a:t>
            </a:r>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3" presetClass="entr" presetSubtype="1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plus(in)">
                                      <p:cBhvr>
                                        <p:cTn id="2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37dbaf5-e99d-40e5-9170-4d54c3b713a1_adobestock_118697007=2.jpeg"/>
          <p:cNvPicPr>
            <a:picLocks noChangeAspect="1"/>
          </p:cNvPicPr>
          <p:nvPr/>
        </p:nvPicPr>
        <p:blipFill>
          <a:blip r:embed="rId2"/>
          <a:stretch>
            <a:fillRect/>
          </a:stretch>
        </p:blipFill>
        <p:spPr>
          <a:xfrm>
            <a:off x="759998" y="838200"/>
            <a:ext cx="7622002" cy="5257800"/>
          </a:xfrm>
          <a:prstGeom prst="rect">
            <a:avLst/>
          </a:prstGeom>
          <a:ln>
            <a:noFill/>
          </a:ln>
          <a:effectLst>
            <a:softEdge rad="112500"/>
          </a:effectLst>
        </p:spPr>
      </p:pic>
      <p:sp>
        <p:nvSpPr>
          <p:cNvPr id="9" name="Rounded Rectangle 8"/>
          <p:cNvSpPr/>
          <p:nvPr/>
        </p:nvSpPr>
        <p:spPr>
          <a:xfrm rot="20514811">
            <a:off x="3552709" y="3654903"/>
            <a:ext cx="3373043" cy="32287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accent1">
                    <a:lumMod val="50000"/>
                  </a:schemeClr>
                </a:solidFill>
              </a:rPr>
              <a:t>আর্মেচারের</a:t>
            </a:r>
            <a:r>
              <a:rPr lang="en-US" dirty="0" smtClean="0">
                <a:solidFill>
                  <a:schemeClr val="accent1">
                    <a:lumMod val="50000"/>
                  </a:schemeClr>
                </a:solidFill>
              </a:rPr>
              <a:t> </a:t>
            </a:r>
            <a:r>
              <a:rPr lang="en-US" dirty="0" err="1" smtClean="0">
                <a:solidFill>
                  <a:schemeClr val="accent1">
                    <a:lumMod val="50000"/>
                  </a:schemeClr>
                </a:solidFill>
              </a:rPr>
              <a:t>চিত্র</a:t>
            </a:r>
            <a:r>
              <a:rPr lang="en-US" dirty="0" smtClean="0">
                <a:solidFill>
                  <a:schemeClr val="accent1">
                    <a:lumMod val="50000"/>
                  </a:schemeClr>
                </a:solidFill>
              </a:rPr>
              <a:t> </a:t>
            </a:r>
            <a:r>
              <a:rPr lang="en-US" dirty="0" err="1" smtClean="0">
                <a:solidFill>
                  <a:schemeClr val="accent1">
                    <a:lumMod val="50000"/>
                  </a:schemeClr>
                </a:solidFill>
              </a:rPr>
              <a:t>অংকন</a:t>
            </a:r>
            <a:r>
              <a:rPr lang="en-US" dirty="0" smtClean="0">
                <a:solidFill>
                  <a:schemeClr val="accent1">
                    <a:lumMod val="50000"/>
                  </a:schemeClr>
                </a:solidFill>
              </a:rPr>
              <a:t> </a:t>
            </a:r>
            <a:r>
              <a:rPr lang="en-US" dirty="0" err="1" smtClean="0">
                <a:solidFill>
                  <a:schemeClr val="accent1">
                    <a:lumMod val="50000"/>
                  </a:schemeClr>
                </a:solidFill>
              </a:rPr>
              <a:t>করে</a:t>
            </a:r>
            <a:endParaRPr lang="en-US" dirty="0">
              <a:solidFill>
                <a:schemeClr val="accent1">
                  <a:lumMod val="50000"/>
                </a:schemeClr>
              </a:solidFill>
            </a:endParaRPr>
          </a:p>
        </p:txBody>
      </p:sp>
      <p:sp>
        <p:nvSpPr>
          <p:cNvPr id="10" name="Rounded Rectangle 9"/>
          <p:cNvSpPr/>
          <p:nvPr/>
        </p:nvSpPr>
        <p:spPr>
          <a:xfrm rot="20514811">
            <a:off x="3700584" y="4009928"/>
            <a:ext cx="3373043" cy="32287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accent1">
                    <a:lumMod val="50000"/>
                  </a:schemeClr>
                </a:solidFill>
              </a:rPr>
              <a:t>এর</a:t>
            </a:r>
            <a:r>
              <a:rPr lang="en-US" dirty="0" smtClean="0">
                <a:solidFill>
                  <a:schemeClr val="accent1">
                    <a:lumMod val="50000"/>
                  </a:schemeClr>
                </a:solidFill>
              </a:rPr>
              <a:t> </a:t>
            </a:r>
            <a:r>
              <a:rPr lang="en-US" dirty="0" err="1" smtClean="0">
                <a:solidFill>
                  <a:schemeClr val="accent1">
                    <a:lumMod val="50000"/>
                  </a:schemeClr>
                </a:solidFill>
              </a:rPr>
              <a:t>বিভিন্ন</a:t>
            </a:r>
            <a:r>
              <a:rPr lang="en-US" dirty="0" smtClean="0">
                <a:solidFill>
                  <a:schemeClr val="accent1">
                    <a:lumMod val="50000"/>
                  </a:schemeClr>
                </a:solidFill>
              </a:rPr>
              <a:t> </a:t>
            </a:r>
            <a:r>
              <a:rPr lang="en-US" dirty="0" err="1" smtClean="0">
                <a:solidFill>
                  <a:schemeClr val="accent1">
                    <a:lumMod val="50000"/>
                  </a:schemeClr>
                </a:solidFill>
              </a:rPr>
              <a:t>অংশ</a:t>
            </a:r>
            <a:r>
              <a:rPr lang="en-US" dirty="0" smtClean="0">
                <a:solidFill>
                  <a:schemeClr val="accent1">
                    <a:lumMod val="50000"/>
                  </a:schemeClr>
                </a:solidFill>
              </a:rPr>
              <a:t> </a:t>
            </a:r>
            <a:r>
              <a:rPr lang="en-US" dirty="0" err="1" smtClean="0">
                <a:solidFill>
                  <a:schemeClr val="accent1">
                    <a:lumMod val="50000"/>
                  </a:schemeClr>
                </a:solidFill>
              </a:rPr>
              <a:t>চিহ্নিত</a:t>
            </a:r>
            <a:r>
              <a:rPr lang="en-US" dirty="0" smtClean="0">
                <a:solidFill>
                  <a:schemeClr val="accent1">
                    <a:lumMod val="50000"/>
                  </a:schemeClr>
                </a:solidFill>
              </a:rPr>
              <a:t> </a:t>
            </a:r>
            <a:r>
              <a:rPr lang="en-US" dirty="0" err="1" smtClean="0">
                <a:solidFill>
                  <a:schemeClr val="accent1">
                    <a:lumMod val="50000"/>
                  </a:schemeClr>
                </a:solidFill>
              </a:rPr>
              <a:t>কর</a:t>
            </a:r>
            <a:endParaRPr lang="en-US" dirty="0">
              <a:solidFill>
                <a:schemeClr val="accent1">
                  <a:lumMod val="50000"/>
                </a:schemeClr>
              </a:solidFill>
            </a:endParaRPr>
          </a:p>
        </p:txBody>
      </p:sp>
      <p:sp>
        <p:nvSpPr>
          <p:cNvPr id="5" name="TextBox 4"/>
          <p:cNvSpPr txBox="1"/>
          <p:nvPr/>
        </p:nvSpPr>
        <p:spPr>
          <a:xfrm>
            <a:off x="1143000" y="6172200"/>
            <a:ext cx="6787436" cy="369332"/>
          </a:xfrm>
          <a:prstGeom prst="rect">
            <a:avLst/>
          </a:prstGeom>
          <a:noFill/>
        </p:spPr>
        <p:txBody>
          <a:bodyPr wrap="none" rtlCol="0">
            <a:spAutoFit/>
          </a:bodyPr>
          <a:lstStyle/>
          <a:p>
            <a:r>
              <a:rPr lang="en-US" dirty="0" err="1" smtClean="0"/>
              <a:t>মোঃ</a:t>
            </a:r>
            <a:r>
              <a:rPr lang="en-US" dirty="0" smtClean="0"/>
              <a:t> </a:t>
            </a:r>
            <a:r>
              <a:rPr lang="en-US" dirty="0" err="1" smtClean="0"/>
              <a:t>আতিকুর</a:t>
            </a:r>
            <a:r>
              <a:rPr lang="en-US" dirty="0" smtClean="0"/>
              <a:t> </a:t>
            </a:r>
            <a:r>
              <a:rPr lang="en-US" dirty="0" err="1" smtClean="0"/>
              <a:t>রহমান,ট্রেড</a:t>
            </a:r>
            <a:r>
              <a:rPr lang="en-US" dirty="0" smtClean="0"/>
              <a:t> </a:t>
            </a:r>
            <a:r>
              <a:rPr lang="en-US" dirty="0" err="1" smtClean="0"/>
              <a:t>ইন্সট্রাক্টর</a:t>
            </a:r>
            <a:r>
              <a:rPr lang="en-US" dirty="0" smtClean="0"/>
              <a:t> ( </a:t>
            </a:r>
            <a:r>
              <a:rPr lang="en-US" dirty="0" err="1" smtClean="0"/>
              <a:t>ইলেকট্রিক্যাল</a:t>
            </a:r>
            <a:r>
              <a:rPr lang="en-US" dirty="0" smtClean="0"/>
              <a:t>) 01716727788</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arMealyEstuarinecrocodile-size_restricted-2.gif"/>
          <p:cNvPicPr>
            <a:picLocks noChangeAspect="1"/>
          </p:cNvPicPr>
          <p:nvPr/>
        </p:nvPicPr>
        <p:blipFill>
          <a:blip r:embed="rId2"/>
          <a:stretch>
            <a:fillRect/>
          </a:stretch>
        </p:blipFill>
        <p:spPr>
          <a:xfrm>
            <a:off x="533400" y="1066800"/>
            <a:ext cx="8176775" cy="5105400"/>
          </a:xfrm>
          <a:prstGeom prst="rect">
            <a:avLst/>
          </a:prstGeom>
        </p:spPr>
      </p:pic>
      <p:sp>
        <p:nvSpPr>
          <p:cNvPr id="3" name="TextBox 2"/>
          <p:cNvSpPr txBox="1"/>
          <p:nvPr/>
        </p:nvSpPr>
        <p:spPr>
          <a:xfrm>
            <a:off x="1219200" y="5257800"/>
            <a:ext cx="6787436" cy="369332"/>
          </a:xfrm>
          <a:prstGeom prst="rect">
            <a:avLst/>
          </a:prstGeom>
          <a:noFill/>
        </p:spPr>
        <p:txBody>
          <a:bodyPr wrap="none" rtlCol="0">
            <a:spAutoFit/>
          </a:bodyPr>
          <a:lstStyle/>
          <a:p>
            <a:r>
              <a:rPr lang="en-US" dirty="0" err="1" smtClean="0"/>
              <a:t>মোঃ</a:t>
            </a:r>
            <a:r>
              <a:rPr lang="en-US" dirty="0" smtClean="0"/>
              <a:t> </a:t>
            </a:r>
            <a:r>
              <a:rPr lang="en-US" dirty="0" err="1" smtClean="0"/>
              <a:t>আতিকুর</a:t>
            </a:r>
            <a:r>
              <a:rPr lang="en-US" dirty="0" smtClean="0"/>
              <a:t> </a:t>
            </a:r>
            <a:r>
              <a:rPr lang="en-US" dirty="0" err="1" smtClean="0"/>
              <a:t>রহমান,ট্রেড</a:t>
            </a:r>
            <a:r>
              <a:rPr lang="en-US" dirty="0" smtClean="0"/>
              <a:t> </a:t>
            </a:r>
            <a:r>
              <a:rPr lang="en-US" dirty="0" err="1" smtClean="0"/>
              <a:t>ইন্সট্রাক্টর</a:t>
            </a:r>
            <a:r>
              <a:rPr lang="en-US" dirty="0" smtClean="0"/>
              <a:t> ( </a:t>
            </a:r>
            <a:r>
              <a:rPr lang="en-US" dirty="0" err="1" smtClean="0"/>
              <a:t>ইলেকট্রিক্যাল</a:t>
            </a:r>
            <a:r>
              <a:rPr lang="en-US" dirty="0" smtClean="0"/>
              <a:t>) 01716727788</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200102_093457.jpg"/>
          <p:cNvPicPr>
            <a:picLocks noChangeAspect="1"/>
          </p:cNvPicPr>
          <p:nvPr/>
        </p:nvPicPr>
        <p:blipFill>
          <a:blip r:embed="rId2" cstate="print"/>
          <a:stretch>
            <a:fillRect/>
          </a:stretch>
        </p:blipFill>
        <p:spPr>
          <a:xfrm>
            <a:off x="457200" y="685800"/>
            <a:ext cx="8382000" cy="5943600"/>
          </a:xfrm>
          <a:prstGeom prst="rect">
            <a:avLst/>
          </a:prstGeom>
          <a:ln>
            <a:noFill/>
          </a:ln>
          <a:effectLst>
            <a:softEdge rad="112500"/>
          </a:effectLst>
        </p:spPr>
      </p:pic>
      <p:pic>
        <p:nvPicPr>
          <p:cNvPr id="4" name="Picture 3" descr="images-22.jfif"/>
          <p:cNvPicPr>
            <a:picLocks noChangeAspect="1"/>
          </p:cNvPicPr>
          <p:nvPr/>
        </p:nvPicPr>
        <p:blipFill>
          <a:blip r:embed="rId3"/>
          <a:stretch>
            <a:fillRect/>
          </a:stretch>
        </p:blipFill>
        <p:spPr>
          <a:xfrm>
            <a:off x="2057400" y="304800"/>
            <a:ext cx="3196597" cy="902167"/>
          </a:xfrm>
          <a:prstGeom prst="round2DiagRect">
            <a:avLst>
              <a:gd name="adj1" fmla="val 50000"/>
              <a:gd name="adj2" fmla="val 5058"/>
            </a:avLst>
          </a:prstGeom>
          <a:ln w="88900" cap="sq">
            <a:solidFill>
              <a:srgbClr val="FFFFFF"/>
            </a:solidFill>
            <a:miter lim="800000"/>
          </a:ln>
          <a:effectLst>
            <a:outerShdw blurRad="254000" algn="tl" rotWithShape="0">
              <a:srgbClr val="000000">
                <a:alpha val="43000"/>
              </a:srgbClr>
            </a:outerShdw>
          </a:effectLst>
        </p:spPr>
      </p:pic>
      <p:sp>
        <p:nvSpPr>
          <p:cNvPr id="5" name="Hexagon 4"/>
          <p:cNvSpPr/>
          <p:nvPr/>
        </p:nvSpPr>
        <p:spPr>
          <a:xfrm>
            <a:off x="1295400" y="5105400"/>
            <a:ext cx="3124200" cy="1402597"/>
          </a:xfrm>
          <a:prstGeom prst="hexagon">
            <a:avLst>
              <a:gd name="adj" fmla="val 7648"/>
              <a:gd name="vf" fmla="val 115470"/>
            </a:avLst>
          </a:prstGeom>
          <a:solidFill>
            <a:schemeClr val="tx2">
              <a:lumMod val="2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dirty="0" err="1" smtClean="0">
                <a:solidFill>
                  <a:schemeClr val="accent1">
                    <a:lumMod val="20000"/>
                    <a:lumOff val="80000"/>
                  </a:schemeClr>
                </a:solidFill>
                <a:latin typeface="NikoshBAN" pitchFamily="2" charset="0"/>
                <a:cs typeface="NikoshBAN" pitchFamily="2" charset="0"/>
              </a:rPr>
              <a:t>মোঃ</a:t>
            </a:r>
            <a:r>
              <a:rPr lang="en-US" sz="2800" dirty="0" smtClean="0">
                <a:solidFill>
                  <a:schemeClr val="accent1">
                    <a:lumMod val="20000"/>
                    <a:lumOff val="80000"/>
                  </a:schemeClr>
                </a:solidFill>
                <a:latin typeface="NikoshBAN" pitchFamily="2" charset="0"/>
                <a:cs typeface="NikoshBAN" pitchFamily="2" charset="0"/>
              </a:rPr>
              <a:t> </a:t>
            </a:r>
            <a:r>
              <a:rPr lang="en-US" sz="2800" dirty="0" err="1" smtClean="0">
                <a:solidFill>
                  <a:schemeClr val="accent1">
                    <a:lumMod val="20000"/>
                    <a:lumOff val="80000"/>
                  </a:schemeClr>
                </a:solidFill>
                <a:latin typeface="NikoshBAN" pitchFamily="2" charset="0"/>
                <a:cs typeface="NikoshBAN" pitchFamily="2" charset="0"/>
              </a:rPr>
              <a:t>আতিকুর</a:t>
            </a:r>
            <a:r>
              <a:rPr lang="en-US" sz="2800" dirty="0" smtClean="0">
                <a:solidFill>
                  <a:schemeClr val="accent1">
                    <a:lumMod val="20000"/>
                    <a:lumOff val="80000"/>
                  </a:schemeClr>
                </a:solidFill>
                <a:latin typeface="NikoshBAN" pitchFamily="2" charset="0"/>
                <a:cs typeface="NikoshBAN" pitchFamily="2" charset="0"/>
              </a:rPr>
              <a:t> </a:t>
            </a:r>
            <a:r>
              <a:rPr lang="en-US" sz="2800" dirty="0" err="1" smtClean="0">
                <a:solidFill>
                  <a:schemeClr val="accent1">
                    <a:lumMod val="20000"/>
                    <a:lumOff val="80000"/>
                  </a:schemeClr>
                </a:solidFill>
                <a:latin typeface="NikoshBAN" pitchFamily="2" charset="0"/>
                <a:cs typeface="NikoshBAN" pitchFamily="2" charset="0"/>
              </a:rPr>
              <a:t>রহমান</a:t>
            </a:r>
            <a:endParaRPr lang="en-US" sz="2800" dirty="0" smtClean="0">
              <a:solidFill>
                <a:schemeClr val="accent1">
                  <a:lumMod val="20000"/>
                  <a:lumOff val="80000"/>
                </a:schemeClr>
              </a:solidFill>
              <a:latin typeface="NikoshBAN" pitchFamily="2" charset="0"/>
              <a:cs typeface="NikoshBAN" pitchFamily="2" charset="0"/>
            </a:endParaRPr>
          </a:p>
          <a:p>
            <a:pPr algn="ctr"/>
            <a:r>
              <a:rPr lang="en-US" sz="3200" dirty="0" err="1" smtClean="0">
                <a:solidFill>
                  <a:schemeClr val="accent1">
                    <a:lumMod val="20000"/>
                    <a:lumOff val="80000"/>
                  </a:schemeClr>
                </a:solidFill>
                <a:latin typeface="NikoshBAN" pitchFamily="2" charset="0"/>
                <a:cs typeface="NikoshBAN" pitchFamily="2" charset="0"/>
              </a:rPr>
              <a:t>ট্রেড</a:t>
            </a:r>
            <a:r>
              <a:rPr lang="en-US" sz="3200" dirty="0" smtClean="0">
                <a:solidFill>
                  <a:schemeClr val="accent1">
                    <a:lumMod val="20000"/>
                    <a:lumOff val="80000"/>
                  </a:schemeClr>
                </a:solidFill>
                <a:latin typeface="NikoshBAN" pitchFamily="2" charset="0"/>
                <a:cs typeface="NikoshBAN" pitchFamily="2" charset="0"/>
              </a:rPr>
              <a:t> </a:t>
            </a:r>
            <a:r>
              <a:rPr lang="en-US" sz="3200" dirty="0" err="1" smtClean="0">
                <a:solidFill>
                  <a:schemeClr val="accent1">
                    <a:lumMod val="20000"/>
                    <a:lumOff val="80000"/>
                  </a:schemeClr>
                </a:solidFill>
                <a:latin typeface="NikoshBAN" pitchFamily="2" charset="0"/>
                <a:cs typeface="NikoshBAN" pitchFamily="2" charset="0"/>
              </a:rPr>
              <a:t>ইন্সট্রাক্টর</a:t>
            </a:r>
            <a:endParaRPr lang="en-US" sz="3200" dirty="0" smtClean="0">
              <a:solidFill>
                <a:schemeClr val="accent1">
                  <a:lumMod val="20000"/>
                  <a:lumOff val="80000"/>
                </a:schemeClr>
              </a:solidFill>
              <a:latin typeface="NikoshBAN" pitchFamily="2" charset="0"/>
              <a:cs typeface="NikoshBAN" pitchFamily="2" charset="0"/>
            </a:endParaRPr>
          </a:p>
          <a:p>
            <a:pPr algn="ctr"/>
            <a:r>
              <a:rPr lang="en-US" sz="2000" dirty="0" err="1" smtClean="0">
                <a:solidFill>
                  <a:schemeClr val="accent1">
                    <a:lumMod val="20000"/>
                    <a:lumOff val="80000"/>
                  </a:schemeClr>
                </a:solidFill>
                <a:latin typeface="NikoshBAN" pitchFamily="2" charset="0"/>
                <a:cs typeface="NikoshBAN" pitchFamily="2" charset="0"/>
              </a:rPr>
              <a:t>ফুলকোট</a:t>
            </a:r>
            <a:r>
              <a:rPr lang="en-US" sz="2000" dirty="0" smtClean="0">
                <a:solidFill>
                  <a:schemeClr val="accent1">
                    <a:lumMod val="20000"/>
                    <a:lumOff val="80000"/>
                  </a:schemeClr>
                </a:solidFill>
                <a:latin typeface="NikoshBAN" pitchFamily="2" charset="0"/>
                <a:cs typeface="NikoshBAN" pitchFamily="2" charset="0"/>
              </a:rPr>
              <a:t> </a:t>
            </a:r>
            <a:r>
              <a:rPr lang="en-US" sz="2000" dirty="0" err="1" smtClean="0">
                <a:solidFill>
                  <a:schemeClr val="accent1">
                    <a:lumMod val="20000"/>
                    <a:lumOff val="80000"/>
                  </a:schemeClr>
                </a:solidFill>
                <a:latin typeface="NikoshBAN" pitchFamily="2" charset="0"/>
                <a:cs typeface="NikoshBAN" pitchFamily="2" charset="0"/>
              </a:rPr>
              <a:t>নবোদয়</a:t>
            </a:r>
            <a:r>
              <a:rPr lang="en-US" sz="2000" dirty="0" smtClean="0">
                <a:solidFill>
                  <a:schemeClr val="accent1">
                    <a:lumMod val="20000"/>
                    <a:lumOff val="80000"/>
                  </a:schemeClr>
                </a:solidFill>
                <a:latin typeface="NikoshBAN" pitchFamily="2" charset="0"/>
                <a:cs typeface="NikoshBAN" pitchFamily="2" charset="0"/>
              </a:rPr>
              <a:t> </a:t>
            </a:r>
            <a:r>
              <a:rPr lang="en-US" sz="2000" dirty="0" err="1" smtClean="0">
                <a:solidFill>
                  <a:schemeClr val="accent1">
                    <a:lumMod val="20000"/>
                    <a:lumOff val="80000"/>
                  </a:schemeClr>
                </a:solidFill>
                <a:latin typeface="NikoshBAN" pitchFamily="2" charset="0"/>
                <a:cs typeface="NikoshBAN" pitchFamily="2" charset="0"/>
              </a:rPr>
              <a:t>কারিগরি</a:t>
            </a:r>
            <a:r>
              <a:rPr lang="en-US" sz="2000" dirty="0" smtClean="0">
                <a:solidFill>
                  <a:schemeClr val="accent1">
                    <a:lumMod val="20000"/>
                    <a:lumOff val="80000"/>
                  </a:schemeClr>
                </a:solidFill>
                <a:latin typeface="NikoshBAN" pitchFamily="2" charset="0"/>
                <a:cs typeface="NikoshBAN" pitchFamily="2" charset="0"/>
              </a:rPr>
              <a:t> </a:t>
            </a:r>
            <a:r>
              <a:rPr lang="en-US" sz="2000" dirty="0" err="1" smtClean="0">
                <a:solidFill>
                  <a:schemeClr val="accent1">
                    <a:lumMod val="20000"/>
                    <a:lumOff val="80000"/>
                  </a:schemeClr>
                </a:solidFill>
                <a:latin typeface="NikoshBAN" pitchFamily="2" charset="0"/>
                <a:cs typeface="NikoshBAN" pitchFamily="2" charset="0"/>
              </a:rPr>
              <a:t>উচ্চ</a:t>
            </a:r>
            <a:r>
              <a:rPr lang="en-US" sz="2000" dirty="0" smtClean="0">
                <a:solidFill>
                  <a:schemeClr val="accent1">
                    <a:lumMod val="20000"/>
                    <a:lumOff val="80000"/>
                  </a:schemeClr>
                </a:solidFill>
                <a:latin typeface="NikoshBAN" pitchFamily="2" charset="0"/>
                <a:cs typeface="NikoshBAN" pitchFamily="2" charset="0"/>
              </a:rPr>
              <a:t> </a:t>
            </a:r>
            <a:r>
              <a:rPr lang="en-US" sz="2000" dirty="0" err="1" smtClean="0">
                <a:solidFill>
                  <a:schemeClr val="accent1">
                    <a:lumMod val="20000"/>
                    <a:lumOff val="80000"/>
                  </a:schemeClr>
                </a:solidFill>
                <a:latin typeface="NikoshBAN" pitchFamily="2" charset="0"/>
                <a:cs typeface="NikoshBAN" pitchFamily="2" charset="0"/>
              </a:rPr>
              <a:t>বিদ্যালয়</a:t>
            </a:r>
            <a:endParaRPr lang="en-US" sz="2000" dirty="0" smtClean="0">
              <a:solidFill>
                <a:schemeClr val="accent1">
                  <a:lumMod val="20000"/>
                  <a:lumOff val="80000"/>
                </a:schemeClr>
              </a:solidFill>
              <a:latin typeface="NikoshBAN" pitchFamily="2" charset="0"/>
              <a:cs typeface="NikoshBAN" pitchFamily="2" charset="0"/>
            </a:endParaRPr>
          </a:p>
        </p:txBody>
      </p:sp>
      <p:sp>
        <p:nvSpPr>
          <p:cNvPr id="7" name="TextBox 6"/>
          <p:cNvSpPr txBox="1"/>
          <p:nvPr/>
        </p:nvSpPr>
        <p:spPr>
          <a:xfrm>
            <a:off x="7315200" y="1219200"/>
            <a:ext cx="990600"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800" b="1" dirty="0" err="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পাঠ</a:t>
            </a:r>
            <a:endParaRPr lang="en-US" sz="2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9" name="TextBox 8"/>
          <p:cNvSpPr txBox="1"/>
          <p:nvPr/>
        </p:nvSpPr>
        <p:spPr>
          <a:xfrm>
            <a:off x="6477000" y="2209800"/>
            <a:ext cx="2362200" cy="1754326"/>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জেনারেল</a:t>
            </a:r>
            <a:endParaRPr lang="en-US"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a:p>
            <a:pPr algn="ctr"/>
            <a:r>
              <a:rPr lang="en-US"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ইলেকট্রিক্যাল</a:t>
            </a:r>
            <a:endParaRPr lang="en-US"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a:p>
            <a:pPr algn="ctr"/>
            <a:r>
              <a:rPr lang="en-US"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ওয়ার্কস-১(২য়)</a:t>
            </a:r>
            <a:r>
              <a:rPr lang="en-US"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পত্র</a:t>
            </a:r>
            <a:endParaRPr lang="en-US"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a:p>
            <a:pPr algn="ctr"/>
            <a:r>
              <a:rPr lang="en-US"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শ্রেণী</a:t>
            </a:r>
            <a:r>
              <a:rPr lang="en-US"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 </a:t>
            </a:r>
            <a:r>
              <a:rPr lang="en-US"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TangonMotaMJ"/>
              </a:rPr>
              <a:t>:</a:t>
            </a:r>
            <a:r>
              <a:rPr lang="en-US"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 </a:t>
            </a:r>
            <a:r>
              <a:rPr lang="en-US"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নবম-দশম</a:t>
            </a:r>
            <a:endParaRPr lang="en-US"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a:p>
            <a:pPr algn="ctr"/>
            <a:r>
              <a:rPr lang="en-US"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অধ্যায়</a:t>
            </a:r>
            <a:r>
              <a:rPr lang="en-US"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 : </a:t>
            </a:r>
            <a:r>
              <a:rPr lang="en-US"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সপ্তম</a:t>
            </a:r>
            <a:endParaRPr lang="en-US"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a:p>
            <a:pPr algn="ctr"/>
            <a:r>
              <a:rPr lang="en-US"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বিষয়</a:t>
            </a:r>
            <a:r>
              <a:rPr lang="en-US"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 : </a:t>
            </a:r>
            <a:r>
              <a:rPr lang="en-US"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ডিসি</a:t>
            </a:r>
            <a:r>
              <a:rPr lang="en-US" b="1" dirty="0"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 </a:t>
            </a:r>
            <a:r>
              <a:rPr lang="en-US" b="1" dirty="0" err="1" smtClean="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মোটর</a:t>
            </a:r>
            <a:endParaRPr lang="en-US"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ডিসি</a:t>
            </a:r>
            <a:r>
              <a:rPr lang="en-US" dirty="0" smtClean="0"/>
              <a:t> </a:t>
            </a:r>
            <a:r>
              <a:rPr lang="en-US" dirty="0" err="1" smtClean="0"/>
              <a:t>মোটরের</a:t>
            </a:r>
            <a:r>
              <a:rPr lang="en-US" dirty="0" smtClean="0"/>
              <a:t>  </a:t>
            </a:r>
            <a:r>
              <a:rPr lang="en-US" dirty="0" err="1" smtClean="0"/>
              <a:t>কার্যাবলি</a:t>
            </a:r>
            <a:r>
              <a:rPr lang="en-US" dirty="0" smtClean="0"/>
              <a:t> </a:t>
            </a:r>
            <a:r>
              <a:rPr lang="en-US" smtClean="0"/>
              <a:t>ভিডিও</a:t>
            </a:r>
            <a:endParaRPr lang="en-US" dirty="0"/>
          </a:p>
        </p:txBody>
      </p:sp>
      <p:pic>
        <p:nvPicPr>
          <p:cNvPr id="3" name="DC Motor - Working Principle - Bangla_mpeg4.mp4">
            <a:hlinkClick r:id="" action="ppaction://media"/>
          </p:cNvPr>
          <p:cNvPicPr>
            <a:picLocks noRot="1" noChangeAspect="1"/>
          </p:cNvPicPr>
          <p:nvPr>
            <a:videoFile r:link="rId1"/>
          </p:nvPr>
        </p:nvPicPr>
        <p:blipFill>
          <a:blip r:embed="rId3"/>
          <a:stretch>
            <a:fillRect/>
          </a:stretch>
        </p:blipFill>
        <p:spPr>
          <a:xfrm>
            <a:off x="1930400" y="2286000"/>
            <a:ext cx="4165600" cy="31242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numSld="999">
                <p:cTn id="7" fill="hold" display="0">
                  <p:stCondLst>
                    <p:cond delay="indefinite"/>
                  </p:stCondLst>
                  <p:endCondLst>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2209800" y="838200"/>
            <a:ext cx="5410200" cy="1219200"/>
          </a:xfrm>
          <a:prstGeom prst="downArrowCallout">
            <a:avLst/>
          </a:prstGeom>
          <a:solidFill>
            <a:schemeClr val="accent3">
              <a:lumMod val="60000"/>
              <a:lumOff val="40000"/>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2286000" y="914400"/>
            <a:ext cx="5334000" cy="707886"/>
          </a:xfrm>
          <a:prstGeom prst="rect">
            <a:avLst/>
          </a:prstGeom>
        </p:spPr>
        <p:txBody>
          <a:bodyPr wrap="square">
            <a:spAutoFit/>
          </a:bodyPr>
          <a:lstStyle/>
          <a:p>
            <a:pPr algn="ctr"/>
            <a:r>
              <a:rPr lang="bn-BD" sz="4000" dirty="0" smtClean="0"/>
              <a:t>    </a:t>
            </a:r>
            <a:r>
              <a:rPr lang="bn-BD" sz="4000" dirty="0" smtClean="0">
                <a:solidFill>
                  <a:srgbClr val="FF0000"/>
                </a:solidFill>
              </a:rPr>
              <a:t>পাঠ শিরোনাম</a:t>
            </a:r>
            <a:endParaRPr lang="en-US" sz="4000" dirty="0">
              <a:solidFill>
                <a:srgbClr val="FF0000"/>
              </a:solidFill>
            </a:endParaRPr>
          </a:p>
        </p:txBody>
      </p:sp>
      <p:sp>
        <p:nvSpPr>
          <p:cNvPr id="4" name="Flowchart: Sequential Access Storage 3"/>
          <p:cNvSpPr/>
          <p:nvPr/>
        </p:nvSpPr>
        <p:spPr>
          <a:xfrm>
            <a:off x="2057400" y="2819400"/>
            <a:ext cx="4724400" cy="2971800"/>
          </a:xfrm>
          <a:prstGeom prst="flowChartMagneticTape">
            <a:avLst/>
          </a:prstGeom>
          <a:solidFill>
            <a:schemeClr val="accent6">
              <a:lumMod val="40000"/>
              <a:lumOff val="60000"/>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Sequential Access Storage 4"/>
          <p:cNvSpPr/>
          <p:nvPr/>
        </p:nvSpPr>
        <p:spPr>
          <a:xfrm>
            <a:off x="1676400" y="3581400"/>
            <a:ext cx="5410200" cy="1295400"/>
          </a:xfrm>
          <a:prstGeom prst="flowChartMagneticTape">
            <a:avLst/>
          </a:prstGeom>
          <a:solidFill>
            <a:schemeClr val="accent6">
              <a:lumMod val="40000"/>
              <a:lumOff val="60000"/>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ডিসি</a:t>
            </a: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 </a:t>
            </a:r>
            <a:r>
              <a:rPr lang="en-US" sz="4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মোটর</a:t>
            </a:r>
            <a:endParaRPr lang="bn-BD"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pic>
        <p:nvPicPr>
          <p:cNvPr id="6" name="Picture 5" descr="dc-compound-motor-500x500-1.jpg"/>
          <p:cNvPicPr>
            <a:picLocks noChangeAspect="1"/>
          </p:cNvPicPr>
          <p:nvPr/>
        </p:nvPicPr>
        <p:blipFill>
          <a:blip r:embed="rId2"/>
          <a:stretch>
            <a:fillRect/>
          </a:stretch>
        </p:blipFill>
        <p:spPr>
          <a:xfrm>
            <a:off x="533400" y="228600"/>
            <a:ext cx="2794000" cy="2794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p:cBhvr>
                                        <p:cTn id="6" dur="2000" fill="hold"/>
                                        <p:tgtEl>
                                          <p:spTgt spid="2"/>
                                        </p:tgtEl>
                                        <p:attrNameLst>
                                          <p:attrName>fillcolor</p:attrName>
                                        </p:attrNameLst>
                                      </p:cBhvr>
                                      <p:to>
                                        <a:schemeClr val="accent2"/>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2819400" y="381000"/>
            <a:ext cx="4114800" cy="838200"/>
          </a:xfrm>
          <a:prstGeom prst="ellipse">
            <a:avLst/>
          </a:prstGeom>
          <a:blipFill>
            <a:blip r:embed="rId3"/>
            <a:tile tx="0" ty="0" sx="100000" sy="100000" flip="none" algn="tl"/>
          </a:blipFill>
          <a:effectLst>
            <a:outerShdw blurRad="50800" dist="38100" algn="l"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pPr algn="ctr"/>
            <a:r>
              <a:rPr lang="en-US"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শিখনফল</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1" name="Round Diagonal Corner Rectangle 10"/>
          <p:cNvSpPr/>
          <p:nvPr/>
        </p:nvSpPr>
        <p:spPr>
          <a:xfrm>
            <a:off x="1600200" y="2057400"/>
            <a:ext cx="6019800" cy="533400"/>
          </a:xfrm>
          <a:prstGeom prst="round2DiagRect">
            <a:avLst>
              <a:gd name="adj1" fmla="val 50000"/>
              <a:gd name="adj2" fmla="val 0"/>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t>ডিসি</a:t>
            </a:r>
            <a:r>
              <a:rPr lang="en-US" sz="2400" dirty="0" smtClean="0"/>
              <a:t> </a:t>
            </a:r>
            <a:r>
              <a:rPr lang="en-US" sz="2400" dirty="0" err="1" smtClean="0"/>
              <a:t>মোটর</a:t>
            </a:r>
            <a:r>
              <a:rPr lang="en-US" sz="2400" dirty="0" smtClean="0"/>
              <a:t> </a:t>
            </a:r>
            <a:r>
              <a:rPr lang="en-US" sz="2400" dirty="0" err="1" smtClean="0"/>
              <a:t>কি</a:t>
            </a:r>
            <a:r>
              <a:rPr lang="en-US" sz="2400" dirty="0" smtClean="0"/>
              <a:t> </a:t>
            </a:r>
            <a:r>
              <a:rPr lang="en-US" sz="2400" dirty="0" err="1" smtClean="0"/>
              <a:t>তা</a:t>
            </a:r>
            <a:r>
              <a:rPr lang="en-US" sz="2400" dirty="0" smtClean="0"/>
              <a:t> </a:t>
            </a:r>
            <a:r>
              <a:rPr lang="en-US" sz="2400" dirty="0" err="1" smtClean="0"/>
              <a:t>বলতে</a:t>
            </a:r>
            <a:r>
              <a:rPr lang="en-US" sz="2400" dirty="0" smtClean="0"/>
              <a:t> </a:t>
            </a:r>
            <a:r>
              <a:rPr lang="en-US" sz="2400" dirty="0" err="1" smtClean="0"/>
              <a:t>পারবে</a:t>
            </a:r>
            <a:endParaRPr lang="en-US" sz="2400" dirty="0"/>
          </a:p>
        </p:txBody>
      </p:sp>
      <p:sp>
        <p:nvSpPr>
          <p:cNvPr id="12" name="Round Diagonal Corner Rectangle 11"/>
          <p:cNvSpPr/>
          <p:nvPr/>
        </p:nvSpPr>
        <p:spPr>
          <a:xfrm>
            <a:off x="1600200" y="3200400"/>
            <a:ext cx="6019800" cy="533400"/>
          </a:xfrm>
          <a:prstGeom prst="round2DiagRect">
            <a:avLst>
              <a:gd name="adj1" fmla="val 50000"/>
              <a:gd name="adj2" fmla="val 0"/>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t>ডিসি</a:t>
            </a:r>
            <a:r>
              <a:rPr lang="en-US" sz="2400" dirty="0" smtClean="0"/>
              <a:t> </a:t>
            </a:r>
            <a:r>
              <a:rPr lang="en-US" sz="2400" dirty="0" err="1" smtClean="0"/>
              <a:t>মোটরের</a:t>
            </a:r>
            <a:r>
              <a:rPr lang="en-US" sz="2400" dirty="0" smtClean="0"/>
              <a:t> </a:t>
            </a:r>
            <a:r>
              <a:rPr lang="en-US" sz="2400" dirty="0" err="1" smtClean="0"/>
              <a:t>শ্রেণী</a:t>
            </a:r>
            <a:r>
              <a:rPr lang="en-US" sz="2400" dirty="0" smtClean="0"/>
              <a:t> </a:t>
            </a:r>
            <a:r>
              <a:rPr lang="en-US" sz="2400" dirty="0" err="1" smtClean="0"/>
              <a:t>বিভাগ</a:t>
            </a:r>
            <a:r>
              <a:rPr lang="en-US" sz="2400" dirty="0" smtClean="0"/>
              <a:t> </a:t>
            </a:r>
            <a:r>
              <a:rPr lang="en-US" sz="2400" dirty="0" err="1" smtClean="0"/>
              <a:t>জানতে</a:t>
            </a:r>
            <a:r>
              <a:rPr lang="en-US" sz="2400" dirty="0" smtClean="0"/>
              <a:t> </a:t>
            </a:r>
            <a:r>
              <a:rPr lang="en-US" sz="2400" dirty="0" err="1" smtClean="0"/>
              <a:t>পারবে</a:t>
            </a:r>
            <a:endParaRPr lang="en-US" sz="2400" dirty="0"/>
          </a:p>
        </p:txBody>
      </p:sp>
      <p:sp>
        <p:nvSpPr>
          <p:cNvPr id="13" name="Round Diagonal Corner Rectangle 12"/>
          <p:cNvSpPr/>
          <p:nvPr/>
        </p:nvSpPr>
        <p:spPr>
          <a:xfrm>
            <a:off x="1600200" y="4419600"/>
            <a:ext cx="6019800" cy="533400"/>
          </a:xfrm>
          <a:prstGeom prst="round2DiagRect">
            <a:avLst>
              <a:gd name="adj1" fmla="val 50000"/>
              <a:gd name="adj2" fmla="val 0"/>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t>ফ্লেমিং</a:t>
            </a:r>
            <a:r>
              <a:rPr lang="en-US" sz="2400" dirty="0" smtClean="0"/>
              <a:t> </a:t>
            </a:r>
            <a:r>
              <a:rPr lang="en-US" sz="2400" dirty="0" err="1" smtClean="0"/>
              <a:t>এর</a:t>
            </a:r>
            <a:r>
              <a:rPr lang="en-US" sz="2400" dirty="0" smtClean="0"/>
              <a:t> </a:t>
            </a:r>
            <a:r>
              <a:rPr lang="en-US" sz="2400" dirty="0" err="1" smtClean="0"/>
              <a:t>বামহাতি</a:t>
            </a:r>
            <a:r>
              <a:rPr lang="en-US" sz="2400" dirty="0" smtClean="0"/>
              <a:t> </a:t>
            </a:r>
            <a:r>
              <a:rPr lang="en-US" sz="2400" dirty="0" err="1" smtClean="0"/>
              <a:t>নিয়ম</a:t>
            </a:r>
            <a:r>
              <a:rPr lang="en-US" sz="2400" dirty="0" smtClean="0"/>
              <a:t> </a:t>
            </a:r>
            <a:r>
              <a:rPr lang="en-US" sz="2400" dirty="0" err="1" smtClean="0"/>
              <a:t>জানতে</a:t>
            </a:r>
            <a:r>
              <a:rPr lang="en-US" sz="2400" dirty="0" smtClean="0"/>
              <a:t> </a:t>
            </a:r>
            <a:r>
              <a:rPr lang="en-US" sz="2400" dirty="0" err="1" smtClean="0"/>
              <a:t>পারবে</a:t>
            </a:r>
            <a:endParaRPr lang="en-US" sz="2400" dirty="0"/>
          </a:p>
        </p:txBody>
      </p:sp>
      <p:sp>
        <p:nvSpPr>
          <p:cNvPr id="14" name="Heptagon 13"/>
          <p:cNvSpPr/>
          <p:nvPr/>
        </p:nvSpPr>
        <p:spPr>
          <a:xfrm>
            <a:off x="685800" y="2057400"/>
            <a:ext cx="685800" cy="533400"/>
          </a:xfrm>
          <a:prstGeom prst="heptagon">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১</a:t>
            </a:r>
            <a:endParaRPr lang="en-US" sz="2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16" name="Heptagon 15"/>
          <p:cNvSpPr/>
          <p:nvPr/>
        </p:nvSpPr>
        <p:spPr>
          <a:xfrm>
            <a:off x="685800" y="3167744"/>
            <a:ext cx="685800" cy="533400"/>
          </a:xfrm>
          <a:prstGeom prst="heptagon">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২</a:t>
            </a:r>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7" name="Heptagon 16"/>
          <p:cNvSpPr/>
          <p:nvPr/>
        </p:nvSpPr>
        <p:spPr>
          <a:xfrm>
            <a:off x="685800" y="4343400"/>
            <a:ext cx="685800" cy="533400"/>
          </a:xfrm>
          <a:prstGeom prst="heptagon">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৩</a:t>
            </a:r>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5" name="Heptagon 14"/>
          <p:cNvSpPr/>
          <p:nvPr/>
        </p:nvSpPr>
        <p:spPr>
          <a:xfrm>
            <a:off x="685800" y="5181600"/>
            <a:ext cx="685800" cy="533400"/>
          </a:xfrm>
          <a:prstGeom prst="heptagon">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৩</a:t>
            </a:r>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9" name="Round Diagonal Corner Rectangle 18"/>
          <p:cNvSpPr/>
          <p:nvPr/>
        </p:nvSpPr>
        <p:spPr>
          <a:xfrm>
            <a:off x="1600200" y="5181600"/>
            <a:ext cx="6019800" cy="533400"/>
          </a:xfrm>
          <a:prstGeom prst="round2DiagRect">
            <a:avLst>
              <a:gd name="adj1" fmla="val 50000"/>
              <a:gd name="adj2" fmla="val 0"/>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t>ডিসি</a:t>
            </a:r>
            <a:r>
              <a:rPr lang="en-US" sz="2400" dirty="0" smtClean="0"/>
              <a:t> </a:t>
            </a:r>
            <a:r>
              <a:rPr lang="en-US" sz="2400" dirty="0" err="1" smtClean="0"/>
              <a:t>মোটরের</a:t>
            </a:r>
            <a:r>
              <a:rPr lang="en-US" sz="2400" dirty="0" smtClean="0"/>
              <a:t> </a:t>
            </a:r>
            <a:r>
              <a:rPr lang="en-US" sz="2400" dirty="0" err="1" smtClean="0"/>
              <a:t>কার্যাবলি</a:t>
            </a:r>
            <a:r>
              <a:rPr lang="en-US" sz="2400" dirty="0" smtClean="0"/>
              <a:t> </a:t>
            </a:r>
            <a:r>
              <a:rPr lang="en-US" sz="2400" dirty="0" err="1" smtClean="0"/>
              <a:t>জানতে</a:t>
            </a:r>
            <a:r>
              <a:rPr lang="en-US" sz="2400" dirty="0" smtClean="0"/>
              <a:t> </a:t>
            </a:r>
            <a:r>
              <a:rPr lang="en-US" sz="2400" dirty="0" err="1" smtClean="0"/>
              <a:t>পারবে</a:t>
            </a:r>
            <a:endParaRPr lang="en-US" sz="2400" dirty="0"/>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plus(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diamond(in)">
                                      <p:cBhvr>
                                        <p:cTn id="18" dur="2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diamond(in)">
                                      <p:cBhvr>
                                        <p:cTn id="29" dur="20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fill="hold"/>
                                        <p:tgtEl>
                                          <p:spTgt spid="17"/>
                                        </p:tgtEl>
                                        <p:attrNameLst>
                                          <p:attrName>ppt_x</p:attrName>
                                        </p:attrNameLst>
                                      </p:cBhvr>
                                      <p:tavLst>
                                        <p:tav tm="0">
                                          <p:val>
                                            <p:strVal val="#ppt_x"/>
                                          </p:val>
                                        </p:tav>
                                        <p:tav tm="100000">
                                          <p:val>
                                            <p:strVal val="#ppt_x"/>
                                          </p:val>
                                        </p:tav>
                                      </p:tavLst>
                                    </p:anim>
                                    <p:anim calcmode="lin" valueType="num">
                                      <p:cBhvr additive="base">
                                        <p:cTn id="3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8" presetClass="entr" presetSubtype="16"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diamond(in)">
                                      <p:cBhvr>
                                        <p:cTn id="40" dur="20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ppt_x"/>
                                          </p:val>
                                        </p:tav>
                                        <p:tav tm="100000">
                                          <p:val>
                                            <p:strVal val="#ppt_x"/>
                                          </p:val>
                                        </p:tav>
                                      </p:tavLst>
                                    </p:anim>
                                    <p:anim calcmode="lin" valueType="num">
                                      <p:cBhvr additive="base">
                                        <p:cTn id="4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8" presetClass="entr" presetSubtype="16"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diamond(in)">
                                      <p:cBhvr>
                                        <p:cTn id="51"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6" grpId="0" animBg="1"/>
      <p:bldP spid="17" grpId="0" animBg="1"/>
      <p:bldP spid="15"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743200" y="457200"/>
            <a:ext cx="3429000" cy="838200"/>
          </a:xfrm>
          <a:prstGeom prst="roundRect">
            <a:avLst>
              <a:gd name="adj" fmla="val 50000"/>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ডিসি</a:t>
            </a:r>
            <a:r>
              <a:rPr lang="en-US" sz="32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n-US" sz="32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মোটর</a:t>
            </a:r>
            <a:endParaRPr lang="en-US" sz="32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7" name="TextBox 6"/>
          <p:cNvSpPr txBox="1"/>
          <p:nvPr/>
        </p:nvSpPr>
        <p:spPr>
          <a:xfrm>
            <a:off x="685800" y="5172670"/>
            <a:ext cx="7772401"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en-US" dirty="0" err="1" smtClean="0"/>
              <a:t>মোটর</a:t>
            </a:r>
            <a:r>
              <a:rPr lang="en-US" dirty="0" smtClean="0"/>
              <a:t> </a:t>
            </a:r>
            <a:r>
              <a:rPr lang="en-US" dirty="0" err="1" smtClean="0"/>
              <a:t>এমন</a:t>
            </a:r>
            <a:r>
              <a:rPr lang="en-US" dirty="0" smtClean="0"/>
              <a:t> </a:t>
            </a:r>
            <a:r>
              <a:rPr lang="en-US" dirty="0" err="1" smtClean="0"/>
              <a:t>একটি</a:t>
            </a:r>
            <a:r>
              <a:rPr lang="en-US" dirty="0" smtClean="0"/>
              <a:t> </a:t>
            </a:r>
            <a:r>
              <a:rPr lang="en-US" dirty="0" err="1" smtClean="0"/>
              <a:t>মেশিন</a:t>
            </a:r>
            <a:r>
              <a:rPr lang="en-US" dirty="0" smtClean="0"/>
              <a:t> </a:t>
            </a:r>
            <a:r>
              <a:rPr lang="en-US" dirty="0" err="1" smtClean="0"/>
              <a:t>যার</a:t>
            </a:r>
            <a:r>
              <a:rPr lang="en-US" dirty="0" smtClean="0"/>
              <a:t> </a:t>
            </a:r>
            <a:r>
              <a:rPr lang="en-US" dirty="0" err="1" smtClean="0"/>
              <a:t>সাহায্যে</a:t>
            </a:r>
            <a:r>
              <a:rPr lang="en-US" dirty="0" smtClean="0"/>
              <a:t> </a:t>
            </a:r>
            <a:r>
              <a:rPr lang="en-US" dirty="0" err="1" smtClean="0"/>
              <a:t>বৈদ্যুতিক</a:t>
            </a:r>
            <a:r>
              <a:rPr lang="en-US" dirty="0" smtClean="0"/>
              <a:t> </a:t>
            </a:r>
            <a:r>
              <a:rPr lang="en-US" dirty="0" err="1" smtClean="0"/>
              <a:t>শক্তিকে</a:t>
            </a:r>
            <a:r>
              <a:rPr lang="en-US" dirty="0" smtClean="0"/>
              <a:t> </a:t>
            </a:r>
            <a:r>
              <a:rPr lang="en-US" dirty="0" err="1" smtClean="0"/>
              <a:t>যান্ত্রিক</a:t>
            </a:r>
            <a:r>
              <a:rPr lang="en-US" dirty="0" smtClean="0"/>
              <a:t> </a:t>
            </a:r>
            <a:r>
              <a:rPr lang="en-US" dirty="0" err="1" smtClean="0"/>
              <a:t>শক্তিতে</a:t>
            </a:r>
            <a:r>
              <a:rPr lang="en-US" dirty="0" smtClean="0"/>
              <a:t> </a:t>
            </a:r>
            <a:r>
              <a:rPr lang="en-US" dirty="0" err="1" smtClean="0"/>
              <a:t>রুপান্তরিত</a:t>
            </a:r>
            <a:r>
              <a:rPr lang="en-US" dirty="0" smtClean="0"/>
              <a:t> </a:t>
            </a:r>
            <a:r>
              <a:rPr lang="en-US" dirty="0" err="1" smtClean="0"/>
              <a:t>করা</a:t>
            </a:r>
            <a:r>
              <a:rPr lang="en-US" dirty="0" smtClean="0"/>
              <a:t> </a:t>
            </a:r>
            <a:r>
              <a:rPr lang="en-US" dirty="0" err="1" smtClean="0"/>
              <a:t>হয়</a:t>
            </a:r>
            <a:r>
              <a:rPr lang="en-US" dirty="0" smtClean="0"/>
              <a:t> । </a:t>
            </a:r>
            <a:r>
              <a:rPr lang="en-US" dirty="0" err="1" smtClean="0"/>
              <a:t>ডিসি</a:t>
            </a:r>
            <a:r>
              <a:rPr lang="en-US" dirty="0" smtClean="0"/>
              <a:t> </a:t>
            </a:r>
            <a:r>
              <a:rPr lang="en-US" dirty="0" err="1" smtClean="0"/>
              <a:t>মোটরের</a:t>
            </a:r>
            <a:r>
              <a:rPr lang="en-US" dirty="0" smtClean="0"/>
              <a:t> </a:t>
            </a:r>
            <a:r>
              <a:rPr lang="en-US" dirty="0" err="1" smtClean="0"/>
              <a:t>দুটি</a:t>
            </a:r>
            <a:r>
              <a:rPr lang="en-US" dirty="0" smtClean="0"/>
              <a:t> </a:t>
            </a:r>
            <a:r>
              <a:rPr lang="en-US" dirty="0" err="1" smtClean="0"/>
              <a:t>অংশ</a:t>
            </a:r>
            <a:r>
              <a:rPr lang="en-US" dirty="0" smtClean="0"/>
              <a:t> </a:t>
            </a:r>
            <a:r>
              <a:rPr lang="en-US" dirty="0" err="1" smtClean="0"/>
              <a:t>একটি</a:t>
            </a:r>
            <a:r>
              <a:rPr lang="en-US" dirty="0" smtClean="0"/>
              <a:t> </a:t>
            </a:r>
            <a:r>
              <a:rPr lang="en-US" dirty="0" err="1" smtClean="0"/>
              <a:t>হলো</a:t>
            </a:r>
            <a:r>
              <a:rPr lang="en-US" dirty="0" smtClean="0"/>
              <a:t> </a:t>
            </a:r>
            <a:r>
              <a:rPr lang="en-US" dirty="0" err="1" smtClean="0"/>
              <a:t>ফিল্ড</a:t>
            </a:r>
            <a:r>
              <a:rPr lang="en-US" dirty="0" smtClean="0"/>
              <a:t> </a:t>
            </a:r>
            <a:r>
              <a:rPr lang="en-US" dirty="0" err="1" smtClean="0"/>
              <a:t>অন্যটি</a:t>
            </a:r>
            <a:r>
              <a:rPr lang="en-US" dirty="0" smtClean="0"/>
              <a:t> </a:t>
            </a:r>
            <a:r>
              <a:rPr lang="en-US" dirty="0" err="1" smtClean="0"/>
              <a:t>আর্মেচার</a:t>
            </a:r>
            <a:r>
              <a:rPr lang="en-US" dirty="0" smtClean="0"/>
              <a:t>। </a:t>
            </a:r>
            <a:r>
              <a:rPr lang="en-US" dirty="0" err="1" smtClean="0"/>
              <a:t>এটি</a:t>
            </a:r>
            <a:r>
              <a:rPr lang="en-US" dirty="0" smtClean="0"/>
              <a:t> </a:t>
            </a:r>
            <a:r>
              <a:rPr lang="en-US" dirty="0" err="1" smtClean="0"/>
              <a:t>ফ্লেমিং</a:t>
            </a:r>
            <a:r>
              <a:rPr lang="en-US" dirty="0" smtClean="0"/>
              <a:t> </a:t>
            </a:r>
            <a:r>
              <a:rPr lang="en-US" dirty="0" err="1" smtClean="0"/>
              <a:t>এর</a:t>
            </a:r>
            <a:r>
              <a:rPr lang="en-US" dirty="0" smtClean="0"/>
              <a:t> </a:t>
            </a:r>
            <a:r>
              <a:rPr lang="en-US" dirty="0" err="1" smtClean="0"/>
              <a:t>বামহাতি</a:t>
            </a:r>
            <a:r>
              <a:rPr lang="en-US" dirty="0" smtClean="0"/>
              <a:t> </a:t>
            </a:r>
            <a:r>
              <a:rPr lang="en-US" dirty="0" err="1" smtClean="0"/>
              <a:t>নিয়ম</a:t>
            </a:r>
            <a:r>
              <a:rPr lang="en-US" dirty="0" smtClean="0"/>
              <a:t> </a:t>
            </a:r>
            <a:r>
              <a:rPr lang="en-US" dirty="0" err="1" smtClean="0"/>
              <a:t>অনুসারে</a:t>
            </a:r>
            <a:r>
              <a:rPr lang="en-US" dirty="0" smtClean="0"/>
              <a:t> </a:t>
            </a:r>
            <a:r>
              <a:rPr lang="en-US" dirty="0" err="1" smtClean="0"/>
              <a:t>ঘোরে</a:t>
            </a:r>
            <a:r>
              <a:rPr lang="en-US" dirty="0" smtClean="0"/>
              <a:t>।</a:t>
            </a:r>
            <a:endParaRPr lang="en-US" dirty="0"/>
          </a:p>
        </p:txBody>
      </p:sp>
      <p:pic>
        <p:nvPicPr>
          <p:cNvPr id="13" name="Picture 12" descr="200px-Electric_motor_cycle_22.png"/>
          <p:cNvPicPr>
            <a:picLocks noChangeAspect="1"/>
          </p:cNvPicPr>
          <p:nvPr/>
        </p:nvPicPr>
        <p:blipFill>
          <a:blip r:embed="rId2"/>
          <a:stretch>
            <a:fillRect/>
          </a:stretch>
        </p:blipFill>
        <p:spPr>
          <a:xfrm>
            <a:off x="457200" y="1524000"/>
            <a:ext cx="3505200" cy="2539683"/>
          </a:xfrm>
          <a:prstGeom prst="snip2DiagRect">
            <a:avLst>
              <a:gd name="adj1" fmla="val 0"/>
              <a:gd name="adj2" fmla="val 14094"/>
            </a:avLst>
          </a:prstGeom>
          <a:solidFill>
            <a:srgbClr val="FFFFFF">
              <a:shade val="85000"/>
            </a:srgbClr>
          </a:solidFill>
          <a:ln w="88900" cap="sq">
            <a:solidFill>
              <a:schemeClr val="bg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Picture 15" descr="dc-compound-motor-500x500-1.jpg"/>
          <p:cNvPicPr>
            <a:picLocks noChangeAspect="1"/>
          </p:cNvPicPr>
          <p:nvPr/>
        </p:nvPicPr>
        <p:blipFill>
          <a:blip r:embed="rId3"/>
          <a:stretch>
            <a:fillRect/>
          </a:stretch>
        </p:blipFill>
        <p:spPr>
          <a:xfrm>
            <a:off x="4800600" y="1600200"/>
            <a:ext cx="3327400" cy="2336800"/>
          </a:xfrm>
          <a:prstGeom prst="snip2DiagRect">
            <a:avLst/>
          </a:prstGeom>
          <a:solidFill>
            <a:srgbClr val="FFFFFF">
              <a:shade val="85000"/>
            </a:srgbClr>
          </a:solidFill>
          <a:ln w="88900" cap="sq">
            <a:solidFill>
              <a:schemeClr val="accent1">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800" decel="100000"/>
                                        <p:tgtEl>
                                          <p:spTgt spid="13"/>
                                        </p:tgtEl>
                                      </p:cBhvr>
                                    </p:animEffect>
                                    <p:anim calcmode="lin" valueType="num">
                                      <p:cBhvr>
                                        <p:cTn id="8" dur="800" decel="100000" fill="hold"/>
                                        <p:tgtEl>
                                          <p:spTgt spid="13"/>
                                        </p:tgtEl>
                                        <p:attrNameLst>
                                          <p:attrName>style.rotation</p:attrName>
                                        </p:attrNameLst>
                                      </p:cBhvr>
                                      <p:tavLst>
                                        <p:tav tm="0">
                                          <p:val>
                                            <p:fltVal val="-90"/>
                                          </p:val>
                                        </p:tav>
                                        <p:tav tm="100000">
                                          <p:val>
                                            <p:fltVal val="0"/>
                                          </p:val>
                                        </p:tav>
                                      </p:tavLst>
                                    </p:anim>
                                    <p:anim calcmode="lin" valueType="num">
                                      <p:cBhvr>
                                        <p:cTn id="9" dur="800" decel="100000" fill="hold"/>
                                        <p:tgtEl>
                                          <p:spTgt spid="13"/>
                                        </p:tgtEl>
                                        <p:attrNameLst>
                                          <p:attrName>ppt_x</p:attrName>
                                        </p:attrNameLst>
                                      </p:cBhvr>
                                      <p:tavLst>
                                        <p:tav tm="0">
                                          <p:val>
                                            <p:strVal val="#ppt_x+0.4"/>
                                          </p:val>
                                        </p:tav>
                                        <p:tav tm="100000">
                                          <p:val>
                                            <p:strVal val="#ppt_x-0.05"/>
                                          </p:val>
                                        </p:tav>
                                      </p:tavLst>
                                    </p:anim>
                                    <p:anim calcmode="lin" valueType="num">
                                      <p:cBhvr>
                                        <p:cTn id="10" dur="800" decel="100000" fill="hold"/>
                                        <p:tgtEl>
                                          <p:spTgt spid="1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horizont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2819400" y="381000"/>
            <a:ext cx="4114800" cy="838200"/>
          </a:xfrm>
          <a:prstGeom prst="ellipse">
            <a:avLst/>
          </a:prstGeom>
          <a:blipFill>
            <a:blip r:embed="rId2"/>
            <a:tile tx="0" ty="0" sx="100000" sy="100000" flip="none" algn="tl"/>
          </a:blipFill>
          <a:effectLst>
            <a:outerShdw blurRad="50800" dist="38100" algn="l"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pPr algn="ctr"/>
            <a:r>
              <a:rPr lang="en-US" dirty="0" err="1" smtClean="0">
                <a:solidFill>
                  <a:srgbClr val="002060"/>
                </a:solidFill>
              </a:rPr>
              <a:t>ডিসি</a:t>
            </a:r>
            <a:r>
              <a:rPr lang="en-US" dirty="0" smtClean="0">
                <a:solidFill>
                  <a:srgbClr val="002060"/>
                </a:solidFill>
              </a:rPr>
              <a:t> </a:t>
            </a:r>
            <a:r>
              <a:rPr lang="en-US" dirty="0" err="1" smtClean="0">
                <a:solidFill>
                  <a:srgbClr val="002060"/>
                </a:solidFill>
              </a:rPr>
              <a:t>মোটরের</a:t>
            </a:r>
            <a:r>
              <a:rPr lang="en-US" dirty="0" smtClean="0">
                <a:solidFill>
                  <a:srgbClr val="002060"/>
                </a:solidFill>
              </a:rPr>
              <a:t> </a:t>
            </a:r>
            <a:r>
              <a:rPr lang="en-US" dirty="0" err="1" smtClean="0">
                <a:solidFill>
                  <a:srgbClr val="002060"/>
                </a:solidFill>
              </a:rPr>
              <a:t>প্রকারভেদ</a:t>
            </a:r>
            <a:endParaRPr lang="en-US" dirty="0">
              <a:solidFill>
                <a:srgbClr val="002060"/>
              </a:solidFill>
            </a:endParaRPr>
          </a:p>
        </p:txBody>
      </p:sp>
      <p:sp>
        <p:nvSpPr>
          <p:cNvPr id="7" name="Rectangle 6"/>
          <p:cNvSpPr/>
          <p:nvPr/>
        </p:nvSpPr>
        <p:spPr>
          <a:xfrm>
            <a:off x="990600" y="1524000"/>
            <a:ext cx="6477000" cy="369332"/>
          </a:xfrm>
          <a:prstGeom prst="rect">
            <a:avLst/>
          </a:prstGeom>
        </p:spPr>
        <p:txBody>
          <a:bodyPr wrap="square">
            <a:spAutoFit/>
          </a:bodyPr>
          <a:lstStyle/>
          <a:p>
            <a:r>
              <a:rPr lang="en-US" b="1" dirty="0" smtClean="0"/>
              <a:t>DC </a:t>
            </a:r>
            <a:r>
              <a:rPr lang="as-IN" b="1" dirty="0" smtClean="0"/>
              <a:t>মোটর সাধারনত ৪ প্রকারের হয়ে থাকে:-</a:t>
            </a:r>
            <a:endParaRPr lang="as-IN" b="1" dirty="0"/>
          </a:p>
        </p:txBody>
      </p:sp>
      <p:sp>
        <p:nvSpPr>
          <p:cNvPr id="8" name="Rectangle 7"/>
          <p:cNvSpPr/>
          <p:nvPr/>
        </p:nvSpPr>
        <p:spPr>
          <a:xfrm>
            <a:off x="533400" y="4495800"/>
            <a:ext cx="8077200" cy="203132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as-IN" b="1" dirty="0" smtClean="0">
                <a:solidFill>
                  <a:srgbClr val="002060"/>
                </a:solidFill>
              </a:rPr>
              <a:t>১. পার্মানেন্ট ম্যাগনেট মোটর (</a:t>
            </a:r>
            <a:r>
              <a:rPr lang="en-US" b="1" dirty="0" smtClean="0">
                <a:solidFill>
                  <a:srgbClr val="002060"/>
                </a:solidFill>
              </a:rPr>
              <a:t>Permanent Magnet Motor):-</a:t>
            </a:r>
            <a:r>
              <a:rPr lang="en-US" b="1" dirty="0" smtClean="0"/>
              <a:t> </a:t>
            </a:r>
            <a:r>
              <a:rPr lang="as-IN" dirty="0" smtClean="0"/>
              <a:t> </a:t>
            </a:r>
            <a:r>
              <a:rPr lang="as-IN" dirty="0" smtClean="0">
                <a:solidFill>
                  <a:srgbClr val="0070C0"/>
                </a:solidFill>
              </a:rPr>
              <a:t>এই মোটরের ফিল্ড ফ্লাক্স উৎপন্ন করার জন্য পার্মানেন্ট ম্যাগনেট বা স্থায়ী চুম্মক ব্যবহার করা হয়। পার্মানেন্ট ম্যাগনেট মোটরে স্টার্টিং টর্ক অনেক ভালো এবং স্পিড রেগুলেশন অনেক ভালো। এই মোটরে সবচেয়ে বেশি অসুবিধা হল যে এই মোটর বড় বা ভাড়ি কোন লোড নিয়ে চলতে পারে না। এই মোটর সবসময় ছোট আ্যপ্লিকেশনের জন্য ব্যবহার করা হয়। যেমন- খেলনা গাড়ি, ক্যাসেট প্লেয়ার ইত্যাদি। </a:t>
            </a:r>
          </a:p>
          <a:p>
            <a:endParaRPr lang="en-US" b="1" dirty="0"/>
          </a:p>
        </p:txBody>
      </p:sp>
      <p:pic>
        <p:nvPicPr>
          <p:cNvPr id="9" name="Picture 8" descr="455.png"/>
          <p:cNvPicPr>
            <a:picLocks noChangeAspect="1"/>
          </p:cNvPicPr>
          <p:nvPr/>
        </p:nvPicPr>
        <p:blipFill>
          <a:blip r:embed="rId3"/>
          <a:stretch>
            <a:fillRect/>
          </a:stretch>
        </p:blipFill>
        <p:spPr>
          <a:xfrm>
            <a:off x="2286000" y="2057400"/>
            <a:ext cx="3810000" cy="16668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1" name="TextBox 10"/>
          <p:cNvSpPr txBox="1"/>
          <p:nvPr/>
        </p:nvSpPr>
        <p:spPr>
          <a:xfrm>
            <a:off x="2763984" y="3913908"/>
            <a:ext cx="3034805" cy="369332"/>
          </a:xfrm>
          <a:prstGeom prst="rect">
            <a:avLst/>
          </a:prstGeom>
          <a:noFill/>
          <a:ln>
            <a:solidFill>
              <a:schemeClr val="accent4">
                <a:lumMod val="40000"/>
                <a:lumOff val="60000"/>
              </a:schemeClr>
            </a:solidFill>
          </a:ln>
        </p:spPr>
        <p:txBody>
          <a:bodyPr wrap="none" rtlCol="0">
            <a:spAutoFit/>
          </a:bodyPr>
          <a:lstStyle/>
          <a:p>
            <a:r>
              <a:rPr lang="as-IN"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পার্মানেন্ট ম্যাগনেট মোটর </a:t>
            </a:r>
            <a:endParaRPr lang="en-US"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plus(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amond(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in)">
                                      <p:cBhvr>
                                        <p:cTn id="2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series-wound-starter-motor-1.jpg"/>
          <p:cNvPicPr>
            <a:picLocks noChangeAspect="1"/>
          </p:cNvPicPr>
          <p:nvPr/>
        </p:nvPicPr>
        <p:blipFill>
          <a:blip r:embed="rId2"/>
          <a:stretch>
            <a:fillRect/>
          </a:stretch>
        </p:blipFill>
        <p:spPr>
          <a:xfrm>
            <a:off x="838200" y="2057399"/>
            <a:ext cx="2951237" cy="27050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descr="Rotorfinal1-e1545846560218-1.jpg"/>
          <p:cNvPicPr>
            <a:picLocks noChangeAspect="1"/>
          </p:cNvPicPr>
          <p:nvPr/>
        </p:nvPicPr>
        <p:blipFill>
          <a:blip r:embed="rId3"/>
          <a:stretch>
            <a:fillRect/>
          </a:stretch>
        </p:blipFill>
        <p:spPr>
          <a:xfrm>
            <a:off x="5105401" y="2057400"/>
            <a:ext cx="2743200" cy="26689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p:cNvSpPr txBox="1"/>
          <p:nvPr/>
        </p:nvSpPr>
        <p:spPr>
          <a:xfrm>
            <a:off x="1371600" y="5029200"/>
            <a:ext cx="2057400" cy="369332"/>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dirty="0" err="1" smtClean="0">
                <a:solidFill>
                  <a:schemeClr val="bg1"/>
                </a:solidFill>
              </a:rPr>
              <a:t>ডিসি</a:t>
            </a:r>
            <a:r>
              <a:rPr lang="en-US" dirty="0" smtClean="0">
                <a:solidFill>
                  <a:schemeClr val="bg1"/>
                </a:solidFill>
              </a:rPr>
              <a:t> </a:t>
            </a:r>
            <a:r>
              <a:rPr lang="en-US" dirty="0" err="1" smtClean="0">
                <a:solidFill>
                  <a:schemeClr val="bg1"/>
                </a:solidFill>
              </a:rPr>
              <a:t>মোটর</a:t>
            </a:r>
            <a:r>
              <a:rPr lang="en-US" dirty="0" smtClean="0">
                <a:solidFill>
                  <a:schemeClr val="bg1"/>
                </a:solidFill>
              </a:rPr>
              <a:t> </a:t>
            </a:r>
            <a:r>
              <a:rPr lang="en-US" dirty="0" err="1" smtClean="0">
                <a:solidFill>
                  <a:schemeClr val="bg1"/>
                </a:solidFill>
              </a:rPr>
              <a:t>ফিল্ড</a:t>
            </a:r>
            <a:endParaRPr lang="en-US" dirty="0">
              <a:solidFill>
                <a:schemeClr val="bg1"/>
              </a:solidFill>
            </a:endParaRPr>
          </a:p>
        </p:txBody>
      </p:sp>
      <p:sp>
        <p:nvSpPr>
          <p:cNvPr id="7" name="TextBox 6"/>
          <p:cNvSpPr txBox="1"/>
          <p:nvPr/>
        </p:nvSpPr>
        <p:spPr>
          <a:xfrm>
            <a:off x="5638800" y="4953000"/>
            <a:ext cx="2209800" cy="33855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sz="1600" dirty="0" err="1" smtClean="0">
                <a:solidFill>
                  <a:schemeClr val="bg1"/>
                </a:solidFill>
              </a:rPr>
              <a:t>ডিসি</a:t>
            </a:r>
            <a:r>
              <a:rPr lang="en-US" sz="1600" dirty="0" smtClean="0">
                <a:solidFill>
                  <a:schemeClr val="bg1"/>
                </a:solidFill>
              </a:rPr>
              <a:t> </a:t>
            </a:r>
            <a:r>
              <a:rPr lang="en-US" sz="1600" dirty="0" err="1" smtClean="0">
                <a:solidFill>
                  <a:schemeClr val="bg1"/>
                </a:solidFill>
              </a:rPr>
              <a:t>মোটর</a:t>
            </a:r>
            <a:r>
              <a:rPr lang="en-US" sz="1600" dirty="0" smtClean="0">
                <a:solidFill>
                  <a:schemeClr val="bg1"/>
                </a:solidFill>
              </a:rPr>
              <a:t> </a:t>
            </a:r>
            <a:r>
              <a:rPr lang="en-US" sz="1600" dirty="0" err="1" smtClean="0">
                <a:solidFill>
                  <a:schemeClr val="bg1"/>
                </a:solidFill>
              </a:rPr>
              <a:t>আর্মেচার</a:t>
            </a:r>
            <a:endParaRPr lang="en-US" sz="1600" dirty="0">
              <a:solidFill>
                <a:schemeClr val="bg1"/>
              </a:solidFill>
            </a:endParaRPr>
          </a:p>
        </p:txBody>
      </p:sp>
      <p:sp>
        <p:nvSpPr>
          <p:cNvPr id="10" name="Oval 9"/>
          <p:cNvSpPr/>
          <p:nvPr/>
        </p:nvSpPr>
        <p:spPr>
          <a:xfrm>
            <a:off x="2819400" y="381000"/>
            <a:ext cx="4114800" cy="838200"/>
          </a:xfrm>
          <a:prstGeom prst="ellipse">
            <a:avLst/>
          </a:prstGeom>
          <a:blipFill>
            <a:blip r:embed="rId4"/>
            <a:tile tx="0" ty="0" sx="100000" sy="100000" flip="none" algn="tl"/>
          </a:blipFill>
          <a:effectLst>
            <a:outerShdw blurRad="50800" dist="38100" algn="l"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pPr algn="ctr"/>
            <a:r>
              <a:rPr lang="en-US" dirty="0" err="1" smtClean="0">
                <a:solidFill>
                  <a:srgbClr val="002060"/>
                </a:solidFill>
              </a:rPr>
              <a:t>ডিসি</a:t>
            </a:r>
            <a:r>
              <a:rPr lang="en-US" dirty="0" smtClean="0">
                <a:solidFill>
                  <a:srgbClr val="002060"/>
                </a:solidFill>
              </a:rPr>
              <a:t> </a:t>
            </a:r>
            <a:r>
              <a:rPr lang="en-US" dirty="0" err="1" smtClean="0">
                <a:solidFill>
                  <a:srgbClr val="002060"/>
                </a:solidFill>
              </a:rPr>
              <a:t>মোটরের</a:t>
            </a:r>
            <a:r>
              <a:rPr lang="en-US" dirty="0" smtClean="0">
                <a:solidFill>
                  <a:srgbClr val="002060"/>
                </a:solidFill>
              </a:rPr>
              <a:t> </a:t>
            </a:r>
            <a:r>
              <a:rPr lang="en-US" dirty="0" err="1" smtClean="0">
                <a:solidFill>
                  <a:srgbClr val="002060"/>
                </a:solidFill>
              </a:rPr>
              <a:t>বিভিন্ন</a:t>
            </a:r>
            <a:r>
              <a:rPr lang="en-US" dirty="0" smtClean="0">
                <a:solidFill>
                  <a:srgbClr val="002060"/>
                </a:solidFill>
              </a:rPr>
              <a:t> </a:t>
            </a:r>
            <a:r>
              <a:rPr lang="en-US" dirty="0" err="1" smtClean="0">
                <a:solidFill>
                  <a:srgbClr val="002060"/>
                </a:solidFill>
              </a:rPr>
              <a:t>অংশ</a:t>
            </a:r>
            <a:endParaRPr lang="en-US"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diamond(in)">
                                      <p:cBhvr>
                                        <p:cTn id="23" dur="2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3"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plus(in)">
                                      <p:cBhvr>
                                        <p:cTn id="2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304800"/>
            <a:ext cx="3717684" cy="923330"/>
          </a:xfrm>
          <a:prstGeom prst="rect">
            <a:avLst/>
          </a:prstGeom>
          <a:blipFill>
            <a:blip r:embed="rId2"/>
            <a:tile tx="0" ty="0" sx="100000" sy="100000" flip="none" algn="tl"/>
          </a:blip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endParaRPr lang="en-US" b="1" dirty="0" smtClean="0"/>
          </a:p>
          <a:p>
            <a:r>
              <a:rPr lang="as-IN" b="1" dirty="0" smtClean="0"/>
              <a:t>২. সিরিজ মোটর (</a:t>
            </a:r>
            <a:r>
              <a:rPr lang="en-US" b="1" dirty="0" smtClean="0"/>
              <a:t>Series Motor):-</a:t>
            </a:r>
          </a:p>
          <a:p>
            <a:endParaRPr lang="en-US" dirty="0"/>
          </a:p>
        </p:txBody>
      </p:sp>
      <p:pic>
        <p:nvPicPr>
          <p:cNvPr id="4" name="Picture 3" descr="466.png"/>
          <p:cNvPicPr>
            <a:picLocks noChangeAspect="1"/>
          </p:cNvPicPr>
          <p:nvPr/>
        </p:nvPicPr>
        <p:blipFill>
          <a:blip r:embed="rId3"/>
          <a:stretch>
            <a:fillRect/>
          </a:stretch>
        </p:blipFill>
        <p:spPr>
          <a:xfrm>
            <a:off x="1524000" y="1447800"/>
            <a:ext cx="5670176" cy="24098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Rectangle 4"/>
          <p:cNvSpPr/>
          <p:nvPr/>
        </p:nvSpPr>
        <p:spPr>
          <a:xfrm>
            <a:off x="533400" y="4369475"/>
            <a:ext cx="8077200" cy="203132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as-IN" dirty="0" smtClean="0"/>
              <a:t>সিরিজ মোটরের ফিল্ড ওয়াডিং আর্মেচার ওয়াডিং এর সঙ্গে সিরিজে কালেকশন করা থাকে। এবং  তুলনামূলক ভাবে কিছুটা মোটা তারের অল্প সংখ্যক পাক দিয়ে ফিল্ড কয়েল জরানো থাকে। কেননা একই কারেন্ট  আর্মেচার এবং ফিল্ড ওয়াডিং এর ভিতর দিয়ে প্রবাহিত হয়। </a:t>
            </a:r>
            <a:r>
              <a:rPr lang="en-US" dirty="0" smtClean="0"/>
              <a:t>DC </a:t>
            </a:r>
            <a:r>
              <a:rPr lang="as-IN" dirty="0" smtClean="0"/>
              <a:t>সিরিজ মোটরের আর্মেচারে প্রচুর টর্ক উৎপন্ন করে। সে জন্য যেসব ক্ষেত্রে মোটর চালু করার মুহুর্তে প্রচুর টর্কের প্রয়োজন সে সব জায়গায় </a:t>
            </a:r>
            <a:r>
              <a:rPr lang="en-US" dirty="0" smtClean="0"/>
              <a:t>DC </a:t>
            </a:r>
            <a:r>
              <a:rPr lang="as-IN" dirty="0" smtClean="0"/>
              <a:t>সিরিজ মোটর ব্যবহার করা হয়। যেমন- রেলগাড়ি চালানোর ক্ষেত্রে,  গাড়ি চালানোর ক্ষেত্রে । </a:t>
            </a:r>
            <a:endParaRPr lang="as-IN" dirty="0"/>
          </a:p>
        </p:txBody>
      </p:sp>
      <p:sp>
        <p:nvSpPr>
          <p:cNvPr id="7" name="TextBox 6"/>
          <p:cNvSpPr txBox="1"/>
          <p:nvPr/>
        </p:nvSpPr>
        <p:spPr>
          <a:xfrm>
            <a:off x="2667000" y="457200"/>
            <a:ext cx="3717684" cy="923330"/>
          </a:xfrm>
          <a:prstGeom prst="rect">
            <a:avLst/>
          </a:prstGeom>
          <a:blipFill>
            <a:blip r:embed="rId2"/>
            <a:tile tx="0" ty="0" sx="100000" sy="100000" flip="none" algn="tl"/>
          </a:blip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endParaRPr lang="en-US" b="1" dirty="0" smtClean="0"/>
          </a:p>
          <a:p>
            <a:r>
              <a:rPr lang="as-IN" b="1" dirty="0" smtClean="0"/>
              <a:t>২. সিরিজ মোটর (</a:t>
            </a:r>
            <a:r>
              <a:rPr lang="en-US" b="1" dirty="0" smtClean="0"/>
              <a:t>Series Motor):-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481</TotalTime>
  <Words>346</Words>
  <Application>Microsoft Office PowerPoint</Application>
  <PresentationFormat>On-screen Show (4:3)</PresentationFormat>
  <Paragraphs>64</Paragraphs>
  <Slides>19</Slides>
  <Notes>1</Notes>
  <HiddenSlides>0</HiddenSlides>
  <MMClips>1</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Foundry</vt:lpstr>
      <vt:lpstr>Slide 1</vt:lpstr>
      <vt:lpstr>Slide 2</vt:lpstr>
      <vt:lpstr>ডিসি মোটরের  কার্যাবলি ভিডিও</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Atik</dc:creator>
  <cp:lastModifiedBy>Windows User</cp:lastModifiedBy>
  <cp:revision>56</cp:revision>
  <dcterms:created xsi:type="dcterms:W3CDTF">2006-08-16T00:00:00Z</dcterms:created>
  <dcterms:modified xsi:type="dcterms:W3CDTF">2020-02-10T12:14:55Z</dcterms:modified>
</cp:coreProperties>
</file>