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9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5591B-F028-48E7-A861-ADCF430585EC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708EB-8167-436C-84E0-74A1002A2F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890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7409D-E854-44CA-AE39-0CC99810B38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37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প্রশ্ন-উত্তরের</a:t>
            </a:r>
            <a:r>
              <a:rPr lang="bn-BD" baseline="0" dirty="0"/>
              <a:t> মাধ্যমে </a:t>
            </a:r>
            <a:r>
              <a:rPr lang="bn-BD" dirty="0"/>
              <a:t>পাঠ</a:t>
            </a:r>
            <a:r>
              <a:rPr lang="bn-BD" baseline="0" dirty="0"/>
              <a:t> শিরোনাম শিক্ষার্থীদের দ্বারা </a:t>
            </a:r>
            <a:r>
              <a:rPr lang="en-US" baseline="0" dirty="0" err="1"/>
              <a:t>ঘোষণা</a:t>
            </a:r>
            <a:r>
              <a:rPr lang="bn-BD" baseline="0" dirty="0"/>
              <a:t> ক</a:t>
            </a:r>
            <a:r>
              <a:rPr lang="en-US" baseline="0" dirty="0" err="1"/>
              <a:t>রা</a:t>
            </a:r>
            <a:r>
              <a:rPr lang="bn-BD" baseline="0" dirty="0"/>
              <a:t> যেতে পারে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08FED-47A4-4A5F-AD47-0560BFB73D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7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9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17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74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37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41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19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68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74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9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375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068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705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faysal.bd71@gmail.com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BTRI High School, </a:t>
            </a:r>
            <a:r>
              <a:rPr lang="en-US" dirty="0" err="1"/>
              <a:t>Srimangal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9886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276600" y="6477000"/>
            <a:ext cx="2133600" cy="365125"/>
          </a:xfrm>
        </p:spPr>
        <p:txBody>
          <a:bodyPr/>
          <a:lstStyle/>
          <a:p>
            <a:r>
              <a:rPr lang="en-US" dirty="0"/>
              <a:t>faysal.bd71@gmail.com</a:t>
            </a:r>
          </a:p>
        </p:txBody>
      </p:sp>
    </p:spTree>
    <p:extLst>
      <p:ext uri="{BB962C8B-B14F-4D97-AF65-F5344CB8AC3E}">
        <p14:creationId xmlns:p14="http://schemas.microsoft.com/office/powerpoint/2010/main" val="5616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0FE10-A200-4EDB-AB76-3263045D5142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5AF21-E503-45CD-ABE0-CF80C1436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80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d17a0a8278e5834a3e8c28c6be43feb5_rose.wmv" TargetMode="Externa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21.xml"/><Relationship Id="rId18" Type="http://schemas.openxmlformats.org/officeDocument/2006/relationships/image" Target="../media/image4.jpg"/><Relationship Id="rId3" Type="http://schemas.openxmlformats.org/officeDocument/2006/relationships/slide" Target="slide3.xml"/><Relationship Id="rId7" Type="http://schemas.openxmlformats.org/officeDocument/2006/relationships/slide" Target="slide27.xml"/><Relationship Id="rId12" Type="http://schemas.openxmlformats.org/officeDocument/2006/relationships/slide" Target="slide18.xml"/><Relationship Id="rId17" Type="http://schemas.openxmlformats.org/officeDocument/2006/relationships/slide" Target="slide25.xml"/><Relationship Id="rId2" Type="http://schemas.openxmlformats.org/officeDocument/2006/relationships/image" Target="../media/image3.jpg"/><Relationship Id="rId16" Type="http://schemas.openxmlformats.org/officeDocument/2006/relationships/slide" Target="slide24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26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5" Type="http://schemas.openxmlformats.org/officeDocument/2006/relationships/slide" Target="slide17.xml"/><Relationship Id="rId10" Type="http://schemas.openxmlformats.org/officeDocument/2006/relationships/slide" Target="slide12.xml"/><Relationship Id="rId19" Type="http://schemas.openxmlformats.org/officeDocument/2006/relationships/hyperlink" Target="http://a2i.pmo.gov.bd/" TargetMode="External"/><Relationship Id="rId4" Type="http://schemas.openxmlformats.org/officeDocument/2006/relationships/slide" Target="slide7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6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8.png"/><Relationship Id="rId5" Type="http://schemas.openxmlformats.org/officeDocument/2006/relationships/image" Target="../media/image19.png"/><Relationship Id="rId10" Type="http://schemas.openxmlformats.org/officeDocument/2006/relationships/slide" Target="slide2.xml"/><Relationship Id="rId4" Type="http://schemas.openxmlformats.org/officeDocument/2006/relationships/image" Target="../media/image18.jpeg"/><Relationship Id="rId9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5.jp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8.jpg"/><Relationship Id="rId4" Type="http://schemas.openxmlformats.org/officeDocument/2006/relationships/image" Target="../media/image37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9.jp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3.jp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6.jp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50.jpe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40.jp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6096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2617304" y="1494182"/>
              <a:ext cx="3909391" cy="386963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90600" y="-1"/>
            <a:ext cx="7003474" cy="6858000"/>
            <a:chOff x="1639806" y="1773631"/>
            <a:chExt cx="5967482" cy="3565311"/>
          </a:xfrm>
        </p:grpSpPr>
        <p:pic>
          <p:nvPicPr>
            <p:cNvPr id="6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7" name="Group 6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8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76326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>
            <a:hlinkClick r:id="rId3" action="ppaction://hlinksldjump"/>
          </p:cNvPr>
          <p:cNvSpPr/>
          <p:nvPr/>
        </p:nvSpPr>
        <p:spPr>
          <a:xfrm>
            <a:off x="661261" y="1524000"/>
            <a:ext cx="1368000" cy="360000"/>
          </a:xfrm>
          <a:prstGeom prst="round2Same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ame Side Corner Rectangle 5">
            <a:hlinkClick r:id="rId4" action="ppaction://hlinksldjump"/>
          </p:cNvPr>
          <p:cNvSpPr/>
          <p:nvPr/>
        </p:nvSpPr>
        <p:spPr>
          <a:xfrm>
            <a:off x="2171152" y="1524000"/>
            <a:ext cx="1368000" cy="360000"/>
          </a:xfrm>
          <a:prstGeom prst="round2Same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ame Side Corner Rectangle 6">
            <a:hlinkClick r:id="rId5" action="ppaction://hlinksldjump"/>
          </p:cNvPr>
          <p:cNvSpPr/>
          <p:nvPr/>
        </p:nvSpPr>
        <p:spPr>
          <a:xfrm>
            <a:off x="3664736" y="1524000"/>
            <a:ext cx="1368000" cy="360000"/>
          </a:xfrm>
          <a:prstGeom prst="round2Same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 Same Side Corner Rectangle 7">
            <a:hlinkClick r:id="rId6" action="ppaction://hlinksldjump"/>
          </p:cNvPr>
          <p:cNvSpPr/>
          <p:nvPr/>
        </p:nvSpPr>
        <p:spPr>
          <a:xfrm>
            <a:off x="5158320" y="1524000"/>
            <a:ext cx="1368000" cy="360000"/>
          </a:xfrm>
          <a:prstGeom prst="round2Same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 Same Side Corner Rectangle 8">
            <a:hlinkClick r:id="rId7" action="ppaction://hlinksldjump"/>
          </p:cNvPr>
          <p:cNvSpPr/>
          <p:nvPr/>
        </p:nvSpPr>
        <p:spPr>
          <a:xfrm>
            <a:off x="6651903" y="1524000"/>
            <a:ext cx="1368000" cy="360000"/>
          </a:xfrm>
          <a:prstGeom prst="round2Same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সমাপ্তি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>
            <a:hlinkClick r:id="rId8" action="ppaction://hlinksldjump"/>
          </p:cNvPr>
          <p:cNvSpPr/>
          <p:nvPr/>
        </p:nvSpPr>
        <p:spPr>
          <a:xfrm>
            <a:off x="661261" y="1984495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আবহ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>
            <a:hlinkClick r:id="rId9" action="ppaction://hlinksldjump"/>
          </p:cNvPr>
          <p:cNvSpPr/>
          <p:nvPr/>
        </p:nvSpPr>
        <p:spPr>
          <a:xfrm>
            <a:off x="661261" y="2444990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উপস্থাপন  ১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" name="Rectangle 11">
            <a:hlinkClick r:id="rId10" action="ppaction://hlinksldjump"/>
          </p:cNvPr>
          <p:cNvSpPr/>
          <p:nvPr/>
        </p:nvSpPr>
        <p:spPr>
          <a:xfrm>
            <a:off x="661261" y="2905485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উপস্থাপন  ২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3" name="Rectangle 12">
            <a:hlinkClick r:id="rId11" action="ppaction://hlinksldjump"/>
          </p:cNvPr>
          <p:cNvSpPr/>
          <p:nvPr/>
        </p:nvSpPr>
        <p:spPr>
          <a:xfrm>
            <a:off x="661261" y="3826475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উপস্থাপন  ৩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4" name="Rectangle 13">
            <a:hlinkClick r:id="rId12" action="ppaction://hlinksldjump"/>
          </p:cNvPr>
          <p:cNvSpPr/>
          <p:nvPr/>
        </p:nvSpPr>
        <p:spPr>
          <a:xfrm>
            <a:off x="661261" y="4747465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উপস্থাপন  ৪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5" name="Rectangle 14">
            <a:hlinkClick r:id="rId13" action="ppaction://hlinksldjump"/>
          </p:cNvPr>
          <p:cNvSpPr/>
          <p:nvPr/>
        </p:nvSpPr>
        <p:spPr>
          <a:xfrm>
            <a:off x="661261" y="5207960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উপস্থাপন  ৫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" name="Rectangle 15">
            <a:hlinkClick r:id="rId14" action="ppaction://hlinksldjump"/>
          </p:cNvPr>
          <p:cNvSpPr/>
          <p:nvPr/>
        </p:nvSpPr>
        <p:spPr>
          <a:xfrm>
            <a:off x="661261" y="3365980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7" name="Rectangle 16">
            <a:hlinkClick r:id="rId15" action="ppaction://hlinksldjump"/>
          </p:cNvPr>
          <p:cNvSpPr/>
          <p:nvPr/>
        </p:nvSpPr>
        <p:spPr>
          <a:xfrm>
            <a:off x="661261" y="4286970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জোড়ায় কাজ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8" name="Rectangle 17">
            <a:hlinkClick r:id="rId16" action="ppaction://hlinksldjump"/>
          </p:cNvPr>
          <p:cNvSpPr/>
          <p:nvPr/>
        </p:nvSpPr>
        <p:spPr>
          <a:xfrm>
            <a:off x="661261" y="5668455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9" name="Rectangle 18">
            <a:hlinkClick r:id="rId17" action="ppaction://hlinksldjump"/>
          </p:cNvPr>
          <p:cNvSpPr/>
          <p:nvPr/>
        </p:nvSpPr>
        <p:spPr>
          <a:xfrm>
            <a:off x="661261" y="6128951"/>
            <a:ext cx="1368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37706" y="-65988"/>
            <a:ext cx="9190349" cy="1515063"/>
            <a:chOff x="1" y="-70876"/>
            <a:chExt cx="9259388" cy="131104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-70876"/>
              <a:ext cx="9259388" cy="1311047"/>
            </a:xfrm>
            <a:prstGeom prst="rect">
              <a:avLst/>
            </a:prstGeom>
          </p:spPr>
        </p:pic>
        <p:pic>
          <p:nvPicPr>
            <p:cNvPr id="24" name="Picture 23">
              <a:hlinkClick r:id="rId19"/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6796" y="-2706"/>
              <a:ext cx="1687938" cy="988649"/>
            </a:xfrm>
            <a:prstGeom prst="rect">
              <a:avLst/>
            </a:prstGeom>
          </p:spPr>
        </p:pic>
      </p:grpSp>
      <p:sp>
        <p:nvSpPr>
          <p:cNvPr id="25" name="Rectangle 24"/>
          <p:cNvSpPr/>
          <p:nvPr/>
        </p:nvSpPr>
        <p:spPr>
          <a:xfrm>
            <a:off x="2739527" y="3048968"/>
            <a:ext cx="3635882" cy="135402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5400" b="1" cap="none" spc="0" dirty="0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cap="none" spc="0" dirty="0" err="1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5400" b="1" cap="none" spc="0" dirty="0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cap="none" spc="0" dirty="0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endParaRPr lang="en-US" sz="5400" b="1" cap="none" spc="0" dirty="0">
              <a:ln/>
              <a:solidFill>
                <a:srgbClr val="00B0F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33962" y="4385505"/>
            <a:ext cx="3635882" cy="12829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54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54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54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5400" b="1" cap="none" spc="0" dirty="0">
              <a:ln/>
              <a:solidFill>
                <a:srgbClr val="00B0F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07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lay 12"/>
          <p:cNvSpPr/>
          <p:nvPr/>
        </p:nvSpPr>
        <p:spPr>
          <a:xfrm rot="16200000">
            <a:off x="-233765" y="2153066"/>
            <a:ext cx="4952999" cy="3542463"/>
          </a:xfrm>
          <a:prstGeom prst="flowChartDelay">
            <a:avLst/>
          </a:prstGeom>
          <a:ln w="19050">
            <a:solidFill>
              <a:srgbClr val="CC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lowchart: Delay 1"/>
          <p:cNvSpPr/>
          <p:nvPr/>
        </p:nvSpPr>
        <p:spPr>
          <a:xfrm rot="16200000">
            <a:off x="4058070" y="2153067"/>
            <a:ext cx="4952999" cy="3542463"/>
          </a:xfrm>
          <a:prstGeom prst="flowChartDelay">
            <a:avLst/>
          </a:prstGeom>
          <a:ln w="19050">
            <a:solidFill>
              <a:srgbClr val="CC00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68642" y="360725"/>
            <a:ext cx="5634445" cy="848638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Plain">
              <a:avLst/>
            </a:prstTxWarp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1" i="0" u="none" strike="noStrike" kern="1200" normalizeH="0" baseline="0" noProof="0" dirty="0">
                <a:ln/>
                <a:solidFill>
                  <a:srgbClr val="00CC00"/>
                </a:solidFill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 </a:t>
            </a:r>
            <a:endParaRPr kumimoji="0" lang="en-US" sz="4400" b="1" i="0" u="none" strike="noStrike" kern="1200" normalizeH="0" baseline="0" noProof="0" dirty="0">
              <a:ln/>
              <a:solidFill>
                <a:srgbClr val="00CC00"/>
              </a:solidFill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1" y="3804671"/>
            <a:ext cx="3429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  নবম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endParaRPr lang="bn-B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২(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বিকাশে উল্লেখযোগ্য ব্যক্তিত্ব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50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IN" sz="2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419600" y="1752600"/>
            <a:ext cx="0" cy="44196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2000" y="2667000"/>
            <a:ext cx="0" cy="289560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67200" y="2667000"/>
            <a:ext cx="0" cy="289560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406" y="2092557"/>
            <a:ext cx="1310326" cy="1630585"/>
          </a:xfrm>
          <a:prstGeom prst="roundRect">
            <a:avLst>
              <a:gd name="adj" fmla="val 26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Picture 1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7A2C6D-0D63-4D57-8A54-268356836F18}"/>
              </a:ext>
            </a:extLst>
          </p:cNvPr>
          <p:cNvSpPr txBox="1"/>
          <p:nvPr/>
        </p:nvSpPr>
        <p:spPr>
          <a:xfrm>
            <a:off x="1074057" y="2989943"/>
            <a:ext cx="2381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EF7019-C642-4C90-A4D6-9968E86C65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2206171"/>
            <a:ext cx="1931931" cy="1598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2D943D-2F68-47F5-ABE7-BE0DA2006B43}"/>
              </a:ext>
            </a:extLst>
          </p:cNvPr>
          <p:cNvSpPr txBox="1"/>
          <p:nvPr/>
        </p:nvSpPr>
        <p:spPr>
          <a:xfrm>
            <a:off x="638629" y="4281714"/>
            <a:ext cx="31641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মোছাঃ</a:t>
            </a:r>
            <a:r>
              <a:rPr lang="en-US" dirty="0"/>
              <a:t> </a:t>
            </a:r>
            <a:r>
              <a:rPr lang="en-US" dirty="0" err="1"/>
              <a:t>তান</a:t>
            </a:r>
            <a:r>
              <a:rPr lang="en-US" dirty="0"/>
              <a:t> </a:t>
            </a:r>
            <a:r>
              <a:rPr lang="en-US" dirty="0" err="1"/>
              <a:t>জিলা</a:t>
            </a:r>
            <a:r>
              <a:rPr lang="en-US" dirty="0"/>
              <a:t> </a:t>
            </a:r>
            <a:r>
              <a:rPr lang="en-US" dirty="0" err="1"/>
              <a:t>সুলতানা</a:t>
            </a:r>
            <a:endParaRPr lang="en-US" dirty="0"/>
          </a:p>
          <a:p>
            <a:r>
              <a:rPr lang="en-US" dirty="0" err="1"/>
              <a:t>সহকারি</a:t>
            </a:r>
            <a:r>
              <a:rPr lang="en-US" dirty="0"/>
              <a:t> </a:t>
            </a:r>
            <a:r>
              <a:rPr lang="en-US" dirty="0" err="1"/>
              <a:t>শিক্ষক</a:t>
            </a:r>
            <a:endParaRPr lang="en-US" dirty="0"/>
          </a:p>
          <a:p>
            <a:r>
              <a:rPr lang="en-US" dirty="0" err="1"/>
              <a:t>কুমারপুর</a:t>
            </a:r>
            <a:r>
              <a:rPr lang="en-US" dirty="0"/>
              <a:t> </a:t>
            </a:r>
            <a:r>
              <a:rPr lang="en-US" dirty="0" err="1"/>
              <a:t>আরজানিয়া</a:t>
            </a:r>
            <a:r>
              <a:rPr lang="en-US" dirty="0"/>
              <a:t> </a:t>
            </a:r>
            <a:r>
              <a:rPr lang="en-US" dirty="0" err="1"/>
              <a:t>আলিম</a:t>
            </a:r>
            <a:r>
              <a:rPr lang="en-US" dirty="0"/>
              <a:t> </a:t>
            </a:r>
            <a:r>
              <a:rPr lang="en-US" dirty="0" err="1"/>
              <a:t>মাদ্রাসা</a:t>
            </a:r>
            <a:endParaRPr lang="en-US" dirty="0"/>
          </a:p>
          <a:p>
            <a:r>
              <a:rPr lang="en-US" dirty="0" err="1"/>
              <a:t>হুলিখালি,বাগমারা,রাজশাহী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1337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nna with Ha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5236" y="1203326"/>
            <a:ext cx="3424656" cy="2606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Picture 3" descr="Induction Cook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512" y="1203326"/>
            <a:ext cx="3264408" cy="2606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Picture 4" descr="Rice Cook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674" y="3840025"/>
            <a:ext cx="3115056" cy="28376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95217" y="529700"/>
            <a:ext cx="6112477" cy="449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5400" b="1" dirty="0">
                <a:ln/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দেখে বলার চেষ্টা করি</a:t>
            </a:r>
            <a:endParaRPr lang="en-US" sz="5400" b="1" dirty="0">
              <a:ln/>
              <a:solidFill>
                <a:srgbClr val="00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6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set Play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69" y="882997"/>
            <a:ext cx="3467100" cy="2667000"/>
          </a:xfrm>
          <a:prstGeom prst="rect">
            <a:avLst/>
          </a:prstGeom>
        </p:spPr>
      </p:pic>
      <p:pic>
        <p:nvPicPr>
          <p:cNvPr id="3" name="Picture 2" descr="Radio-2.jpg"/>
          <p:cNvPicPr>
            <a:picLocks noChangeAspect="1"/>
          </p:cNvPicPr>
          <p:nvPr/>
        </p:nvPicPr>
        <p:blipFill>
          <a:blip r:embed="rId4"/>
          <a:srcRect l="9000" t="13125" r="10000" b="4375"/>
          <a:stretch>
            <a:fillRect/>
          </a:stretch>
        </p:blipFill>
        <p:spPr>
          <a:xfrm>
            <a:off x="4748645" y="803333"/>
            <a:ext cx="3141133" cy="2667000"/>
          </a:xfrm>
          <a:prstGeom prst="rect">
            <a:avLst/>
          </a:prstGeom>
        </p:spPr>
      </p:pic>
      <p:pic>
        <p:nvPicPr>
          <p:cNvPr id="4" name="Picture 3" descr="Televisio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0863" y="3629660"/>
            <a:ext cx="3897782" cy="2286000"/>
          </a:xfrm>
          <a:prstGeom prst="rect">
            <a:avLst/>
          </a:prstGeom>
        </p:spPr>
      </p:pic>
      <p:pic>
        <p:nvPicPr>
          <p:cNvPr id="5" name="Picture 4" descr="Television-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645" y="3629660"/>
            <a:ext cx="3141133" cy="2847340"/>
          </a:xfrm>
          <a:prstGeom prst="rect">
            <a:avLst/>
          </a:prstGeom>
        </p:spPr>
      </p:pic>
      <p:pic>
        <p:nvPicPr>
          <p:cNvPr id="6" name="Picture 5" descr="best-mobile-phones2_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6703" y="1695508"/>
            <a:ext cx="5859059" cy="3549649"/>
          </a:xfrm>
          <a:prstGeom prst="rect">
            <a:avLst/>
          </a:prstGeom>
        </p:spPr>
      </p:pic>
      <p:pic>
        <p:nvPicPr>
          <p:cNvPr id="9" name="Picture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3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2856" y="4972635"/>
            <a:ext cx="319913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</a:t>
            </a:r>
            <a:r>
              <a:rPr lang="bn-BD" sz="38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গুলোর নাম কী</a:t>
            </a:r>
            <a:r>
              <a:rPr lang="en-US" sz="38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47934" y="4971095"/>
            <a:ext cx="6206538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</a:t>
            </a:r>
            <a:r>
              <a:rPr lang="bn-BD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গুলো</a:t>
            </a:r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র </a:t>
            </a:r>
            <a:r>
              <a:rPr lang="en-US" sz="352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সাথে</a:t>
            </a:r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52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এই</a:t>
            </a:r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52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ব্যক্তিদের</a:t>
            </a:r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52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সম্পর্ক</a:t>
            </a:r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52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কী</a:t>
            </a:r>
            <a:r>
              <a:rPr lang="en-US" sz="352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819" y="5013470"/>
            <a:ext cx="7431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এগুলো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তৈরীতে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যারা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অবদান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রেখেছেন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তাদেরকে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919" y="2615415"/>
            <a:ext cx="2961302" cy="2104276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" t="4053" r="8470" b="5690"/>
          <a:stretch/>
        </p:blipFill>
        <p:spPr>
          <a:xfrm>
            <a:off x="309398" y="2393742"/>
            <a:ext cx="2347578" cy="210427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Callout 8"/>
          <p:cNvSpPr/>
          <p:nvPr/>
        </p:nvSpPr>
        <p:spPr>
          <a:xfrm>
            <a:off x="2752199" y="1470097"/>
            <a:ext cx="1295574" cy="1631396"/>
          </a:xfrm>
          <a:prstGeom prst="wedgeEllipseCallout">
            <a:avLst>
              <a:gd name="adj1" fmla="val -67832"/>
              <a:gd name="adj2" fmla="val 47790"/>
            </a:avLst>
          </a:prstGeom>
          <a:blipFill>
            <a:blip r:embed="rId6"/>
            <a:stretch>
              <a:fillRect/>
            </a:stretch>
          </a:blipFill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10" name="Oval Callout 9"/>
          <p:cNvSpPr/>
          <p:nvPr/>
        </p:nvSpPr>
        <p:spPr>
          <a:xfrm>
            <a:off x="5911987" y="962743"/>
            <a:ext cx="1266116" cy="1601888"/>
          </a:xfrm>
          <a:prstGeom prst="wedgeEllipseCallout">
            <a:avLst>
              <a:gd name="adj1" fmla="val -28173"/>
              <a:gd name="adj2" fmla="val 63985"/>
            </a:avLst>
          </a:prstGeom>
          <a:blipFill>
            <a:blip r:embed="rId7"/>
            <a:stretch>
              <a:fillRect/>
            </a:stretch>
          </a:blipFill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11" name="Oval Callout 10"/>
          <p:cNvSpPr/>
          <p:nvPr/>
        </p:nvSpPr>
        <p:spPr>
          <a:xfrm>
            <a:off x="440606" y="810705"/>
            <a:ext cx="1218511" cy="1753926"/>
          </a:xfrm>
          <a:prstGeom prst="wedgeEllipseCallout">
            <a:avLst>
              <a:gd name="adj1" fmla="val 55757"/>
              <a:gd name="adj2" fmla="val 79699"/>
            </a:avLst>
          </a:prstGeom>
          <a:blipFill>
            <a:blip r:embed="rId8"/>
            <a:stretch>
              <a:fillRect/>
            </a:stretch>
          </a:blipFill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12" name="Oval Callout 11"/>
          <p:cNvSpPr/>
          <p:nvPr/>
        </p:nvSpPr>
        <p:spPr>
          <a:xfrm>
            <a:off x="7554472" y="1769351"/>
            <a:ext cx="1161142" cy="1590560"/>
          </a:xfrm>
          <a:prstGeom prst="wedgeEllipseCallout">
            <a:avLst>
              <a:gd name="adj1" fmla="val -85833"/>
              <a:gd name="adj2" fmla="val 38634"/>
            </a:avLst>
          </a:prstGeom>
          <a:blipFill>
            <a:blip r:embed="rId9"/>
            <a:stretch>
              <a:fillRect/>
            </a:stretch>
          </a:blipFill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13" name="TextBox 12"/>
          <p:cNvSpPr txBox="1"/>
          <p:nvPr/>
        </p:nvSpPr>
        <p:spPr>
          <a:xfrm>
            <a:off x="3914894" y="1757524"/>
            <a:ext cx="1899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গুগলিয়েলমো</a:t>
            </a:r>
            <a:r>
              <a:rPr lang="en-US" sz="20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মার্কনী</a:t>
            </a:r>
            <a:endParaRPr lang="en-US" sz="2000" b="1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752" y="883043"/>
            <a:ext cx="1540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জগদীশ</a:t>
            </a:r>
            <a:r>
              <a:rPr lang="en-US" sz="20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চন্দ্র</a:t>
            </a:r>
            <a:r>
              <a:rPr lang="en-US" sz="20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বসু</a:t>
            </a:r>
            <a:endParaRPr lang="en-US" sz="2000" b="1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76596" y="1270042"/>
            <a:ext cx="1659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চার্লস</a:t>
            </a:r>
            <a:r>
              <a:rPr lang="en-US" sz="20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ব্যাবেজ</a:t>
            </a:r>
            <a:endParaRPr lang="en-US" sz="2000" b="1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9708" y="3312871"/>
            <a:ext cx="1659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অ্যাডা</a:t>
            </a:r>
            <a:r>
              <a:rPr lang="en-US" sz="20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লাভলেস</a:t>
            </a:r>
            <a:endParaRPr lang="en-US" sz="2000" b="1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1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8212" y="1725104"/>
            <a:ext cx="1329834" cy="450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14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bn-BD" sz="11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মাদের </a:t>
            </a:r>
            <a:r>
              <a:rPr lang="en-US" sz="11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11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6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4229" y="2944905"/>
            <a:ext cx="5257800" cy="1350217"/>
          </a:xfrm>
          <a:prstGeom prst="rect">
            <a:avLst/>
          </a:prstGeom>
        </p:spPr>
        <p:txBody>
          <a:bodyPr wrap="square" lIns="80006" tIns="40003" rIns="80006" bIns="40003">
            <a:prstTxWarp prst="textPlain">
              <a:avLst/>
            </a:prstTxWarp>
            <a:spAutoFit/>
          </a:bodyPr>
          <a:lstStyle/>
          <a:p>
            <a:pPr algn="ctr"/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থ্য</a:t>
            </a:r>
            <a:r>
              <a:rPr lang="en-US" sz="20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যো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গা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যো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en-US" sz="20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যু্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ক্তি</a:t>
            </a:r>
            <a:r>
              <a:rPr lang="en-US" sz="20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শে</a:t>
            </a:r>
            <a:r>
              <a:rPr lang="en-US" sz="20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ল্লে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যো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গ্য</a:t>
            </a:r>
            <a:r>
              <a:rPr lang="en-US" sz="20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ব্য</a:t>
            </a:r>
            <a:r>
              <a:rPr lang="en-US" sz="20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ক্তি</a:t>
            </a:r>
            <a:r>
              <a:rPr lang="en-US" sz="20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ত্ব</a:t>
            </a:r>
            <a:endParaRPr lang="en-US" sz="14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6" name="Picture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2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2362200"/>
            <a:ext cx="6528847" cy="2971800"/>
          </a:xfrm>
          <a:prstGeom prst="rect">
            <a:avLst/>
          </a:prstGeom>
          <a:solidFill>
            <a:schemeClr val="bg1"/>
          </a:solidFill>
          <a:ln w="127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bn-IN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 পাঠ শেষে শিক্ষার্থীরা ...</a:t>
            </a:r>
            <a:endParaRPr lang="en-US" sz="2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বিকাশে উল্লেখযোগ্য ব্যাক্তিবর্গের</a:t>
            </a:r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endParaRPr lang="bn-BD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 পারবে</a:t>
            </a:r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বিকাশে উল্লেখযোগ্য ব্যাক্তিবর্গের জন্ম</a:t>
            </a:r>
            <a:endParaRPr lang="bn-BD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উপাধী বলতে পারবে</a:t>
            </a:r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 </a:t>
            </a:r>
            <a:endParaRPr lang="bn-IN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বিকাশে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ব্যক্তিবর্গের</a:t>
            </a:r>
            <a:r>
              <a:rPr lang="bn-BD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অবদান</a:t>
            </a:r>
            <a:endParaRPr lang="bn-BD" sz="2400" b="1" dirty="0">
              <a:ln w="18000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b="1" dirty="0">
                <a:ln w="18000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8100" y="1524000"/>
            <a:ext cx="147693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200" b="1" spc="50" dirty="0" err="1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4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29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nowle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944" y="1393142"/>
            <a:ext cx="3623309" cy="2377458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5400000">
            <a:off x="5524501" y="4109264"/>
            <a:ext cx="838200" cy="762002"/>
          </a:xfrm>
          <a:prstGeom prst="straightConnector1">
            <a:avLst/>
          </a:prstGeom>
          <a:ln w="1905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4553930" y="4843376"/>
            <a:ext cx="1231900" cy="779006"/>
            <a:chOff x="5448300" y="3378200"/>
            <a:chExt cx="1231900" cy="779006"/>
          </a:xfrm>
        </p:grpSpPr>
        <p:sp>
          <p:nvSpPr>
            <p:cNvPr id="11" name="TextBox 10"/>
            <p:cNvSpPr txBox="1"/>
            <p:nvPr/>
          </p:nvSpPr>
          <p:spPr>
            <a:xfrm>
              <a:off x="5461000" y="3449320"/>
              <a:ext cx="12192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000" b="1" dirty="0">
                  <a:latin typeface="NikoshBAN" pitchFamily="2" charset="0"/>
                  <a:cs typeface="NikoshBAN" pitchFamily="2" charset="0"/>
                </a:rPr>
                <a:t>জ্ঞান সৃষ্টি করতে পারে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448300" y="3378200"/>
              <a:ext cx="1219200" cy="76200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702300" y="5346644"/>
            <a:ext cx="1231900" cy="774192"/>
            <a:chOff x="6629400" y="3895344"/>
            <a:chExt cx="1231900" cy="774192"/>
          </a:xfrm>
        </p:grpSpPr>
        <p:sp>
          <p:nvSpPr>
            <p:cNvPr id="12" name="TextBox 11"/>
            <p:cNvSpPr txBox="1"/>
            <p:nvPr/>
          </p:nvSpPr>
          <p:spPr>
            <a:xfrm>
              <a:off x="6642100" y="3961650"/>
              <a:ext cx="12192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000" b="1" dirty="0">
                  <a:latin typeface="NikoshBAN" pitchFamily="2" charset="0"/>
                  <a:cs typeface="NikoshBAN" pitchFamily="2" charset="0"/>
                </a:rPr>
                <a:t>জ্ঞান ধারণ করতে পারে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629400" y="3895344"/>
              <a:ext cx="1219200" cy="76200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853942" y="4909365"/>
            <a:ext cx="1394511" cy="810768"/>
            <a:chOff x="7848600" y="3733800"/>
            <a:chExt cx="1231900" cy="810768"/>
          </a:xfrm>
        </p:grpSpPr>
        <p:sp>
          <p:nvSpPr>
            <p:cNvPr id="13" name="TextBox 12"/>
            <p:cNvSpPr txBox="1"/>
            <p:nvPr/>
          </p:nvSpPr>
          <p:spPr>
            <a:xfrm>
              <a:off x="7861300" y="3836682"/>
              <a:ext cx="12192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000" b="1" dirty="0">
                  <a:latin typeface="NikoshBAN" pitchFamily="2" charset="0"/>
                  <a:cs typeface="NikoshBAN" pitchFamily="2" charset="0"/>
                </a:rPr>
                <a:t>জ্ঞান ব্যবহার করতে পারে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848600" y="3733800"/>
              <a:ext cx="1219200" cy="762000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0" name="Straight Arrow Connector 29"/>
          <p:cNvCxnSpPr/>
          <p:nvPr/>
        </p:nvCxnSpPr>
        <p:spPr>
          <a:xfrm>
            <a:off x="6311901" y="4071165"/>
            <a:ext cx="914400" cy="838200"/>
          </a:xfrm>
          <a:prstGeom prst="straightConnector1">
            <a:avLst/>
          </a:prstGeom>
          <a:ln w="1905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5712624" y="4689115"/>
            <a:ext cx="1219200" cy="1588"/>
          </a:xfrm>
          <a:prstGeom prst="straightConnector1">
            <a:avLst/>
          </a:prstGeom>
          <a:ln w="1905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/>
          <p:cNvSpPr txBox="1">
            <a:spLocks/>
          </p:cNvSpPr>
          <p:nvPr/>
        </p:nvSpPr>
        <p:spPr>
          <a:xfrm>
            <a:off x="685800" y="1484932"/>
            <a:ext cx="3357334" cy="2233682"/>
          </a:xfrm>
          <a:prstGeom prst="rect">
            <a:avLst/>
          </a:prstGeom>
          <a:noFill/>
          <a:ln w="25400" cap="flat" cmpd="sng" algn="ctr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463550" lvl="0" indent="-463550">
              <a:spcBef>
                <a:spcPct val="20000"/>
              </a:spcBef>
              <a:defRPr/>
            </a:pP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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 সম্পদ</a:t>
            </a:r>
          </a:p>
          <a:p>
            <a:pPr marL="463550" lvl="0" indent="-463550">
              <a:spcBef>
                <a:spcPct val="20000"/>
              </a:spcBef>
              <a:defRPr/>
            </a:pP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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খনিজ সম্পদ</a:t>
            </a:r>
          </a:p>
          <a:p>
            <a:pPr marL="463550" lvl="0" indent="-463550">
              <a:spcBef>
                <a:spcPct val="20000"/>
              </a:spcBef>
              <a:defRPr/>
            </a:pPr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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প্রকৃতির বিভিন্ন উৎস</a:t>
            </a:r>
            <a:endParaRPr kumimoji="0" lang="bn-BD" sz="2000" b="0" i="0" u="sng" strike="noStrike" kern="1200" cap="none" spc="0" normalizeH="0" baseline="0" noProof="0" dirty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303520" y="3653589"/>
            <a:ext cx="990600" cy="6096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63550" marR="0" lvl="0" indent="-4635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জ্ঞা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</a:t>
            </a:r>
            <a:endParaRPr kumimoji="0" lang="bn-B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5989320" y="3653589"/>
            <a:ext cx="1524000" cy="60960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463550" marR="0" lvl="0" indent="-4635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=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মানুষ</a:t>
            </a:r>
            <a:endParaRPr kumimoji="0" lang="bn-B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1572" y="918289"/>
            <a:ext cx="1605789" cy="4748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BD" sz="5400" b="1" cap="none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পূর্বের সম্পদ-</a:t>
            </a:r>
            <a:endParaRPr lang="en-US" sz="5400" b="1" cap="none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880100" y="890315"/>
            <a:ext cx="1385135" cy="40452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BD" sz="5400" b="1" cap="none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বর্তমান সম্পদ-</a:t>
            </a:r>
            <a:endParaRPr lang="en-US" sz="5400" b="1" cap="none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2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2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522949" y="1847556"/>
            <a:ext cx="4191000" cy="3362324"/>
            <a:chOff x="2409825" y="904875"/>
            <a:chExt cx="4191000" cy="3362324"/>
          </a:xfrm>
        </p:grpSpPr>
        <p:sp>
          <p:nvSpPr>
            <p:cNvPr id="17" name="Arc 16"/>
            <p:cNvSpPr/>
            <p:nvPr/>
          </p:nvSpPr>
          <p:spPr>
            <a:xfrm rot="10800000">
              <a:off x="2409825" y="1066800"/>
              <a:ext cx="4191000" cy="3200399"/>
            </a:xfrm>
            <a:prstGeom prst="arc">
              <a:avLst>
                <a:gd name="adj1" fmla="val 10397855"/>
                <a:gd name="adj2" fmla="val 225106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38400" y="904875"/>
              <a:ext cx="4070804" cy="312419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bn-BD" sz="3400" b="1" cap="all" spc="0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C00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তথ্য প্রযুক্তি   তথ্য প্রযুক্তি  </a:t>
              </a:r>
              <a:r>
                <a:rPr lang="bn-BD" sz="34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C00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তথ্য প্রযুক্তি</a:t>
              </a:r>
              <a:endParaRPr lang="en-US" sz="3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3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551524" y="1933281"/>
            <a:ext cx="4191001" cy="4666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BD" sz="54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জ্ঞান ভিত্তিক অর্থনীতি</a:t>
            </a:r>
            <a:endParaRPr lang="en-US" sz="54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Block Arc 1"/>
          <p:cNvSpPr/>
          <p:nvPr/>
        </p:nvSpPr>
        <p:spPr>
          <a:xfrm rot="10800000">
            <a:off x="3005093" y="2076254"/>
            <a:ext cx="3200399" cy="2538132"/>
          </a:xfrm>
          <a:prstGeom prst="blockArc">
            <a:avLst>
              <a:gd name="adj1" fmla="val 10829571"/>
              <a:gd name="adj2" fmla="val 21291420"/>
              <a:gd name="adj3" fmla="val 94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7155" y="2879917"/>
            <a:ext cx="347472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Globalization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6456" y="2872506"/>
            <a:ext cx="339868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Internationalization</a:t>
            </a:r>
          </a:p>
        </p:txBody>
      </p:sp>
      <p:pic>
        <p:nvPicPr>
          <p:cNvPr id="10" name="Picture 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788226" y="1679492"/>
            <a:ext cx="7447470" cy="83099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None/>
            </a:pPr>
            <a:r>
              <a:rPr lang="en-US" sz="2400" b="1" dirty="0">
                <a:solidFill>
                  <a:srgbClr val="00CC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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মানুষ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এখন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একুশ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শতকের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মুখোমুখি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হওয়ার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জন্য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আলাদা</a:t>
            </a:r>
            <a:r>
              <a:rPr lang="bn-BD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ভাবে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প্রস্তুতি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নিতে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শুরু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করেছে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এগিয়ে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যাচ্ছে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বাংলাদেশও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88226" y="2895600"/>
            <a:ext cx="7447470" cy="120032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None/>
            </a:pPr>
            <a:r>
              <a:rPr lang="en-US" sz="2400" b="1" dirty="0">
                <a:solidFill>
                  <a:srgbClr val="00CC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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বিশ্বায়নের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(Globalization)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কারণে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দেশের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সীমা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দেশের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গন্ডি</a:t>
            </a:r>
            <a:r>
              <a:rPr lang="bn-BD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 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ছাড়িয়ে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ছড়িয়ে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পড়েছে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সারা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পৃথিবীতে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এদেশের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লক্ষ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লক্ষ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মানুষ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সারা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পৃথিবীতে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ছড়িয়ে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আছে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তারা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যে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যেখানে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আছে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সেই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অংশটুকুই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88226" y="4495800"/>
            <a:ext cx="7490577" cy="83099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None/>
            </a:pPr>
            <a:r>
              <a:rPr lang="en-US" sz="2400" b="1" dirty="0">
                <a:solidFill>
                  <a:srgbClr val="00CC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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আবার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অধিবাসী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হয়েও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তারা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অন্য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দেশের</a:t>
            </a:r>
            <a:r>
              <a:rPr lang="bn-BD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নাগরিক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হয়ে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বেঁচে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আছে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এটি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Internationalization</a:t>
            </a:r>
            <a:r>
              <a:rPr lang="bn-BD" sz="20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আন্তর্জাতিকতা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)</a:t>
            </a:r>
            <a:r>
              <a:rPr lang="en-US" sz="2400" b="1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81000"/>
            <a:ext cx="38100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চার্লস ব্যাবেজ </a:t>
            </a:r>
            <a:endParaRPr lang="en-US" sz="4000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07457" y="1251155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1828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762000"/>
            <a:ext cx="19812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ইংল্যান্ড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3352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4114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আবিষ্কার-১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Bevel 11"/>
          <p:cNvSpPr/>
          <p:nvPr/>
        </p:nvSpPr>
        <p:spPr>
          <a:xfrm>
            <a:off x="6324600" y="4876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আবিষ্কার-২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2417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কম্পিউটারের </a:t>
            </a:r>
          </a:p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জনক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3613355"/>
            <a:ext cx="1981200" cy="126344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এনালিটিক্যাল</a:t>
            </a:r>
          </a:p>
          <a:p>
            <a:pPr algn="ctr"/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5029200"/>
            <a:ext cx="1981200" cy="126344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ডিফারেন্স</a:t>
            </a:r>
          </a:p>
          <a:p>
            <a:pPr algn="ctr"/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2590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১৭৯১ - ১৮৭১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6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81000"/>
            <a:ext cx="38100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অ্যাডা লাভলেস </a:t>
            </a:r>
            <a:endParaRPr lang="en-US" sz="2400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85835" y="1251155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400800" y="2057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600200"/>
            <a:ext cx="19812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ইংল্যান্ড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400800" y="3581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400800" y="4343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আবিষ্কার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30037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প্রোগ্রামিং ধারনার প্রবর্তক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43753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এলগরিদমের ধারনা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400800" y="2819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১৮১৫ - ১৮৫২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9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1981200"/>
            <a:ext cx="1981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IN" sz="40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5243" y="3124200"/>
            <a:ext cx="7405914" cy="1219200"/>
          </a:xfrm>
          <a:prstGeom prst="rect">
            <a:avLst/>
          </a:prstGeom>
          <a:solidFill>
            <a:schemeClr val="bg1"/>
          </a:solidFill>
          <a:ln w="127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 </a:t>
            </a:r>
            <a:r>
              <a:rPr lang="bn-IN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চার্লস ব্যাবেজ ও অ্যাডা লাভলেস কোন কাজটি একত্রে করে সফল হন?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18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12574" y="533400"/>
            <a:ext cx="4038600" cy="66402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জেমস ক্লার্ক ম্যাক্সওয়েল</a:t>
            </a:r>
            <a:endParaRPr lang="en-US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964213" y="1251155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400800" y="22860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524000"/>
            <a:ext cx="21336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স্কটল্যান্ড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400800" y="38100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আবিষ্কার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927555"/>
            <a:ext cx="2133600" cy="126344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তড়িৎ-চুম্বকীয় বলের ধারণা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4299155"/>
            <a:ext cx="2133600" cy="133964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400800" y="30480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১৮৩১ - ১৮৭৯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6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3793" y="484122"/>
            <a:ext cx="3810000" cy="653845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স্যার জগদীশ চন্দ্র বসু </a:t>
            </a:r>
            <a:endParaRPr lang="en-US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59709" y="1251155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2057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524000"/>
            <a:ext cx="19812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3581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কৃতিত্ব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4343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তাঁর রেডিও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9275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১৮৯৫ সালে এক স্থান হতে অন্য স্থানে বার্তা প্রেরণ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4299155"/>
            <a:ext cx="1981200" cy="126344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2819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১৭৯১ - ১৮৭১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29138" y="1984836"/>
          <a:ext cx="6343651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1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7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bn-IN" sz="28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ক্র</a:t>
                      </a:r>
                      <a:r>
                        <a:rPr lang="bn-BD" sz="28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মিক</a:t>
                      </a:r>
                      <a:r>
                        <a:rPr lang="bn-IN" sz="3200" b="1" baseline="0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2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আবিষ্কার</a:t>
                      </a:r>
                      <a:r>
                        <a:rPr lang="bn-IN" sz="3200" b="1" baseline="0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200" b="1" dirty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উদ্ভাবক </a:t>
                      </a:r>
                      <a:endParaRPr lang="en-US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bn-IN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bn-IN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bn-IN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bn-IN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bn-IN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৫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87506" y="1392866"/>
            <a:ext cx="7638144" cy="461665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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রেডিও আবিষ্কারের পূর্বে ৫টি উল্লেখযোগ্য আবিষ্কার ও উদ্ভাবকের নাম লিখ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1400" y="762000"/>
            <a:ext cx="1865085" cy="348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2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71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4600" y="416584"/>
            <a:ext cx="40386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গুওগলিয়েলমো মার্কনি </a:t>
            </a:r>
            <a:endParaRPr lang="en-US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59709" y="1251155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1828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447800"/>
            <a:ext cx="1981200" cy="126344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ইতালি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3352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4114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আবিষ্কার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8513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বেতারের  </a:t>
            </a:r>
          </a:p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জনক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4222955"/>
            <a:ext cx="1981200" cy="126344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2590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১৮৭৪ – ১৯৩৭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7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90800" y="304800"/>
            <a:ext cx="4648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রেমন্ড স্যামুয়েল টমলিনসন</a:t>
            </a:r>
            <a:endParaRPr lang="en-US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24316" y="1173162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1828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067909"/>
            <a:ext cx="1981200" cy="126344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আমেরিকা</a:t>
            </a:r>
            <a:endParaRPr lang="en-US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40386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470355"/>
            <a:ext cx="1981200" cy="126344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53659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ইমেইলের জনক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32766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উদ্ভাবন  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3886200"/>
            <a:ext cx="1981200" cy="126344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90800" y="5654777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১৯৪১ </a:t>
            </a: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–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২০১৬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Bevel 18"/>
          <p:cNvSpPr/>
          <p:nvPr/>
        </p:nvSpPr>
        <p:spPr>
          <a:xfrm>
            <a:off x="6324600" y="2590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9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3" grpId="0" animBg="1"/>
      <p:bldP spid="14" grpId="0" animBg="1"/>
      <p:bldP spid="16" grpId="0" animBg="1"/>
      <p:bldP spid="18" grpId="0" animBg="1"/>
      <p:bldP spid="17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4600" y="412954"/>
            <a:ext cx="4038600" cy="653845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স্টিভ জবস</a:t>
            </a:r>
            <a:endParaRPr lang="en-US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46646" y="1251155"/>
            <a:ext cx="3038168" cy="438764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1828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3352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4114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Bevel 11"/>
          <p:cNvSpPr/>
          <p:nvPr/>
        </p:nvSpPr>
        <p:spPr>
          <a:xfrm>
            <a:off x="6324600" y="4876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2417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অ্যাপলের  </a:t>
            </a:r>
          </a:p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জনক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3613355"/>
            <a:ext cx="1981200" cy="126344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5029200"/>
            <a:ext cx="1981200" cy="126344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2590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১৯৫৫ - ২০১১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914400"/>
            <a:ext cx="1981200" cy="126344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আমেরিকা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1000" y="6324600"/>
            <a:ext cx="1981200" cy="41295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স্টিভ ওজনিয়াক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9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4600" y="489155"/>
            <a:ext cx="3810000" cy="577645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বিল গেটস </a:t>
            </a:r>
            <a:endParaRPr lang="en-US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20520" y="1251155"/>
            <a:ext cx="3038168" cy="438764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2057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3581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4343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প্রতিষ্ঠাতা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2417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মাইক্রোসফটের  </a:t>
            </a:r>
          </a:p>
          <a:p>
            <a:pPr algn="ctr"/>
            <a:r>
              <a:rPr lang="bn-IN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জনক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3613355"/>
            <a:ext cx="19812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1000" y="5029200"/>
            <a:ext cx="1981200" cy="126344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28194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791200"/>
            <a:ext cx="4121870" cy="6096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জন্মঃ ২৮ অক্টোবর, ১৯৫৫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914400"/>
            <a:ext cx="1981200" cy="126344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আমেরিকা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0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533400"/>
            <a:ext cx="6019800" cy="6096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স্যার টিমোথি জন টিম বার্নস লি</a:t>
            </a:r>
            <a:endParaRPr lang="en-US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906485" y="1251155"/>
            <a:ext cx="3038168" cy="438764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1828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524000"/>
            <a:ext cx="19812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ইংল্যান্ড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324600" y="3352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4114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উদ্ভাবন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9275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www </a:t>
            </a: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জনক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4299155"/>
            <a:ext cx="1981200" cy="126344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6324600" y="2590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38400" y="5731244"/>
            <a:ext cx="42672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জীবনকালঃ ৮জুন ১৯৫৫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8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4600" y="381000"/>
            <a:ext cx="4038600" cy="6096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মার্ক জাকারবার্গ </a:t>
            </a:r>
            <a:endParaRPr lang="en-US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72772" y="1098755"/>
            <a:ext cx="3038168" cy="438764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324600" y="1828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জন্মস্থান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6324600" y="3352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উপাধী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Bevel 11"/>
          <p:cNvSpPr/>
          <p:nvPr/>
        </p:nvSpPr>
        <p:spPr>
          <a:xfrm>
            <a:off x="6324600" y="4114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2622755"/>
            <a:ext cx="1981200" cy="126344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ফেইসবুকের  </a:t>
            </a:r>
          </a:p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জনক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3994355"/>
            <a:ext cx="1981200" cy="12634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4600" y="5638800"/>
            <a:ext cx="4038600" cy="68580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জন্মঃ  ১৪ মে ১৯৮৪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1219200"/>
            <a:ext cx="1981200" cy="126344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আমেরিকা</a:t>
            </a:r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Bevel 18"/>
          <p:cNvSpPr/>
          <p:nvPr/>
        </p:nvSpPr>
        <p:spPr>
          <a:xfrm>
            <a:off x="6324600" y="2590800"/>
            <a:ext cx="2438400" cy="685800"/>
          </a:xfrm>
          <a:prstGeom prst="bevel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জীবনকাল 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ডান পাশের বাটনের  উপর ক্লিক করুন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1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2971800"/>
            <a:ext cx="6934200" cy="1323439"/>
          </a:xfrm>
          <a:prstGeom prst="rect">
            <a:avLst/>
          </a:prstGeom>
          <a:noFill/>
          <a:ln w="12700">
            <a:solidFill>
              <a:srgbClr val="CC00FF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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আইসিটির পাঁচটি গুরুত্বপুর্ণ আবিষ্কার ও আবিষ্কর্তার ছক আকারে পরিচয় দাও।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200" y="1905000"/>
            <a:ext cx="2438400" cy="448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32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1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74174"/>
            <a:ext cx="35052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926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ইমেইলের জনক কাকে বলা হয়?  </a:t>
            </a:r>
            <a:endParaRPr lang="en-US" sz="28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13626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ক.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জন টিমোথি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537816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গ.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স্টিভ জজনিয়াক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1124601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টিম বার্নস লি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151001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ঘ.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স্যামুয়েল টমলিন্সন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893418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উত্তরঃ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6400" y="1883238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1897752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6400" y="1868724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1917789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সঠিক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231141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অ্যাপলের সহপ্রতিষ্ঠাতা কে?  </a:t>
            </a:r>
            <a:endParaRPr lang="en-US" sz="28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828" y="309448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গ.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স্টিভ ওজনিয়াক 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6600" y="268126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জেমস ম্যাক্সওয়েল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05628" y="306667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ঘ.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এডা বায়রন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3464596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6400" y="3454416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সঠিক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2710554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ক.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স্টিভ অস্টিন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18708" y="3434297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32202" y="3454416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5214" y="3455265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458" y="3744666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তার বিহীন বার্তা প্রেরণের ধারণা প্রথম কে দেন?  </a:t>
            </a:r>
            <a:endParaRPr lang="en-US" sz="28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8458" y="4111675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ক.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স্যার জগদীশ চন্দ্র বসু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8458" y="4455166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গ.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বিল গেটস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18858" y="4100007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গুগলিয়েলমো মার্কনি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18858" y="442736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ঘ.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জেমস ম্যাক্সওয়েল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8458" y="4868824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2858" y="4858644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32858" y="4858644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2858" y="4879677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56658" y="4879004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সঠিক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4658" y="524328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৪।</a:t>
            </a:r>
            <a:r>
              <a:rPr lang="en-US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মার্ক জাকারবার্গের জন্ম কবে? </a:t>
            </a:r>
            <a:endParaRPr lang="en-US" sz="28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144" y="5982808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গ.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১৪ মে ১৯৮৪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71258" y="5584107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২৪ মে ১৯৮৫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32944" y="5955007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ঘ.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১৪ এপ্রিল ১৯৮৬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94658" y="6381952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উত্তরঃ 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85258" y="6371772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সঠিক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9172" y="5625973"/>
            <a:ext cx="284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ক.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১৪ ফেব্রুয়ারি ১৯৮৩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58622" y="6357264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54794" y="6360246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56708" y="6381952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ভুল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Left Arrow Callout 23"/>
          <p:cNvSpPr/>
          <p:nvPr/>
        </p:nvSpPr>
        <p:spPr>
          <a:xfrm>
            <a:off x="7438572" y="769260"/>
            <a:ext cx="1204686" cy="5213548"/>
          </a:xfrm>
          <a:prstGeom prst="leftArrowCallou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 উত্তরের জন্য অপশনের উপর ক্লিক করুন।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7" name="Picture 4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39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8" grpId="0"/>
      <p:bldP spid="20" grpId="0"/>
      <p:bldP spid="21" grpId="0"/>
      <p:bldP spid="22" grpId="0"/>
      <p:bldP spid="32" grpId="0"/>
      <p:bldP spid="33" grpId="0"/>
      <p:bldP spid="34" grpId="0"/>
      <p:bldP spid="35" grpId="0"/>
      <p:bldP spid="41" grpId="0"/>
      <p:bldP spid="43" grpId="0"/>
      <p:bldP spid="44" grpId="0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12800" y="2667000"/>
            <a:ext cx="7645400" cy="1077218"/>
          </a:xfrm>
          <a:prstGeom prst="rect">
            <a:avLst/>
          </a:prstGeom>
          <a:noFill/>
          <a:ln>
            <a:solidFill>
              <a:srgbClr val="CC00FF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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‘তারবিহীন প্রযুক্তির উন্নয়ন সারা পৃথিবীকে হাতের মুঠোয় এনে দিয়েছে’- কথাটির যৌক্তিকতা ব্যাখ্যা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7600" y="1676400"/>
            <a:ext cx="1752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b="1" spc="50" dirty="0">
                <a:ln w="0"/>
                <a:solidFill>
                  <a:srgbClr val="00CC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3200" b="1" spc="50" dirty="0">
              <a:ln w="0"/>
              <a:solidFill>
                <a:srgbClr val="00CC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60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9181" y="2091847"/>
            <a:ext cx="4226350" cy="143416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softRound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5400" b="1" cap="none" spc="0" dirty="0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b="1" cap="none" spc="0" dirty="0">
              <a:ln/>
              <a:solidFill>
                <a:srgbClr val="00B0F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58617" y="3685551"/>
            <a:ext cx="4226350" cy="143416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softRound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54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54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54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cap="none" spc="0" dirty="0">
              <a:ln/>
              <a:solidFill>
                <a:srgbClr val="00B0F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00" y="6643867"/>
            <a:ext cx="216000" cy="21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0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756</Words>
  <Application>Microsoft Office PowerPoint</Application>
  <PresentationFormat>On-screen Show (4:3)</PresentationFormat>
  <Paragraphs>230</Paragraphs>
  <Slides>27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Nikosh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Mahi Kaishar</dc:creator>
  <cp:lastModifiedBy>Digital</cp:lastModifiedBy>
  <cp:revision>34</cp:revision>
  <dcterms:created xsi:type="dcterms:W3CDTF">2020-01-05T17:55:08Z</dcterms:created>
  <dcterms:modified xsi:type="dcterms:W3CDTF">2020-01-14T06:49:44Z</dcterms:modified>
</cp:coreProperties>
</file>