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1" r:id="rId13"/>
    <p:sldId id="272" r:id="rId14"/>
    <p:sldId id="273" r:id="rId15"/>
    <p:sldId id="274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2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5393D-8857-4D91-A326-CD93FBA8CBEF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54F11-1E48-4474-B4E4-747116D71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76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EB4A8-117B-4A63-9B6F-0BEAC663D9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37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F5AF54B-DC9A-4B9D-A94A-F3FDD000E059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7A56259-7D02-4657-BF96-A54AB447B92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382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F54B-DC9A-4B9D-A94A-F3FDD000E059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56259-7D02-4657-BF96-A54AB447B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32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F54B-DC9A-4B9D-A94A-F3FDD000E059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56259-7D02-4657-BF96-A54AB447B92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631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F54B-DC9A-4B9D-A94A-F3FDD000E059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56259-7D02-4657-BF96-A54AB447B92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868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F54B-DC9A-4B9D-A94A-F3FDD000E059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56259-7D02-4657-BF96-A54AB447B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82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F54B-DC9A-4B9D-A94A-F3FDD000E059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56259-7D02-4657-BF96-A54AB447B92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889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F54B-DC9A-4B9D-A94A-F3FDD000E059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56259-7D02-4657-BF96-A54AB447B92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530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F54B-DC9A-4B9D-A94A-F3FDD000E059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56259-7D02-4657-BF96-A54AB447B92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851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F54B-DC9A-4B9D-A94A-F3FDD000E059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56259-7D02-4657-BF96-A54AB447B92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231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F54B-DC9A-4B9D-A94A-F3FDD000E059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56259-7D02-4657-BF96-A54AB447B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11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F54B-DC9A-4B9D-A94A-F3FDD000E059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56259-7D02-4657-BF96-A54AB447B92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35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F54B-DC9A-4B9D-A94A-F3FDD000E059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56259-7D02-4657-BF96-A54AB447B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69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F54B-DC9A-4B9D-A94A-F3FDD000E059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56259-7D02-4657-BF96-A54AB447B92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547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F54B-DC9A-4B9D-A94A-F3FDD000E059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56259-7D02-4657-BF96-A54AB447B92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35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F54B-DC9A-4B9D-A94A-F3FDD000E059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56259-7D02-4657-BF96-A54AB447B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98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F54B-DC9A-4B9D-A94A-F3FDD000E059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56259-7D02-4657-BF96-A54AB447B92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921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F54B-DC9A-4B9D-A94A-F3FDD000E059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56259-7D02-4657-BF96-A54AB447B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0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F5AF54B-DC9A-4B9D-A94A-F3FDD000E059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7A56259-7D02-4657-BF96-A54AB447B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0.jpe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</a:rPr>
              <a:t>আজকের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ক্লাসে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স্বাগতম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1134" y="2557463"/>
            <a:ext cx="7109732" cy="331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416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1" y="5867400"/>
            <a:ext cx="1395412" cy="6457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2003" y="968988"/>
            <a:ext cx="11041452" cy="17562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3604" b="1" dirty="0" err="1">
                <a:ln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ক্ষারক</a:t>
            </a:r>
            <a:r>
              <a:rPr lang="en-US" sz="3604" b="1" dirty="0">
                <a:ln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(Base): </a:t>
            </a:r>
            <a:r>
              <a:rPr lang="en-US" sz="3604" b="1" dirty="0" err="1">
                <a:ln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604" b="1" dirty="0">
                <a:ln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4" b="1" dirty="0" err="1">
                <a:ln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3604" b="1" dirty="0">
                <a:ln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4" b="1" dirty="0" err="1">
                <a:ln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4" b="1" dirty="0">
                <a:ln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4" b="1" dirty="0" err="1">
                <a:ln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ধাতুর</a:t>
            </a:r>
            <a:r>
              <a:rPr lang="en-US" sz="3604" b="1" dirty="0">
                <a:ln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4" b="1" dirty="0" err="1">
                <a:ln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604" b="1" dirty="0">
                <a:ln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4" b="1" dirty="0" err="1">
                <a:ln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ক্রিয়াশীল</a:t>
            </a:r>
            <a:r>
              <a:rPr lang="en-US" sz="3604" b="1" dirty="0">
                <a:ln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4" b="1" dirty="0" err="1">
                <a:ln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যৌগমূলকের</a:t>
            </a:r>
            <a:r>
              <a:rPr lang="en-US" sz="3604" b="1" dirty="0">
                <a:ln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4" b="1" dirty="0" err="1">
                <a:ln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অক্সাইড</a:t>
            </a:r>
            <a:r>
              <a:rPr lang="en-US" sz="3604" b="1" dirty="0">
                <a:ln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4" b="1" dirty="0" err="1">
                <a:ln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4" b="1" dirty="0">
                <a:ln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4" b="1" dirty="0" err="1">
                <a:ln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হাইড্রোক্সাইড</a:t>
            </a:r>
            <a:r>
              <a:rPr lang="en-US" sz="3604" b="1" dirty="0">
                <a:ln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4" b="1" dirty="0" err="1">
                <a:ln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4" b="1" dirty="0">
                <a:ln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এসিডের </a:t>
            </a:r>
            <a:r>
              <a:rPr lang="en-US" sz="3604" b="1" dirty="0" err="1">
                <a:ln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4" b="1" dirty="0">
                <a:ln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4" b="1" dirty="0" err="1">
                <a:ln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604" b="1" dirty="0">
                <a:ln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4" b="1" dirty="0" err="1">
                <a:ln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4" b="1" dirty="0">
                <a:ln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4" b="1" dirty="0" err="1">
                <a:ln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3604" b="1" dirty="0">
                <a:ln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4" b="1" dirty="0" err="1">
                <a:ln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4" b="1" dirty="0">
                <a:ln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4" b="1" dirty="0" err="1">
                <a:ln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604" b="1" dirty="0">
                <a:ln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4" b="1" dirty="0" err="1">
                <a:ln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4" b="1" dirty="0">
                <a:ln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4" b="1" dirty="0" err="1">
                <a:ln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4" b="1" dirty="0">
                <a:ln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4" b="1" dirty="0" err="1">
                <a:ln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ক্ষারক</a:t>
            </a:r>
            <a:r>
              <a:rPr lang="en-US" sz="3604" b="1" dirty="0">
                <a:ln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4" b="1" dirty="0" err="1">
                <a:ln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4" b="1" dirty="0">
                <a:ln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003" b="1" dirty="0">
              <a:ln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79212" y="3543420"/>
                <a:ext cx="10984242" cy="2126223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</p:spPr>
            <p:txBody>
              <a:bodyPr wrap="square" rtlCol="0">
                <a:spAutoFit/>
              </a:bodyPr>
              <a:lstStyle/>
              <a:p>
                <a:pPr marL="257449" indent="-257449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3304" b="1" i="1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pattFill prst="narHorz">
                          <a:fgClr>
                            <a:schemeClr val="accent3"/>
                          </a:fgClr>
                          <a:bgClr>
                            <a:schemeClr val="accent3">
                              <a:lumMod val="40000"/>
                              <a:lumOff val="60000"/>
                            </a:schemeClr>
                          </a:bgClr>
                        </a:patt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3304" b="1" i="1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pattFill prst="narHorz">
                          <a:fgClr>
                            <a:schemeClr val="accent3"/>
                          </a:fgClr>
                          <a:bgClr>
                            <a:schemeClr val="accent3">
                              <a:lumMod val="40000"/>
                              <a:lumOff val="60000"/>
                            </a:schemeClr>
                          </a:bgClr>
                        </a:patt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</a:rPr>
                      <m:t>𝐶𝑎𝑂</m:t>
                    </m:r>
                    <m:r>
                      <a:rPr lang="en-US" sz="3304" b="1" i="1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pattFill prst="narHorz">
                          <a:fgClr>
                            <a:schemeClr val="accent3"/>
                          </a:fgClr>
                          <a:bgClr>
                            <a:schemeClr val="accent3">
                              <a:lumMod val="40000"/>
                              <a:lumOff val="60000"/>
                            </a:schemeClr>
                          </a:bgClr>
                        </a:patt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</a:rPr>
                      <m:t>       +      </m:t>
                    </m:r>
                    <m:r>
                      <a:rPr lang="en-US" sz="3304" b="1" i="1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pattFill prst="narHorz">
                          <a:fgClr>
                            <a:schemeClr val="accent3"/>
                          </a:fgClr>
                          <a:bgClr>
                            <a:schemeClr val="accent3">
                              <a:lumMod val="40000"/>
                              <a:lumOff val="60000"/>
                            </a:schemeClr>
                          </a:bgClr>
                        </a:patt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304" b="1" i="1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pattFill prst="narHorz">
                          <a:fgClr>
                            <a:schemeClr val="accent3"/>
                          </a:fgClr>
                          <a:bgClr>
                            <a:schemeClr val="accent3">
                              <a:lumMod val="40000"/>
                              <a:lumOff val="60000"/>
                            </a:schemeClr>
                          </a:bgClr>
                        </a:patt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𝐻𝐶𝑙</m:t>
                    </m:r>
                    <m:r>
                      <a:rPr lang="en-US" sz="3304" b="1" i="1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pattFill prst="narHorz">
                          <a:fgClr>
                            <a:schemeClr val="accent3"/>
                          </a:fgClr>
                          <a:bgClr>
                            <a:schemeClr val="accent3">
                              <a:lumMod val="40000"/>
                              <a:lumOff val="60000"/>
                            </a:schemeClr>
                          </a:bgClr>
                        </a:patt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→           </m:t>
                    </m:r>
                    <m:sSub>
                      <m:sSubPr>
                        <m:ctrlPr>
                          <a:rPr lang="en-US" sz="3304" b="1" i="1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pattFill prst="narHorz">
                              <a:fgClr>
                                <a:schemeClr val="accent3"/>
                              </a:fgClr>
                              <a:bgClr>
                                <a:schemeClr val="accent3">
                                  <a:lumMod val="40000"/>
                                  <a:lumOff val="60000"/>
                                </a:schemeClr>
                              </a:bgClr>
                            </a:patt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304" b="1" i="1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pattFill prst="narHorz">
                              <a:fgClr>
                                <a:schemeClr val="accent3"/>
                              </a:fgClr>
                              <a:bgClr>
                                <a:schemeClr val="accent3">
                                  <a:lumMod val="40000"/>
                                  <a:lumOff val="60000"/>
                                </a:schemeClr>
                              </a:bgClr>
                            </a:patt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𝐶𝑎𝐶𝑙</m:t>
                        </m:r>
                      </m:e>
                      <m:sub>
                        <m:r>
                          <a:rPr lang="en-US" sz="3304" b="1" i="1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pattFill prst="narHorz">
                              <a:fgClr>
                                <a:schemeClr val="accent3"/>
                              </a:fgClr>
                              <a:bgClr>
                                <a:schemeClr val="accent3">
                                  <a:lumMod val="40000"/>
                                  <a:lumOff val="60000"/>
                                </a:schemeClr>
                              </a:bgClr>
                            </a:patt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304" b="1" i="1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pattFill prst="narHorz">
                          <a:fgClr>
                            <a:schemeClr val="accent3"/>
                          </a:fgClr>
                          <a:bgClr>
                            <a:schemeClr val="accent3">
                              <a:lumMod val="40000"/>
                              <a:lumOff val="60000"/>
                            </a:schemeClr>
                          </a:bgClr>
                        </a:patt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+         </m:t>
                    </m:r>
                    <m:sSub>
                      <m:sSubPr>
                        <m:ctrlPr>
                          <a:rPr lang="en-US" sz="3304" b="1" i="1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pattFill prst="narHorz">
                              <a:fgClr>
                                <a:schemeClr val="accent3"/>
                              </a:fgClr>
                              <a:bgClr>
                                <a:schemeClr val="accent3">
                                  <a:lumMod val="40000"/>
                                  <a:lumOff val="60000"/>
                                </a:schemeClr>
                              </a:bgClr>
                            </a:patt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304" b="1" i="1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pattFill prst="narHorz">
                              <a:fgClr>
                                <a:schemeClr val="accent3"/>
                              </a:fgClr>
                              <a:bgClr>
                                <a:schemeClr val="accent3">
                                  <a:lumMod val="40000"/>
                                  <a:lumOff val="60000"/>
                                </a:schemeClr>
                              </a:bgClr>
                            </a:patt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304" b="1" i="1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pattFill prst="narHorz">
                              <a:fgClr>
                                <a:schemeClr val="accent3"/>
                              </a:fgClr>
                              <a:bgClr>
                                <a:schemeClr val="accent3">
                                  <a:lumMod val="40000"/>
                                  <a:lumOff val="60000"/>
                                </a:schemeClr>
                              </a:bgClr>
                            </a:patt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304" b="1" i="1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pattFill prst="narHorz">
                          <a:fgClr>
                            <a:schemeClr val="accent3"/>
                          </a:fgClr>
                          <a:bgClr>
                            <a:schemeClr val="accent3">
                              <a:lumMod val="40000"/>
                              <a:lumOff val="60000"/>
                            </a:schemeClr>
                          </a:bgClr>
                        </a:patt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</m:oMath>
                </a14:m>
                <a:endParaRPr lang="en-US" sz="3304" b="1" i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57449" indent="-257449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3304" i="1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pattFill prst="narHorz">
                          <a:fgClr>
                            <a:schemeClr val="accent3"/>
                          </a:fgClr>
                          <a:bgClr>
                            <a:schemeClr val="accent3">
                              <a:lumMod val="40000"/>
                              <a:lumOff val="60000"/>
                            </a:schemeClr>
                          </a:bgClr>
                        </a:patt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3304" i="1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pattFill prst="narHorz">
                          <a:fgClr>
                            <a:schemeClr val="accent3"/>
                          </a:fgClr>
                          <a:bgClr>
                            <a:schemeClr val="accent3">
                              <a:lumMod val="40000"/>
                              <a:lumOff val="60000"/>
                            </a:schemeClr>
                          </a:bgClr>
                        </a:patt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𝐾𝑂𝐻</m:t>
                    </m:r>
                    <m:r>
                      <a:rPr lang="en-US" sz="3304" i="1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pattFill prst="narHorz">
                          <a:fgClr>
                            <a:schemeClr val="accent3"/>
                          </a:fgClr>
                          <a:bgClr>
                            <a:schemeClr val="accent3">
                              <a:lumMod val="40000"/>
                              <a:lumOff val="60000"/>
                            </a:schemeClr>
                          </a:bgClr>
                        </a:patt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+       </m:t>
                    </m:r>
                    <m:sSub>
                      <m:sSubPr>
                        <m:ctrlPr>
                          <a:rPr lang="en-US" sz="3304" i="1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pattFill prst="narHorz">
                              <a:fgClr>
                                <a:schemeClr val="accent3"/>
                              </a:fgClr>
                              <a:bgClr>
                                <a:schemeClr val="accent3">
                                  <a:lumMod val="40000"/>
                                  <a:lumOff val="60000"/>
                                </a:schemeClr>
                              </a:bgClr>
                            </a:patt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304" i="1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pattFill prst="narHorz">
                              <a:fgClr>
                                <a:schemeClr val="accent3"/>
                              </a:fgClr>
                              <a:bgClr>
                                <a:schemeClr val="accent3">
                                  <a:lumMod val="40000"/>
                                  <a:lumOff val="60000"/>
                                </a:schemeClr>
                              </a:bgClr>
                            </a:patt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304" i="1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pattFill prst="narHorz">
                              <a:fgClr>
                                <a:schemeClr val="accent3"/>
                              </a:fgClr>
                              <a:bgClr>
                                <a:schemeClr val="accent3">
                                  <a:lumMod val="40000"/>
                                  <a:lumOff val="60000"/>
                                </a:schemeClr>
                              </a:bgClr>
                            </a:patt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3304" i="1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pattFill prst="narHorz">
                              <a:fgClr>
                                <a:schemeClr val="accent3"/>
                              </a:fgClr>
                              <a:bgClr>
                                <a:schemeClr val="accent3">
                                  <a:lumMod val="40000"/>
                                  <a:lumOff val="60000"/>
                                </a:schemeClr>
                              </a:bgClr>
                            </a:patt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304" i="1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pattFill prst="narHorz">
                              <a:fgClr>
                                <a:schemeClr val="accent3"/>
                              </a:fgClr>
                              <a:bgClr>
                                <a:schemeClr val="accent3">
                                  <a:lumMod val="40000"/>
                                  <a:lumOff val="60000"/>
                                </a:schemeClr>
                              </a:bgClr>
                            </a:patt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𝑆𝑂</m:t>
                        </m:r>
                      </m:e>
                      <m:sub>
                        <m:r>
                          <a:rPr lang="en-US" sz="3304" i="1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pattFill prst="narHorz">
                              <a:fgClr>
                                <a:schemeClr val="accent3"/>
                              </a:fgClr>
                              <a:bgClr>
                                <a:schemeClr val="accent3">
                                  <a:lumMod val="40000"/>
                                  <a:lumOff val="60000"/>
                                </a:schemeClr>
                              </a:bgClr>
                            </a:patt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3304" i="1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pattFill prst="narHorz">
                          <a:fgClr>
                            <a:schemeClr val="accent3"/>
                          </a:fgClr>
                          <a:bgClr>
                            <a:schemeClr val="accent3">
                              <a:lumMod val="40000"/>
                              <a:lumOff val="60000"/>
                            </a:schemeClr>
                          </a:bgClr>
                        </a:patt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→            </m:t>
                    </m:r>
                    <m:sSub>
                      <m:sSubPr>
                        <m:ctrlPr>
                          <a:rPr lang="en-US" sz="3304" i="1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pattFill prst="narHorz">
                              <a:fgClr>
                                <a:schemeClr val="accent3"/>
                              </a:fgClr>
                              <a:bgClr>
                                <a:schemeClr val="accent3">
                                  <a:lumMod val="40000"/>
                                  <a:lumOff val="60000"/>
                                </a:schemeClr>
                              </a:bgClr>
                            </a:patt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304" i="1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pattFill prst="narHorz">
                              <a:fgClr>
                                <a:schemeClr val="accent3"/>
                              </a:fgClr>
                              <a:bgClr>
                                <a:schemeClr val="accent3">
                                  <a:lumMod val="40000"/>
                                  <a:lumOff val="60000"/>
                                </a:schemeClr>
                              </a:bgClr>
                            </a:patt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3304" i="1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pattFill prst="narHorz">
                              <a:fgClr>
                                <a:schemeClr val="accent3"/>
                              </a:fgClr>
                              <a:bgClr>
                                <a:schemeClr val="accent3">
                                  <a:lumMod val="40000"/>
                                  <a:lumOff val="60000"/>
                                </a:schemeClr>
                              </a:bgClr>
                            </a:patt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3304" i="1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pattFill prst="narHorz">
                              <a:fgClr>
                                <a:schemeClr val="accent3"/>
                              </a:fgClr>
                              <a:bgClr>
                                <a:schemeClr val="accent3">
                                  <a:lumMod val="40000"/>
                                  <a:lumOff val="60000"/>
                                </a:schemeClr>
                              </a:bgClr>
                            </a:patt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304" i="1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pattFill prst="narHorz">
                              <a:fgClr>
                                <a:schemeClr val="accent3"/>
                              </a:fgClr>
                              <a:bgClr>
                                <a:schemeClr val="accent3">
                                  <a:lumMod val="40000"/>
                                  <a:lumOff val="60000"/>
                                </a:schemeClr>
                              </a:bgClr>
                            </a:patt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𝑆𝑂</m:t>
                        </m:r>
                      </m:e>
                      <m:sub>
                        <m:r>
                          <a:rPr lang="en-US" sz="3304" i="1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pattFill prst="narHorz">
                              <a:fgClr>
                                <a:schemeClr val="accent3"/>
                              </a:fgClr>
                              <a:bgClr>
                                <a:schemeClr val="accent3">
                                  <a:lumMod val="40000"/>
                                  <a:lumOff val="60000"/>
                                </a:schemeClr>
                              </a:bgClr>
                            </a:patt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3304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pattFill prst="narHorz">
                          <a:fgClr>
                            <a:schemeClr val="accent3"/>
                          </a:fgClr>
                          <a:bgClr>
                            <a:schemeClr val="accent3">
                              <a:lumMod val="40000"/>
                              <a:lumOff val="60000"/>
                            </a:schemeClr>
                          </a:bgClr>
                        </a:patt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</m:t>
                    </m:r>
                    <m:r>
                      <a:rPr lang="en-US" sz="3304" i="1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pattFill prst="narHorz">
                          <a:fgClr>
                            <a:schemeClr val="accent3"/>
                          </a:fgClr>
                          <a:bgClr>
                            <a:schemeClr val="accent3">
                              <a:lumMod val="40000"/>
                              <a:lumOff val="60000"/>
                            </a:schemeClr>
                          </a:bgClr>
                        </a:patt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      </m:t>
                    </m:r>
                    <m:sSub>
                      <m:sSubPr>
                        <m:ctrlPr>
                          <a:rPr lang="en-US" sz="3304" i="1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pattFill prst="narHorz">
                              <a:fgClr>
                                <a:schemeClr val="accent3"/>
                              </a:fgClr>
                              <a:bgClr>
                                <a:schemeClr val="accent3">
                                  <a:lumMod val="40000"/>
                                  <a:lumOff val="60000"/>
                                </a:schemeClr>
                              </a:bgClr>
                            </a:patt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304" i="1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pattFill prst="narHorz">
                              <a:fgClr>
                                <a:schemeClr val="accent3"/>
                              </a:fgClr>
                              <a:bgClr>
                                <a:schemeClr val="accent3">
                                  <a:lumMod val="40000"/>
                                  <a:lumOff val="60000"/>
                                </a:schemeClr>
                              </a:bgClr>
                            </a:patt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304" i="1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pattFill prst="narHorz">
                              <a:fgClr>
                                <a:schemeClr val="accent3"/>
                              </a:fgClr>
                              <a:bgClr>
                                <a:schemeClr val="accent3">
                                  <a:lumMod val="40000"/>
                                  <a:lumOff val="60000"/>
                                </a:schemeClr>
                              </a:bgClr>
                            </a:patt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3304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pattFill prst="narHorz">
                          <a:fgClr>
                            <a:schemeClr val="accent3"/>
                          </a:fgClr>
                          <a:bgClr>
                            <a:schemeClr val="accent3">
                              <a:lumMod val="40000"/>
                              <a:lumOff val="60000"/>
                            </a:schemeClr>
                          </a:bgClr>
                        </a:patt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</m:oMath>
                </a14:m>
                <a:endParaRPr lang="en-US" sz="3304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ea typeface="Cambria Math" panose="02040503050406030204" pitchFamily="18" charset="0"/>
                </a:endParaRPr>
              </a:p>
              <a:p>
                <a:pPr marL="257449" indent="-257449">
                  <a:buFont typeface="+mj-lt"/>
                  <a:buAutoNum type="arabicPeriod"/>
                </a:pPr>
                <a:r>
                  <a:rPr lang="en-US" sz="3304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304" i="1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pattFill prst="narHorz">
                              <a:fgClr>
                                <a:schemeClr val="accent3"/>
                              </a:fgClr>
                              <a:bgClr>
                                <a:schemeClr val="accent3">
                                  <a:lumMod val="40000"/>
                                  <a:lumOff val="60000"/>
                                </a:schemeClr>
                              </a:bgClr>
                            </a:patt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304" i="1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pattFill prst="narHorz">
                              <a:fgClr>
                                <a:schemeClr val="accent3"/>
                              </a:fgClr>
                              <a:bgClr>
                                <a:schemeClr val="accent3">
                                  <a:lumMod val="40000"/>
                                  <a:lumOff val="60000"/>
                                </a:schemeClr>
                              </a:bgClr>
                            </a:patt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𝑁𝐻</m:t>
                        </m:r>
                      </m:e>
                      <m:sub>
                        <m:r>
                          <a:rPr lang="en-US" sz="3304" i="1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pattFill prst="narHorz">
                              <a:fgClr>
                                <a:schemeClr val="accent3"/>
                              </a:fgClr>
                              <a:bgClr>
                                <a:schemeClr val="accent3">
                                  <a:lumMod val="40000"/>
                                  <a:lumOff val="60000"/>
                                </a:schemeClr>
                              </a:bgClr>
                            </a:patt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m:rPr>
                        <m:sty m:val="p"/>
                      </m:rPr>
                      <a:rPr lang="en-US" sz="3304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pattFill prst="narHorz">
                          <a:fgClr>
                            <a:schemeClr val="accent3"/>
                          </a:fgClr>
                          <a:bgClr>
                            <a:schemeClr val="accent3">
                              <a:lumMod val="40000"/>
                              <a:lumOff val="60000"/>
                            </a:schemeClr>
                          </a:bgClr>
                        </a:patt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OH</m:t>
                    </m:r>
                    <m:r>
                      <a:rPr lang="en-US" sz="3304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pattFill prst="narHorz">
                          <a:fgClr>
                            <a:schemeClr val="accent3"/>
                          </a:fgClr>
                          <a:bgClr>
                            <a:schemeClr val="accent3">
                              <a:lumMod val="40000"/>
                              <a:lumOff val="60000"/>
                            </a:schemeClr>
                          </a:bgClr>
                        </a:patt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3304" i="1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pattFill prst="narHorz">
                          <a:fgClr>
                            <a:schemeClr val="accent3"/>
                          </a:fgClr>
                          <a:bgClr>
                            <a:schemeClr val="accent3">
                              <a:lumMod val="40000"/>
                              <a:lumOff val="60000"/>
                            </a:schemeClr>
                          </a:bgClr>
                        </a:patt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    </m:t>
                    </m:r>
                    <m:r>
                      <a:rPr lang="en-US" sz="3304" i="1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pattFill prst="narHorz">
                          <a:fgClr>
                            <a:schemeClr val="accent3"/>
                          </a:fgClr>
                          <a:bgClr>
                            <a:schemeClr val="accent3">
                              <a:lumMod val="40000"/>
                              <a:lumOff val="60000"/>
                            </a:schemeClr>
                          </a:bgClr>
                        </a:patt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𝐻𝐶𝑙</m:t>
                    </m:r>
                    <m:r>
                      <a:rPr lang="en-US" sz="3304" i="1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pattFill prst="narHorz">
                          <a:fgClr>
                            <a:schemeClr val="accent3"/>
                          </a:fgClr>
                          <a:bgClr>
                            <a:schemeClr val="accent3">
                              <a:lumMod val="40000"/>
                              <a:lumOff val="60000"/>
                            </a:schemeClr>
                          </a:bgClr>
                        </a:patt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→          </m:t>
                    </m:r>
                    <m:sSub>
                      <m:sSubPr>
                        <m:ctrlPr>
                          <a:rPr lang="en-US" sz="3304" i="1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pattFill prst="narHorz">
                              <a:fgClr>
                                <a:schemeClr val="accent3"/>
                              </a:fgClr>
                              <a:bgClr>
                                <a:schemeClr val="accent3">
                                  <a:lumMod val="40000"/>
                                  <a:lumOff val="60000"/>
                                </a:schemeClr>
                              </a:bgClr>
                            </a:patt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304" i="1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pattFill prst="narHorz">
                              <a:fgClr>
                                <a:schemeClr val="accent3"/>
                              </a:fgClr>
                              <a:bgClr>
                                <a:schemeClr val="accent3">
                                  <a:lumMod val="40000"/>
                                  <a:lumOff val="60000"/>
                                </a:schemeClr>
                              </a:bgClr>
                            </a:patt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𝑁𝐻</m:t>
                        </m:r>
                      </m:e>
                      <m:sub>
                        <m:r>
                          <a:rPr lang="en-US" sz="3304" i="1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pattFill prst="narHorz">
                              <a:fgClr>
                                <a:schemeClr val="accent3"/>
                              </a:fgClr>
                              <a:bgClr>
                                <a:schemeClr val="accent3">
                                  <a:lumMod val="40000"/>
                                  <a:lumOff val="60000"/>
                                </a:schemeClr>
                              </a:bgClr>
                            </a:patt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m:rPr>
                        <m:sty m:val="p"/>
                      </m:rPr>
                      <a:rPr lang="en-US" sz="3304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pattFill prst="narHorz">
                          <a:fgClr>
                            <a:schemeClr val="accent3"/>
                          </a:fgClr>
                          <a:bgClr>
                            <a:schemeClr val="accent3">
                              <a:lumMod val="40000"/>
                              <a:lumOff val="60000"/>
                            </a:schemeClr>
                          </a:bgClr>
                        </a:patt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Cl</m:t>
                    </m:r>
                    <m:r>
                      <a:rPr lang="en-US" sz="3304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pattFill prst="narHorz">
                          <a:fgClr>
                            <a:schemeClr val="accent3"/>
                          </a:fgClr>
                          <a:bgClr>
                            <a:schemeClr val="accent3">
                              <a:lumMod val="40000"/>
                              <a:lumOff val="60000"/>
                            </a:schemeClr>
                          </a:bgClr>
                        </a:patt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</m:t>
                    </m:r>
                    <m:r>
                      <a:rPr lang="en-US" sz="3304" i="1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pattFill prst="narHorz">
                          <a:fgClr>
                            <a:schemeClr val="accent3"/>
                          </a:fgClr>
                          <a:bgClr>
                            <a:schemeClr val="accent3">
                              <a:lumMod val="40000"/>
                              <a:lumOff val="60000"/>
                            </a:schemeClr>
                          </a:bgClr>
                        </a:patt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      </m:t>
                    </m:r>
                    <m:sSub>
                      <m:sSubPr>
                        <m:ctrlPr>
                          <a:rPr lang="en-US" sz="3304" i="1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pattFill prst="narHorz">
                              <a:fgClr>
                                <a:schemeClr val="accent3"/>
                              </a:fgClr>
                              <a:bgClr>
                                <a:schemeClr val="accent3">
                                  <a:lumMod val="40000"/>
                                  <a:lumOff val="60000"/>
                                </a:schemeClr>
                              </a:bgClr>
                            </a:patt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304" i="1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pattFill prst="narHorz">
                              <a:fgClr>
                                <a:schemeClr val="accent3"/>
                              </a:fgClr>
                              <a:bgClr>
                                <a:schemeClr val="accent3">
                                  <a:lumMod val="40000"/>
                                  <a:lumOff val="60000"/>
                                </a:schemeClr>
                              </a:bgClr>
                            </a:patt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304" i="1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pattFill prst="narHorz">
                              <a:fgClr>
                                <a:schemeClr val="accent3"/>
                              </a:fgClr>
                              <a:bgClr>
                                <a:schemeClr val="accent3">
                                  <a:lumMod val="40000"/>
                                  <a:lumOff val="60000"/>
                                </a:schemeClr>
                              </a:bgClr>
                            </a:patt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3304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pattFill prst="narHorz">
                          <a:fgClr>
                            <a:schemeClr val="accent3"/>
                          </a:fgClr>
                          <a:bgClr>
                            <a:schemeClr val="accent3">
                              <a:lumMod val="40000"/>
                              <a:lumOff val="60000"/>
                            </a:schemeClr>
                          </a:bgClr>
                        </a:patt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</m:oMath>
                </a14:m>
                <a:r>
                  <a:rPr lang="en-US" sz="3304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ea typeface="Cambria Math" panose="02040503050406030204" pitchFamily="18" charset="0"/>
                  </a:rPr>
                  <a:t>   </a:t>
                </a:r>
              </a:p>
              <a:p>
                <a:endParaRPr lang="en-US" sz="3304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12" y="3543420"/>
                <a:ext cx="10984242" cy="212622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8805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605803" y="653978"/>
                <a:ext cx="10974960" cy="2864887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</p:spPr>
            <p:txBody>
              <a:bodyPr wrap="square" rtlCol="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just"/>
                <a:r>
                  <a:rPr lang="en-US" sz="3604" b="1" dirty="0" smtClean="0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ক্ষার(Alkali): </a:t>
                </a:r>
                <a:r>
                  <a:rPr lang="en-US" sz="3604" b="1" dirty="0" err="1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ধাতু</a:t>
                </a:r>
                <a:r>
                  <a:rPr lang="en-US" sz="3604" b="1" dirty="0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4" b="1" dirty="0" err="1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604" b="1" dirty="0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4" b="1" dirty="0" err="1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ধাতুর</a:t>
                </a:r>
                <a:r>
                  <a:rPr lang="en-US" sz="3604" b="1" dirty="0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4" b="1" dirty="0" err="1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মতো</a:t>
                </a:r>
                <a:r>
                  <a:rPr lang="en-US" sz="3604" b="1" dirty="0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4" b="1" dirty="0" err="1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ক্রিয়াশীল</a:t>
                </a:r>
                <a:r>
                  <a:rPr lang="en-US" sz="3604" b="1" dirty="0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4" b="1" dirty="0" err="1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যৌগমূলকের</a:t>
                </a:r>
                <a:r>
                  <a:rPr lang="en-US" sz="3604" b="1" dirty="0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604" b="1" dirty="0" err="1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হাইড্রোক্সাইড</a:t>
                </a:r>
                <a:r>
                  <a:rPr lang="en-US" sz="3604" b="1" dirty="0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4" b="1" dirty="0" err="1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যা</a:t>
                </a:r>
                <a:r>
                  <a:rPr lang="en-US" sz="3604" b="1" dirty="0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604" b="1" dirty="0" err="1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পানিতে</a:t>
                </a:r>
                <a:r>
                  <a:rPr lang="en-US" sz="3604" b="1" dirty="0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4" b="1" dirty="0" err="1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দ্রবণীয়</a:t>
                </a:r>
                <a:r>
                  <a:rPr lang="en-US" sz="3604" b="1" dirty="0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4" b="1" dirty="0" err="1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তাদেরকে</a:t>
                </a:r>
                <a:r>
                  <a:rPr lang="en-US" sz="3604" b="1" dirty="0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4" b="1" dirty="0" err="1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ক্ষার</a:t>
                </a:r>
                <a:r>
                  <a:rPr lang="en-US" sz="3604" b="1" dirty="0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4" b="1" dirty="0" err="1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3604" b="1" dirty="0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 </a:t>
                </a:r>
                <a:r>
                  <a:rPr lang="en-US" sz="3604" b="1" dirty="0" err="1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কোন</a:t>
                </a:r>
                <a:r>
                  <a:rPr lang="en-US" sz="3604" b="1" dirty="0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4" b="1" dirty="0" err="1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যৌগে</a:t>
                </a:r>
                <a:r>
                  <a:rPr lang="en-US" sz="3604" b="1" dirty="0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4" b="1" dirty="0" err="1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ক্ষার</a:t>
                </a:r>
                <a:r>
                  <a:rPr lang="en-US" sz="3604" b="1" dirty="0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4" b="1" dirty="0" err="1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হবার</a:t>
                </a:r>
                <a:r>
                  <a:rPr lang="en-US" sz="3604" b="1" dirty="0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4" b="1" dirty="0" err="1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জন্য</a:t>
                </a:r>
                <a:r>
                  <a:rPr lang="en-US" sz="3604" b="1" dirty="0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২ </a:t>
                </a:r>
                <a:r>
                  <a:rPr lang="en-US" sz="3604" b="1" dirty="0" err="1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টি</a:t>
                </a:r>
                <a:r>
                  <a:rPr lang="en-US" sz="3604" b="1" dirty="0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4" b="1" dirty="0" err="1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শর্ত</a:t>
                </a:r>
                <a:r>
                  <a:rPr lang="en-US" sz="3604" b="1" dirty="0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4" b="1" dirty="0" err="1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রয়েছে</a:t>
                </a:r>
                <a:r>
                  <a:rPr lang="en-US" sz="3604" b="1" dirty="0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</a:p>
              <a:p>
                <a:pPr algn="just"/>
                <a:r>
                  <a:rPr lang="bn-IN" sz="3604" dirty="0" smtClean="0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1.</a:t>
                </a:r>
                <a:r>
                  <a:rPr lang="en-US" sz="3604" dirty="0" err="1" smtClean="0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যৌগটিতে</a:t>
                </a:r>
                <a:r>
                  <a:rPr lang="en-US" sz="3604" dirty="0" smtClean="0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4" dirty="0" err="1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হাইড্রোক্সাইড</a:t>
                </a:r>
                <a:r>
                  <a:rPr lang="en-US" sz="3604" dirty="0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4" i="1">
                            <a:ln/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4">
                            <a:ln/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604">
                            <a:ln/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OH</m:t>
                        </m:r>
                      </m:e>
                      <m:sup>
                        <m:r>
                          <a:rPr lang="en-US" sz="3604">
                            <a:ln/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</m:sup>
                    </m:sSup>
                    <m:r>
                      <a:rPr lang="en-US" sz="3604">
                        <a:ln/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3003" dirty="0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003" dirty="0" err="1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যৌগমূলক</a:t>
                </a:r>
                <a:r>
                  <a:rPr lang="en-US" sz="3003" dirty="0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003" dirty="0" err="1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থাকতে</a:t>
                </a:r>
                <a:r>
                  <a:rPr lang="en-US" sz="3003" dirty="0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003" dirty="0" err="1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3003" dirty="0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, </a:t>
                </a:r>
              </a:p>
              <a:p>
                <a:pPr algn="just"/>
                <a:r>
                  <a:rPr lang="bn-IN" sz="3003" dirty="0" smtClean="0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bn-IN" sz="3600" dirty="0" smtClean="0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2.</a:t>
                </a:r>
                <a:r>
                  <a:rPr lang="en-US" sz="3600" dirty="0" smtClean="0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ঐ </a:t>
                </a:r>
                <a:r>
                  <a:rPr lang="en-US" sz="3600" dirty="0" err="1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যৌগ</a:t>
                </a:r>
                <a:r>
                  <a:rPr lang="en-US" sz="3600" dirty="0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পানিতে</a:t>
                </a:r>
                <a:r>
                  <a:rPr lang="en-US" sz="3600" dirty="0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দ্রবীভূত</a:t>
                </a:r>
                <a:r>
                  <a:rPr lang="en-US" sz="3600" dirty="0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হতে</a:t>
                </a:r>
                <a:r>
                  <a:rPr lang="en-US" sz="3600" dirty="0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3600" dirty="0">
                    <a:ln/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endParaRPr lang="en-US" sz="3600" dirty="0">
                  <a:ln/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03" y="653978"/>
                <a:ext cx="10974960" cy="2864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05803" y="3867688"/>
                <a:ext cx="10984242" cy="2126223"/>
              </a:xfrm>
              <a:prstGeom prst="rect">
                <a:avLst/>
              </a:prstGeom>
              <a:blipFill>
                <a:blip r:embed="rId5"/>
                <a:tile tx="0" ty="0" sx="100000" sy="100000" flip="none" algn="tl"/>
              </a:blipFill>
            </p:spPr>
            <p:txBody>
              <a:bodyPr wrap="square" rtlCol="0">
                <a:spAutoFit/>
              </a:bodyPr>
              <a:lstStyle/>
              <a:p>
                <a:pPr marL="257449" indent="-257449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3304" b="1" i="1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pattFill prst="narHorz">
                          <a:fgClr>
                            <a:schemeClr val="accent3"/>
                          </a:fgClr>
                          <a:bgClr>
                            <a:schemeClr val="accent3">
                              <a:lumMod val="40000"/>
                              <a:lumOff val="60000"/>
                            </a:schemeClr>
                          </a:bgClr>
                        </a:patt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sz="3304" b="1" i="1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pattFill prst="narHorz">
                              <a:fgClr>
                                <a:schemeClr val="accent3"/>
                              </a:fgClr>
                              <a:bgClr>
                                <a:schemeClr val="accent3">
                                  <a:lumMod val="40000"/>
                                  <a:lumOff val="60000"/>
                                </a:schemeClr>
                              </a:bgClr>
                            </a:patt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304" b="1" i="1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pattFill prst="narHorz">
                              <a:fgClr>
                                <a:schemeClr val="accent3"/>
                              </a:fgClr>
                              <a:bgClr>
                                <a:schemeClr val="accent3">
                                  <a:lumMod val="40000"/>
                                  <a:lumOff val="60000"/>
                                </a:schemeClr>
                              </a:bgClr>
                            </a:patt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𝑪𝒂</m:t>
                        </m:r>
                        <m:r>
                          <a:rPr lang="en-US" sz="3304" b="1" i="1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pattFill prst="narHorz">
                              <a:fgClr>
                                <a:schemeClr val="accent3"/>
                              </a:fgClr>
                              <a:bgClr>
                                <a:schemeClr val="accent3">
                                  <a:lumMod val="40000"/>
                                  <a:lumOff val="60000"/>
                                </a:schemeClr>
                              </a:bgClr>
                            </a:patt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304" b="1" i="1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pattFill prst="narHorz">
                              <a:fgClr>
                                <a:schemeClr val="accent3"/>
                              </a:fgClr>
                              <a:bgClr>
                                <a:schemeClr val="accent3">
                                  <a:lumMod val="40000"/>
                                  <a:lumOff val="60000"/>
                                </a:schemeClr>
                              </a:bgClr>
                            </a:patt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𝑶𝑯</m:t>
                        </m:r>
                        <m:r>
                          <a:rPr lang="en-US" sz="3304" b="1" i="1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pattFill prst="narHorz">
                              <a:fgClr>
                                <a:schemeClr val="accent3"/>
                              </a:fgClr>
                              <a:bgClr>
                                <a:schemeClr val="accent3">
                                  <a:lumMod val="40000"/>
                                  <a:lumOff val="60000"/>
                                </a:schemeClr>
                              </a:bgClr>
                            </a:patt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sz="3304" b="1" i="1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pattFill prst="narHorz">
                              <a:fgClr>
                                <a:schemeClr val="accent3"/>
                              </a:fgClr>
                              <a:bgClr>
                                <a:schemeClr val="accent3">
                                  <a:lumMod val="40000"/>
                                  <a:lumOff val="60000"/>
                                </a:schemeClr>
                              </a:bgClr>
                            </a:patt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3304" b="1" i="1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pattFill prst="narHorz">
                          <a:fgClr>
                            <a:schemeClr val="accent3"/>
                          </a:fgClr>
                          <a:bgClr>
                            <a:schemeClr val="accent3">
                              <a:lumMod val="40000"/>
                              <a:lumOff val="60000"/>
                            </a:schemeClr>
                          </a:bgClr>
                        </a:patt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</a:rPr>
                      <m:t>   +   </m:t>
                    </m:r>
                    <m:r>
                      <a:rPr lang="en-US" sz="3304" b="1" i="1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pattFill prst="narHorz">
                          <a:fgClr>
                            <a:schemeClr val="accent3"/>
                          </a:fgClr>
                          <a:bgClr>
                            <a:schemeClr val="accent3">
                              <a:lumMod val="40000"/>
                              <a:lumOff val="60000"/>
                            </a:schemeClr>
                          </a:bgClr>
                        </a:patt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3304" b="1" i="1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pattFill prst="narHorz">
                          <a:fgClr>
                            <a:schemeClr val="accent3"/>
                          </a:fgClr>
                          <a:bgClr>
                            <a:schemeClr val="accent3">
                              <a:lumMod val="40000"/>
                              <a:lumOff val="60000"/>
                            </a:schemeClr>
                          </a:bgClr>
                        </a:patt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𝐻𝐶𝑙</m:t>
                    </m:r>
                    <m:r>
                      <a:rPr lang="en-US" sz="3304" b="1" i="1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pattFill prst="narHorz">
                          <a:fgClr>
                            <a:schemeClr val="accent3"/>
                          </a:fgClr>
                          <a:bgClr>
                            <a:schemeClr val="accent3">
                              <a:lumMod val="40000"/>
                              <a:lumOff val="60000"/>
                            </a:schemeClr>
                          </a:bgClr>
                        </a:patt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→           </m:t>
                    </m:r>
                    <m:sSub>
                      <m:sSubPr>
                        <m:ctrlPr>
                          <a:rPr lang="en-US" sz="3304" b="1" i="1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pattFill prst="narHorz">
                              <a:fgClr>
                                <a:schemeClr val="accent3"/>
                              </a:fgClr>
                              <a:bgClr>
                                <a:schemeClr val="accent3">
                                  <a:lumMod val="40000"/>
                                  <a:lumOff val="60000"/>
                                </a:schemeClr>
                              </a:bgClr>
                            </a:patt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304" b="1" i="1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pattFill prst="narHorz">
                              <a:fgClr>
                                <a:schemeClr val="accent3"/>
                              </a:fgClr>
                              <a:bgClr>
                                <a:schemeClr val="accent3">
                                  <a:lumMod val="40000"/>
                                  <a:lumOff val="60000"/>
                                </a:schemeClr>
                              </a:bgClr>
                            </a:patt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𝐶𝑎𝐶𝑙</m:t>
                        </m:r>
                      </m:e>
                      <m:sub>
                        <m:r>
                          <a:rPr lang="en-US" sz="3304" b="1" i="1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pattFill prst="narHorz">
                              <a:fgClr>
                                <a:schemeClr val="accent3"/>
                              </a:fgClr>
                              <a:bgClr>
                                <a:schemeClr val="accent3">
                                  <a:lumMod val="40000"/>
                                  <a:lumOff val="60000"/>
                                </a:schemeClr>
                              </a:bgClr>
                            </a:patt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304" b="1" i="1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pattFill prst="narHorz">
                          <a:fgClr>
                            <a:schemeClr val="accent3"/>
                          </a:fgClr>
                          <a:bgClr>
                            <a:schemeClr val="accent3">
                              <a:lumMod val="40000"/>
                              <a:lumOff val="60000"/>
                            </a:schemeClr>
                          </a:bgClr>
                        </a:patt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+              </m:t>
                    </m:r>
                    <m:r>
                      <a:rPr lang="en-US" sz="3304" b="1" i="1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pattFill prst="narHorz">
                          <a:fgClr>
                            <a:schemeClr val="accent3"/>
                          </a:fgClr>
                          <a:bgClr>
                            <a:schemeClr val="accent3">
                              <a:lumMod val="40000"/>
                              <a:lumOff val="60000"/>
                            </a:schemeClr>
                          </a:bgClr>
                        </a:patt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sSub>
                      <m:sSubPr>
                        <m:ctrlPr>
                          <a:rPr lang="en-US" sz="3304" b="1" i="1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pattFill prst="narHorz">
                              <a:fgClr>
                                <a:schemeClr val="accent3"/>
                              </a:fgClr>
                              <a:bgClr>
                                <a:schemeClr val="accent3">
                                  <a:lumMod val="40000"/>
                                  <a:lumOff val="60000"/>
                                </a:schemeClr>
                              </a:bgClr>
                            </a:patt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304" b="1" i="1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pattFill prst="narHorz">
                              <a:fgClr>
                                <a:schemeClr val="accent3"/>
                              </a:fgClr>
                              <a:bgClr>
                                <a:schemeClr val="accent3">
                                  <a:lumMod val="40000"/>
                                  <a:lumOff val="60000"/>
                                </a:schemeClr>
                              </a:bgClr>
                            </a:patt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304" b="1" i="1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pattFill prst="narHorz">
                              <a:fgClr>
                                <a:schemeClr val="accent3"/>
                              </a:fgClr>
                              <a:bgClr>
                                <a:schemeClr val="accent3">
                                  <a:lumMod val="40000"/>
                                  <a:lumOff val="60000"/>
                                </a:schemeClr>
                              </a:bgClr>
                            </a:patt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304" b="1" i="1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pattFill prst="narHorz">
                          <a:fgClr>
                            <a:schemeClr val="accent3"/>
                          </a:fgClr>
                          <a:bgClr>
                            <a:schemeClr val="accent3">
                              <a:lumMod val="40000"/>
                              <a:lumOff val="60000"/>
                            </a:schemeClr>
                          </a:bgClr>
                        </a:patt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</m:oMath>
                </a14:m>
                <a:endParaRPr lang="en-US" sz="3304" b="1" i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57449" indent="-257449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3304" i="1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pattFill prst="narHorz">
                          <a:fgClr>
                            <a:schemeClr val="accent3"/>
                          </a:fgClr>
                          <a:bgClr>
                            <a:schemeClr val="accent3">
                              <a:lumMod val="40000"/>
                              <a:lumOff val="60000"/>
                            </a:schemeClr>
                          </a:bgClr>
                        </a:patt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3304" i="1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pattFill prst="narHorz">
                          <a:fgClr>
                            <a:schemeClr val="accent3"/>
                          </a:fgClr>
                          <a:bgClr>
                            <a:schemeClr val="accent3">
                              <a:lumMod val="40000"/>
                              <a:lumOff val="60000"/>
                            </a:schemeClr>
                          </a:bgClr>
                        </a:patt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𝐾𝑂𝐻</m:t>
                    </m:r>
                    <m:r>
                      <a:rPr lang="en-US" sz="3304" i="1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pattFill prst="narHorz">
                          <a:fgClr>
                            <a:schemeClr val="accent3"/>
                          </a:fgClr>
                          <a:bgClr>
                            <a:schemeClr val="accent3">
                              <a:lumMod val="40000"/>
                              <a:lumOff val="60000"/>
                            </a:schemeClr>
                          </a:bgClr>
                        </a:patt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+       </m:t>
                    </m:r>
                    <m:sSub>
                      <m:sSubPr>
                        <m:ctrlPr>
                          <a:rPr lang="en-US" sz="3304" i="1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pattFill prst="narHorz">
                              <a:fgClr>
                                <a:schemeClr val="accent3"/>
                              </a:fgClr>
                              <a:bgClr>
                                <a:schemeClr val="accent3">
                                  <a:lumMod val="40000"/>
                                  <a:lumOff val="60000"/>
                                </a:schemeClr>
                              </a:bgClr>
                            </a:patt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304" i="1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pattFill prst="narHorz">
                              <a:fgClr>
                                <a:schemeClr val="accent3"/>
                              </a:fgClr>
                              <a:bgClr>
                                <a:schemeClr val="accent3">
                                  <a:lumMod val="40000"/>
                                  <a:lumOff val="60000"/>
                                </a:schemeClr>
                              </a:bgClr>
                            </a:patt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304" i="1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pattFill prst="narHorz">
                              <a:fgClr>
                                <a:schemeClr val="accent3"/>
                              </a:fgClr>
                              <a:bgClr>
                                <a:schemeClr val="accent3">
                                  <a:lumMod val="40000"/>
                                  <a:lumOff val="60000"/>
                                </a:schemeClr>
                              </a:bgClr>
                            </a:patt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3304" i="1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pattFill prst="narHorz">
                              <a:fgClr>
                                <a:schemeClr val="accent3"/>
                              </a:fgClr>
                              <a:bgClr>
                                <a:schemeClr val="accent3">
                                  <a:lumMod val="40000"/>
                                  <a:lumOff val="60000"/>
                                </a:schemeClr>
                              </a:bgClr>
                            </a:patt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304" i="1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pattFill prst="narHorz">
                              <a:fgClr>
                                <a:schemeClr val="accent3"/>
                              </a:fgClr>
                              <a:bgClr>
                                <a:schemeClr val="accent3">
                                  <a:lumMod val="40000"/>
                                  <a:lumOff val="60000"/>
                                </a:schemeClr>
                              </a:bgClr>
                            </a:patt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𝑆𝑂</m:t>
                        </m:r>
                      </m:e>
                      <m:sub>
                        <m:r>
                          <a:rPr lang="en-US" sz="3304" i="1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pattFill prst="narHorz">
                              <a:fgClr>
                                <a:schemeClr val="accent3"/>
                              </a:fgClr>
                              <a:bgClr>
                                <a:schemeClr val="accent3">
                                  <a:lumMod val="40000"/>
                                  <a:lumOff val="60000"/>
                                </a:schemeClr>
                              </a:bgClr>
                            </a:patt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3304" i="1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pattFill prst="narHorz">
                          <a:fgClr>
                            <a:schemeClr val="accent3"/>
                          </a:fgClr>
                          <a:bgClr>
                            <a:schemeClr val="accent3">
                              <a:lumMod val="40000"/>
                              <a:lumOff val="60000"/>
                            </a:schemeClr>
                          </a:bgClr>
                        </a:patt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→            </m:t>
                    </m:r>
                    <m:sSub>
                      <m:sSubPr>
                        <m:ctrlPr>
                          <a:rPr lang="en-US" sz="3304" i="1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pattFill prst="narHorz">
                              <a:fgClr>
                                <a:schemeClr val="accent3"/>
                              </a:fgClr>
                              <a:bgClr>
                                <a:schemeClr val="accent3">
                                  <a:lumMod val="40000"/>
                                  <a:lumOff val="60000"/>
                                </a:schemeClr>
                              </a:bgClr>
                            </a:patt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304" i="1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pattFill prst="narHorz">
                              <a:fgClr>
                                <a:schemeClr val="accent3"/>
                              </a:fgClr>
                              <a:bgClr>
                                <a:schemeClr val="accent3">
                                  <a:lumMod val="40000"/>
                                  <a:lumOff val="60000"/>
                                </a:schemeClr>
                              </a:bgClr>
                            </a:patt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3304" i="1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pattFill prst="narHorz">
                              <a:fgClr>
                                <a:schemeClr val="accent3"/>
                              </a:fgClr>
                              <a:bgClr>
                                <a:schemeClr val="accent3">
                                  <a:lumMod val="40000"/>
                                  <a:lumOff val="60000"/>
                                </a:schemeClr>
                              </a:bgClr>
                            </a:patt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3304" i="1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pattFill prst="narHorz">
                              <a:fgClr>
                                <a:schemeClr val="accent3"/>
                              </a:fgClr>
                              <a:bgClr>
                                <a:schemeClr val="accent3">
                                  <a:lumMod val="40000"/>
                                  <a:lumOff val="60000"/>
                                </a:schemeClr>
                              </a:bgClr>
                            </a:patt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304" i="1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pattFill prst="narHorz">
                              <a:fgClr>
                                <a:schemeClr val="accent3"/>
                              </a:fgClr>
                              <a:bgClr>
                                <a:schemeClr val="accent3">
                                  <a:lumMod val="40000"/>
                                  <a:lumOff val="60000"/>
                                </a:schemeClr>
                              </a:bgClr>
                            </a:patt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𝑆𝑂</m:t>
                        </m:r>
                      </m:e>
                      <m:sub>
                        <m:r>
                          <a:rPr lang="en-US" sz="3304" i="1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pattFill prst="narHorz">
                              <a:fgClr>
                                <a:schemeClr val="accent3"/>
                              </a:fgClr>
                              <a:bgClr>
                                <a:schemeClr val="accent3">
                                  <a:lumMod val="40000"/>
                                  <a:lumOff val="60000"/>
                                </a:schemeClr>
                              </a:bgClr>
                            </a:patt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3304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pattFill prst="narHorz">
                          <a:fgClr>
                            <a:schemeClr val="accent3"/>
                          </a:fgClr>
                          <a:bgClr>
                            <a:schemeClr val="accent3">
                              <a:lumMod val="40000"/>
                              <a:lumOff val="60000"/>
                            </a:schemeClr>
                          </a:bgClr>
                        </a:patt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</m:t>
                    </m:r>
                    <m:r>
                      <a:rPr lang="en-US" sz="3304" i="1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pattFill prst="narHorz">
                          <a:fgClr>
                            <a:schemeClr val="accent3"/>
                          </a:fgClr>
                          <a:bgClr>
                            <a:schemeClr val="accent3">
                              <a:lumMod val="40000"/>
                              <a:lumOff val="60000"/>
                            </a:schemeClr>
                          </a:bgClr>
                        </a:patt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      </m:t>
                    </m:r>
                    <m:sSub>
                      <m:sSubPr>
                        <m:ctrlPr>
                          <a:rPr lang="en-US" sz="3304" i="1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pattFill prst="narHorz">
                              <a:fgClr>
                                <a:schemeClr val="accent3"/>
                              </a:fgClr>
                              <a:bgClr>
                                <a:schemeClr val="accent3">
                                  <a:lumMod val="40000"/>
                                  <a:lumOff val="60000"/>
                                </a:schemeClr>
                              </a:bgClr>
                            </a:patt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304" i="1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pattFill prst="narHorz">
                              <a:fgClr>
                                <a:schemeClr val="accent3"/>
                              </a:fgClr>
                              <a:bgClr>
                                <a:schemeClr val="accent3">
                                  <a:lumMod val="40000"/>
                                  <a:lumOff val="60000"/>
                                </a:schemeClr>
                              </a:bgClr>
                            </a:patt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304" i="1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pattFill prst="narHorz">
                              <a:fgClr>
                                <a:schemeClr val="accent3"/>
                              </a:fgClr>
                              <a:bgClr>
                                <a:schemeClr val="accent3">
                                  <a:lumMod val="40000"/>
                                  <a:lumOff val="60000"/>
                                </a:schemeClr>
                              </a:bgClr>
                            </a:patt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3304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pattFill prst="narHorz">
                          <a:fgClr>
                            <a:schemeClr val="accent3"/>
                          </a:fgClr>
                          <a:bgClr>
                            <a:schemeClr val="accent3">
                              <a:lumMod val="40000"/>
                              <a:lumOff val="60000"/>
                            </a:schemeClr>
                          </a:bgClr>
                        </a:patt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</m:oMath>
                </a14:m>
                <a:endParaRPr lang="en-US" sz="3304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ea typeface="Cambria Math" panose="02040503050406030204" pitchFamily="18" charset="0"/>
                </a:endParaRPr>
              </a:p>
              <a:p>
                <a:pPr marL="257449" indent="-257449">
                  <a:buFont typeface="+mj-lt"/>
                  <a:buAutoNum type="arabicPeriod"/>
                </a:pPr>
                <a:r>
                  <a:rPr lang="en-US" sz="3304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304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pattFill prst="narHorz">
                          <a:fgClr>
                            <a:schemeClr val="accent3"/>
                          </a:fgClr>
                          <a:bgClr>
                            <a:schemeClr val="accent3">
                              <a:lumMod val="40000"/>
                              <a:lumOff val="60000"/>
                            </a:schemeClr>
                          </a:bgClr>
                        </a:patt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NaOH</m:t>
                    </m:r>
                    <m:r>
                      <a:rPr lang="en-US" sz="3304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pattFill prst="narHorz">
                          <a:fgClr>
                            <a:schemeClr val="accent3"/>
                          </a:fgClr>
                          <a:bgClr>
                            <a:schemeClr val="accent3">
                              <a:lumMod val="40000"/>
                              <a:lumOff val="60000"/>
                            </a:schemeClr>
                          </a:bgClr>
                        </a:patt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304" i="1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pattFill prst="narHorz">
                          <a:fgClr>
                            <a:schemeClr val="accent3"/>
                          </a:fgClr>
                          <a:bgClr>
                            <a:schemeClr val="accent3">
                              <a:lumMod val="40000"/>
                              <a:lumOff val="60000"/>
                            </a:schemeClr>
                          </a:bgClr>
                        </a:patt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    </m:t>
                    </m:r>
                    <m:r>
                      <a:rPr lang="en-US" sz="3304" i="1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pattFill prst="narHorz">
                          <a:fgClr>
                            <a:schemeClr val="accent3"/>
                          </a:fgClr>
                          <a:bgClr>
                            <a:schemeClr val="accent3">
                              <a:lumMod val="40000"/>
                              <a:lumOff val="60000"/>
                            </a:schemeClr>
                          </a:bgClr>
                        </a:patt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𝐻𝐶𝑙</m:t>
                    </m:r>
                    <m:r>
                      <a:rPr lang="en-US" sz="3304" i="1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pattFill prst="narHorz">
                          <a:fgClr>
                            <a:schemeClr val="accent3"/>
                          </a:fgClr>
                          <a:bgClr>
                            <a:schemeClr val="accent3">
                              <a:lumMod val="40000"/>
                              <a:lumOff val="60000"/>
                            </a:schemeClr>
                          </a:bgClr>
                        </a:patt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→          </m:t>
                    </m:r>
                    <m:r>
                      <m:rPr>
                        <m:sty m:val="p"/>
                      </m:rPr>
                      <a:rPr lang="en-US" sz="3304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pattFill prst="narHorz">
                          <a:fgClr>
                            <a:schemeClr val="accent3"/>
                          </a:fgClr>
                          <a:bgClr>
                            <a:schemeClr val="accent3">
                              <a:lumMod val="40000"/>
                              <a:lumOff val="60000"/>
                            </a:schemeClr>
                          </a:bgClr>
                        </a:patt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NaCl</m:t>
                    </m:r>
                    <m:r>
                      <a:rPr lang="en-US" sz="3304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pattFill prst="narHorz">
                          <a:fgClr>
                            <a:schemeClr val="accent3"/>
                          </a:fgClr>
                          <a:bgClr>
                            <a:schemeClr val="accent3">
                              <a:lumMod val="40000"/>
                              <a:lumOff val="60000"/>
                            </a:schemeClr>
                          </a:bgClr>
                        </a:patt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</m:t>
                    </m:r>
                    <m:r>
                      <a:rPr lang="en-US" sz="3304" i="1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pattFill prst="narHorz">
                          <a:fgClr>
                            <a:schemeClr val="accent3"/>
                          </a:fgClr>
                          <a:bgClr>
                            <a:schemeClr val="accent3">
                              <a:lumMod val="40000"/>
                              <a:lumOff val="60000"/>
                            </a:schemeClr>
                          </a:bgClr>
                        </a:patt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+       </m:t>
                    </m:r>
                    <m:sSub>
                      <m:sSubPr>
                        <m:ctrlPr>
                          <a:rPr lang="en-US" sz="3304" i="1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pattFill prst="narHorz">
                              <a:fgClr>
                                <a:schemeClr val="accent3"/>
                              </a:fgClr>
                              <a:bgClr>
                                <a:schemeClr val="accent3">
                                  <a:lumMod val="40000"/>
                                  <a:lumOff val="60000"/>
                                </a:schemeClr>
                              </a:bgClr>
                            </a:patt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304" i="1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pattFill prst="narHorz">
                              <a:fgClr>
                                <a:schemeClr val="accent3"/>
                              </a:fgClr>
                              <a:bgClr>
                                <a:schemeClr val="accent3">
                                  <a:lumMod val="40000"/>
                                  <a:lumOff val="60000"/>
                                </a:schemeClr>
                              </a:bgClr>
                            </a:patt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</m:t>
                        </m:r>
                        <m:r>
                          <a:rPr lang="en-US" sz="3304" i="1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pattFill prst="narHorz">
                              <a:fgClr>
                                <a:schemeClr val="accent3"/>
                              </a:fgClr>
                              <a:bgClr>
                                <a:schemeClr val="accent3">
                                  <a:lumMod val="40000"/>
                                  <a:lumOff val="60000"/>
                                </a:schemeClr>
                              </a:bgClr>
                            </a:patt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304" i="1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pattFill prst="narHorz">
                              <a:fgClr>
                                <a:schemeClr val="accent3"/>
                              </a:fgClr>
                              <a:bgClr>
                                <a:schemeClr val="accent3">
                                  <a:lumMod val="40000"/>
                                  <a:lumOff val="60000"/>
                                </a:schemeClr>
                              </a:bgClr>
                            </a:patt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3304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pattFill prst="narHorz">
                          <a:fgClr>
                            <a:schemeClr val="accent3"/>
                          </a:fgClr>
                          <a:bgClr>
                            <a:schemeClr val="accent3">
                              <a:lumMod val="40000"/>
                              <a:lumOff val="60000"/>
                            </a:schemeClr>
                          </a:bgClr>
                        </a:patt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r>
                      <a:rPr lang="en-US" sz="3304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pattFill prst="narHorz">
                          <a:fgClr>
                            <a:schemeClr val="accent3"/>
                          </a:fgClr>
                          <a:bgClr>
                            <a:schemeClr val="accent3">
                              <a:lumMod val="40000"/>
                              <a:lumOff val="60000"/>
                            </a:schemeClr>
                          </a:bgClr>
                        </a:patt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</m:oMath>
                </a14:m>
                <a:r>
                  <a:rPr lang="en-US" sz="3304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ea typeface="Cambria Math" panose="02040503050406030204" pitchFamily="18" charset="0"/>
                  </a:rPr>
                  <a:t>   </a:t>
                </a:r>
              </a:p>
              <a:p>
                <a:endParaRPr lang="en-US" sz="3304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03" y="3867688"/>
                <a:ext cx="10984242" cy="212622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1395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1674" y="749451"/>
            <a:ext cx="4862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3054" y="265723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বাসায়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6048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1973367" y="734938"/>
            <a:ext cx="8534400" cy="885654"/>
          </a:xfrm>
          <a:prstGeom prst="ribbon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1429" y="2430960"/>
            <a:ext cx="8634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৪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ক্ষারকের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সংকেত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 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3200401"/>
            <a:ext cx="86348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৪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ক্ষারের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সংকেত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381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2247" y="786212"/>
            <a:ext cx="8750893" cy="1153683"/>
          </a:xfrm>
        </p:spPr>
        <p:txBody>
          <a:bodyPr>
            <a:normAutofit/>
          </a:bodyPr>
          <a:lstStyle/>
          <a:p>
            <a:r>
              <a:rPr lang="bn-IN" sz="3200" dirty="0" smtClean="0">
                <a:solidFill>
                  <a:srgbClr val="FF0000"/>
                </a:solidFill>
              </a:rPr>
              <a:t>মূল্যায়নঃ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17705" y="2760291"/>
            <a:ext cx="826378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8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AutoNum type="arabicParenR"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দুর্বল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742950" indent="-742950">
              <a:buAutoNum type="arabicParenR"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AutoNum type="arabicParenR"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AutoNum type="arabicParenR"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লিটমাসকে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742950" indent="-742950">
              <a:buAutoNum type="arabicParenR"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742950" indent="-742950">
              <a:buAutoNum type="arabicParenR"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ক্ষারের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98375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>
                <a:solidFill>
                  <a:srgbClr val="00B050"/>
                </a:solidFill>
              </a:rPr>
              <a:t>বাড়ীর কাজ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694" y="3230310"/>
            <a:ext cx="9809782" cy="127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5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4800" dirty="0" smtClean="0">
                <a:solidFill>
                  <a:srgbClr val="00B050"/>
                </a:solidFill>
              </a:rPr>
              <a:t>ধন্যবাদ</a:t>
            </a:r>
            <a:endParaRPr lang="en-US" sz="4800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205" y="2444096"/>
            <a:ext cx="7947589" cy="3802879"/>
          </a:xfrm>
        </p:spPr>
      </p:pic>
    </p:spTree>
    <p:extLst>
      <p:ext uri="{BB962C8B-B14F-4D97-AF65-F5344CB8AC3E}">
        <p14:creationId xmlns:p14="http://schemas.microsoft.com/office/powerpoint/2010/main" val="393490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>
                <a:solidFill>
                  <a:srgbClr val="002060"/>
                </a:solidFill>
              </a:rPr>
              <a:t>শিক্ষক পরিচিতি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n-IN" dirty="0" smtClean="0"/>
              <a:t>        </a:t>
            </a:r>
            <a:r>
              <a:rPr lang="en-US" dirty="0" smtClean="0"/>
              <a:t> </a:t>
            </a:r>
            <a:r>
              <a:rPr lang="bn-IN" dirty="0">
                <a:solidFill>
                  <a:srgbClr val="FF0000"/>
                </a:solidFill>
              </a:rPr>
              <a:t>ফকির সহিদুল ইসলাম</a:t>
            </a:r>
          </a:p>
          <a:p>
            <a:pPr marL="0" indent="0">
              <a:buNone/>
            </a:pPr>
            <a:r>
              <a:rPr lang="bn-IN" sz="1600" dirty="0">
                <a:solidFill>
                  <a:srgbClr val="00B050"/>
                </a:solidFill>
              </a:rPr>
              <a:t>       </a:t>
            </a:r>
            <a:r>
              <a:rPr lang="bn-IN" sz="1600" dirty="0" smtClean="0">
                <a:solidFill>
                  <a:srgbClr val="00B050"/>
                </a:solidFill>
              </a:rPr>
              <a:t>বি,এস,সি </a:t>
            </a:r>
            <a:r>
              <a:rPr lang="bn-IN" sz="1600" dirty="0">
                <a:solidFill>
                  <a:srgbClr val="00B050"/>
                </a:solidFill>
              </a:rPr>
              <a:t>(অনার্স),বি,এড, এম,এস,সি (গণিত)</a:t>
            </a:r>
          </a:p>
          <a:p>
            <a:pPr marL="0" indent="0">
              <a:buNone/>
            </a:pPr>
            <a:r>
              <a:rPr lang="bn-IN" dirty="0">
                <a:solidFill>
                  <a:srgbClr val="00B0F0"/>
                </a:solidFill>
              </a:rPr>
              <a:t>         </a:t>
            </a:r>
            <a:r>
              <a:rPr lang="bn-IN" dirty="0" smtClean="0">
                <a:solidFill>
                  <a:srgbClr val="00B0F0"/>
                </a:solidFill>
              </a:rPr>
              <a:t>সহকারী </a:t>
            </a:r>
            <a:r>
              <a:rPr lang="bn-IN" dirty="0">
                <a:solidFill>
                  <a:srgbClr val="00B0F0"/>
                </a:solidFill>
              </a:rPr>
              <a:t>শিক্ষক (গণিত)</a:t>
            </a:r>
          </a:p>
          <a:p>
            <a:pPr marL="0" indent="0">
              <a:buNone/>
            </a:pPr>
            <a:r>
              <a:rPr lang="bn-IN" dirty="0"/>
              <a:t>       </a:t>
            </a:r>
            <a:r>
              <a:rPr lang="bn-IN" dirty="0" smtClean="0"/>
              <a:t> সেন্ট </a:t>
            </a:r>
            <a:r>
              <a:rPr lang="bn-IN" dirty="0"/>
              <a:t>পল্‌স উচ্চ বিদ্যালয়</a:t>
            </a:r>
          </a:p>
          <a:p>
            <a:pPr marL="0" indent="0">
              <a:buNone/>
            </a:pPr>
            <a:r>
              <a:rPr lang="bn-IN" dirty="0">
                <a:solidFill>
                  <a:srgbClr val="C00000"/>
                </a:solidFill>
              </a:rPr>
              <a:t>           </a:t>
            </a:r>
            <a:r>
              <a:rPr lang="bn-IN" dirty="0" smtClean="0">
                <a:solidFill>
                  <a:srgbClr val="C00000"/>
                </a:solidFill>
              </a:rPr>
              <a:t>মোংলা,বাগেরহাট </a:t>
            </a:r>
            <a:r>
              <a:rPr lang="bn-IN" dirty="0">
                <a:solidFill>
                  <a:srgbClr val="C00000"/>
                </a:solidFill>
              </a:rPr>
              <a:t>।</a:t>
            </a:r>
            <a:endParaRPr lang="en-US" dirty="0"/>
          </a:p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</a:rPr>
              <a:t>                               </a:t>
            </a:r>
            <a:r>
              <a:rPr lang="en-US" sz="1200" dirty="0" err="1">
                <a:solidFill>
                  <a:srgbClr val="000000"/>
                </a:solidFill>
              </a:rPr>
              <a:t>মোবাইলঃ</a:t>
            </a:r>
            <a:r>
              <a:rPr lang="en-US" sz="1200" dirty="0">
                <a:solidFill>
                  <a:srgbClr val="000000"/>
                </a:solidFill>
              </a:rPr>
              <a:t> ০১৭১৬১৬৯৮৬৩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</a:rPr>
              <a:t>                         </a:t>
            </a:r>
            <a:r>
              <a:rPr lang="bn-IN" sz="1200" dirty="0">
                <a:solidFill>
                  <a:srgbClr val="000000"/>
                </a:solidFill>
              </a:rPr>
              <a:t>ই-মেইলঃ</a:t>
            </a:r>
            <a:r>
              <a:rPr lang="en-US" sz="1200" dirty="0">
                <a:solidFill>
                  <a:srgbClr val="000000"/>
                </a:solidFill>
              </a:rPr>
              <a:t> fakirsahidul87@gmail.com</a:t>
            </a:r>
            <a:endParaRPr lang="en-US" dirty="0"/>
          </a:p>
        </p:txBody>
      </p:sp>
      <p:pic>
        <p:nvPicPr>
          <p:cNvPr id="5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988" y="2560320"/>
            <a:ext cx="2918869" cy="3379007"/>
          </a:xfrm>
        </p:spPr>
      </p:pic>
    </p:spTree>
    <p:extLst>
      <p:ext uri="{BB962C8B-B14F-4D97-AF65-F5344CB8AC3E}">
        <p14:creationId xmlns:p14="http://schemas.microsoft.com/office/powerpoint/2010/main" val="21886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IN" dirty="0">
                <a:solidFill>
                  <a:srgbClr val="FF0000"/>
                </a:solidFill>
              </a:rPr>
              <a:t>পাঠ পরিচিতি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08646" y="2867968"/>
            <a:ext cx="5538188" cy="3310128"/>
          </a:xfrm>
        </p:spPr>
        <p:txBody>
          <a:bodyPr/>
          <a:lstStyle/>
          <a:p>
            <a:pPr marL="0" indent="0">
              <a:buNone/>
            </a:pPr>
            <a:r>
              <a:rPr lang="bn-IN" dirty="0"/>
              <a:t> </a:t>
            </a:r>
            <a:r>
              <a:rPr lang="bn-IN" dirty="0" smtClean="0"/>
              <a:t>                 </a:t>
            </a:r>
            <a:r>
              <a:rPr lang="en-US" sz="2800" dirty="0" err="1" smtClean="0">
                <a:solidFill>
                  <a:srgbClr val="002060"/>
                </a:solidFill>
              </a:rPr>
              <a:t>শ্রেনি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– </a:t>
            </a:r>
            <a:r>
              <a:rPr lang="en-US" sz="2800" dirty="0" smtClean="0">
                <a:solidFill>
                  <a:srgbClr val="002060"/>
                </a:solidFill>
              </a:rPr>
              <a:t>৯ম</a:t>
            </a:r>
            <a:r>
              <a:rPr lang="bn-IN" sz="2800" dirty="0" smtClean="0">
                <a:solidFill>
                  <a:srgbClr val="002060"/>
                </a:solidFill>
              </a:rPr>
              <a:t>                                                   			</a:t>
            </a:r>
            <a:r>
              <a:rPr lang="en-US" sz="2800" dirty="0" err="1" smtClean="0">
                <a:solidFill>
                  <a:srgbClr val="002060"/>
                </a:solidFill>
              </a:rPr>
              <a:t>অধ্যায়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– </a:t>
            </a:r>
            <a:r>
              <a:rPr lang="bn-IN" sz="2800" dirty="0" smtClean="0">
                <a:solidFill>
                  <a:srgbClr val="002060"/>
                </a:solidFill>
              </a:rPr>
              <a:t>৯ম</a:t>
            </a:r>
            <a:endParaRPr lang="en-US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bn-IN" sz="2800" dirty="0">
                <a:solidFill>
                  <a:srgbClr val="002060"/>
                </a:solidFill>
              </a:rPr>
              <a:t>          </a:t>
            </a:r>
            <a:r>
              <a:rPr lang="bn-IN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তারিখ</a:t>
            </a:r>
            <a:r>
              <a:rPr lang="en-US" sz="2800" dirty="0">
                <a:solidFill>
                  <a:srgbClr val="002060"/>
                </a:solidFill>
              </a:rPr>
              <a:t> – </a:t>
            </a:r>
            <a:r>
              <a:rPr lang="en-US" sz="2800" dirty="0" smtClean="0">
                <a:solidFill>
                  <a:srgbClr val="002060"/>
                </a:solidFill>
              </a:rPr>
              <a:t>০৯/০২/২০২০</a:t>
            </a:r>
            <a:endParaRPr lang="bn-IN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bn-IN" sz="2800" dirty="0">
                <a:solidFill>
                  <a:srgbClr val="002060"/>
                </a:solidFill>
              </a:rPr>
              <a:t>               </a:t>
            </a:r>
            <a:r>
              <a:rPr lang="bn-IN" sz="2800" dirty="0" smtClean="0">
                <a:solidFill>
                  <a:srgbClr val="002060"/>
                </a:solidFill>
              </a:rPr>
              <a:t>সময়- </a:t>
            </a:r>
            <a:r>
              <a:rPr lang="bn-IN" sz="2800" dirty="0">
                <a:solidFill>
                  <a:srgbClr val="002060"/>
                </a:solidFill>
              </a:rPr>
              <a:t>৫০ মিনিট 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77753" y="2996078"/>
            <a:ext cx="1987468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8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91838" y="89277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3200" dirty="0" smtClean="0">
                <a:solidFill>
                  <a:srgbClr val="7030A0"/>
                </a:solidFill>
              </a:rPr>
              <a:t>লক্ষ্য করঃ</a:t>
            </a:r>
            <a:br>
              <a:rPr lang="bn-IN" sz="3200" dirty="0" smtClean="0">
                <a:solidFill>
                  <a:srgbClr val="7030A0"/>
                </a:solidFill>
              </a:rPr>
            </a:br>
            <a:r>
              <a:rPr lang="bn-IN" sz="3200" dirty="0" smtClean="0">
                <a:solidFill>
                  <a:srgbClr val="7030A0"/>
                </a:solidFill>
              </a:rPr>
              <a:t>এগুলো কিসের চিত্র?</a:t>
            </a:r>
            <a:br>
              <a:rPr lang="bn-IN" sz="3200" dirty="0" smtClean="0">
                <a:solidFill>
                  <a:srgbClr val="7030A0"/>
                </a:solidFill>
              </a:rPr>
            </a:b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347" y="2054757"/>
            <a:ext cx="4337860" cy="30963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034" y="2054757"/>
            <a:ext cx="3767561" cy="2998858"/>
          </a:xfrm>
          <a:prstGeom prst="rect">
            <a:avLst/>
          </a:prstGeom>
        </p:spPr>
      </p:pic>
      <p:sp>
        <p:nvSpPr>
          <p:cNvPr id="12" name="TextBox 4"/>
          <p:cNvSpPr txBox="1"/>
          <p:nvPr/>
        </p:nvSpPr>
        <p:spPr>
          <a:xfrm>
            <a:off x="3563596" y="5151117"/>
            <a:ext cx="45207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স্বাদ কেমন ?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টক হওয়ার কারন কী?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441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91837" y="892770"/>
            <a:ext cx="68557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solidFill>
                  <a:srgbClr val="7030A0"/>
                </a:solidFill>
              </a:rPr>
              <a:t> আবার লক্ষ্য </a:t>
            </a:r>
            <a:r>
              <a:rPr lang="bn-IN" sz="3200" dirty="0" smtClean="0">
                <a:solidFill>
                  <a:srgbClr val="7030A0"/>
                </a:solidFill>
              </a:rPr>
              <a:t>করঃ</a:t>
            </a:r>
            <a:br>
              <a:rPr lang="bn-IN" sz="3200" dirty="0" smtClean="0">
                <a:solidFill>
                  <a:srgbClr val="7030A0"/>
                </a:solidFill>
              </a:rPr>
            </a:br>
            <a:r>
              <a:rPr lang="bn-IN" sz="3200" dirty="0" smtClean="0">
                <a:solidFill>
                  <a:srgbClr val="7030A0"/>
                </a:solidFill>
              </a:rPr>
              <a:t>এগুলো কিসের চিত্র?</a:t>
            </a:r>
            <a:br>
              <a:rPr lang="bn-IN" sz="3200" dirty="0" smtClean="0">
                <a:solidFill>
                  <a:srgbClr val="7030A0"/>
                </a:solidFill>
              </a:rPr>
            </a:b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12" name="TextBox 4"/>
          <p:cNvSpPr txBox="1"/>
          <p:nvPr/>
        </p:nvSpPr>
        <p:spPr>
          <a:xfrm>
            <a:off x="3563596" y="5151117"/>
            <a:ext cx="4520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 দ্বারা কেন পরিস্কার হয়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37" y="2228255"/>
            <a:ext cx="6230428" cy="26034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48" y="1717309"/>
            <a:ext cx="3887437" cy="3625386"/>
          </a:xfrm>
          <a:prstGeom prst="ellipse">
            <a:avLst/>
          </a:prstGeom>
          <a:ln w="76200" cap="rnd">
            <a:solidFill>
              <a:srgbClr val="D6009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13715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IN" dirty="0">
                <a:solidFill>
                  <a:srgbClr val="002060"/>
                </a:solidFill>
              </a:rPr>
              <a:t>তাহলে আজ আমরা শিখবঃ</a:t>
            </a:r>
            <a:br>
              <a:rPr lang="bn-IN" dirty="0">
                <a:solidFill>
                  <a:srgbClr val="00206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050" b="1" dirty="0">
                <a:solidFill>
                  <a:srgbClr val="0000FF"/>
                </a:solidFill>
                <a:latin typeface="NikoshBAN" panose="02000000000000000000" pitchFamily="2" charset="0"/>
              </a:rPr>
              <a:t/>
            </a:r>
            <a:br>
              <a:rPr lang="en-US" sz="1050" b="1" dirty="0">
                <a:solidFill>
                  <a:srgbClr val="0000FF"/>
                </a:solidFill>
                <a:latin typeface="NikoshBAN" panose="02000000000000000000" pitchFamily="2" charset="0"/>
              </a:rPr>
            </a:br>
            <a:endParaRPr lang="bn-IN" sz="1050" b="1" dirty="0" smtClean="0">
              <a:solidFill>
                <a:srgbClr val="0000FF"/>
              </a:solidFill>
              <a:latin typeface="NikoshBAN" panose="02000000000000000000" pitchFamily="2" charset="0"/>
            </a:endParaRPr>
          </a:p>
          <a:p>
            <a:pPr marL="0" indent="0">
              <a:buNone/>
            </a:pPr>
            <a:endParaRPr lang="bn-IN" sz="1050" b="1" dirty="0" smtClean="0">
              <a:solidFill>
                <a:srgbClr val="0000FF"/>
              </a:solidFill>
              <a:latin typeface="NikoshBAN" panose="02000000000000000000" pitchFamily="2" charset="0"/>
            </a:endParaRPr>
          </a:p>
          <a:p>
            <a:pPr marL="0" indent="0">
              <a:buNone/>
            </a:pPr>
            <a:endParaRPr lang="bn-IN" sz="1050" b="1" dirty="0">
              <a:solidFill>
                <a:srgbClr val="0000FF"/>
              </a:solidFill>
              <a:latin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1050" b="1" dirty="0" smtClean="0">
                <a:solidFill>
                  <a:srgbClr val="0000FF"/>
                </a:solidFill>
                <a:latin typeface="NikoshBAN" panose="02000000000000000000" pitchFamily="2" charset="0"/>
              </a:rPr>
              <a:t>                                    </a:t>
            </a:r>
            <a:r>
              <a:rPr lang="bn-IN" sz="1050" b="1" dirty="0" smtClean="0">
                <a:solidFill>
                  <a:srgbClr val="0000FF"/>
                </a:solidFill>
                <a:latin typeface="NikoshBAN" panose="02000000000000000000" pitchFamily="2" charset="0"/>
              </a:rPr>
              <a:t>             </a:t>
            </a:r>
            <a:r>
              <a:rPr lang="bn-IN" sz="6000" b="1" dirty="0" smtClean="0">
                <a:solidFill>
                  <a:srgbClr val="0000FF"/>
                </a:solidFill>
                <a:latin typeface="NikoshBAN" panose="02000000000000000000" pitchFamily="2" charset="0"/>
              </a:rPr>
              <a:t>এসিড ও ক্ষারক</a:t>
            </a:r>
            <a:r>
              <a:rPr lang="en-US" sz="6000" b="1" dirty="0" smtClean="0">
                <a:solidFill>
                  <a:srgbClr val="000099"/>
                </a:solidFill>
                <a:latin typeface="NikoshBAN" panose="02000000000000000000" pitchFamily="2" charset="0"/>
              </a:rPr>
              <a:t>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74978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IN" dirty="0" smtClean="0"/>
              <a:t/>
            </a:r>
            <a:br>
              <a:rPr lang="bn-IN" dirty="0" smtClean="0"/>
            </a:br>
            <a:r>
              <a:rPr lang="bn-IN" dirty="0" smtClean="0"/>
              <a:t>শিখনফল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n-IN" sz="32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2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3200" b="1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196605" y="3158706"/>
            <a:ext cx="97987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এসিডের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সংজ্ঞায়িত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0586" y="4042840"/>
            <a:ext cx="1163082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bn-IN" sz="28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</a:t>
            </a:r>
            <a:r>
              <a:rPr lang="en-US" sz="28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ক্ষারক</a:t>
            </a:r>
            <a:r>
              <a:rPr lang="en-US" sz="28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ক্ষারের</a:t>
            </a:r>
            <a:r>
              <a:rPr lang="en-US" sz="28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সংকেত </a:t>
            </a:r>
            <a:r>
              <a:rPr lang="en-US" sz="28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28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bn-IN" sz="28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৪)</a:t>
            </a:r>
            <a:r>
              <a:rPr lang="en-US" sz="28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ক্ষারক</a:t>
            </a:r>
            <a:r>
              <a:rPr lang="en-US" sz="28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ক্ষার</a:t>
            </a:r>
            <a:r>
              <a:rPr lang="en-US" sz="28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endParaRPr lang="en-US" sz="5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b="1" i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31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4263728" y="502064"/>
            <a:ext cx="3143250" cy="838200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এসিড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1561" y="2005392"/>
            <a:ext cx="108342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051391" y="3544702"/>
                <a:ext cx="6539345" cy="6522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𝑆𝑂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𝑂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Sup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𝑆𝑂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sub>
                      <m:sup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</m:sup>
                    </m:sSubSup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391" y="3544702"/>
                <a:ext cx="6539345" cy="652294"/>
              </a:xfrm>
              <a:prstGeom prst="rect">
                <a:avLst/>
              </a:prstGeom>
              <a:blipFill rotWithShape="0">
                <a:blip r:embed="rId2"/>
                <a:stretch>
                  <a:fillRect t="-11215" b="-36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051391" y="4823324"/>
            <a:ext cx="9628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দুরকম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১।খনিজ/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শক্তিশালী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২।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243042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4075719" y="672980"/>
            <a:ext cx="4350433" cy="838200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ক্ষারক ও ক্ষার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988707" y="2093669"/>
                <a:ext cx="10266104" cy="1384995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</p:spPr>
            <p:txBody>
              <a:bodyPr wrap="square" rtlCol="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r>
                  <a:rPr lang="en-US" sz="2800" b="1" i="1" u="sng" dirty="0" smtClean="0">
                    <a:ln/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ক্ষারক</a:t>
                </a:r>
                <a:r>
                  <a:rPr lang="en-US" sz="2800" b="1" i="1" u="sng" dirty="0">
                    <a:ln/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i="1" u="sng" dirty="0" err="1">
                    <a:ln/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800" b="1" i="1" u="sng" dirty="0">
                    <a:ln/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i="1" u="sng" dirty="0" err="1">
                    <a:ln/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ক্ষারঃ</a:t>
                </a:r>
                <a:r>
                  <a:rPr lang="en-US" sz="2800" b="1" i="1" u="sng" dirty="0">
                    <a:ln/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n/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800" b="1" dirty="0">
                    <a:ln/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n/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সকল</a:t>
                </a:r>
                <a:r>
                  <a:rPr lang="en-US" sz="2800" b="1" dirty="0">
                    <a:ln/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n/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যৌগ</a:t>
                </a:r>
                <a:r>
                  <a:rPr lang="en-US" sz="2800" b="1" dirty="0">
                    <a:ln/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n/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জলীয়</a:t>
                </a:r>
                <a:r>
                  <a:rPr lang="en-US" sz="2800" b="1" dirty="0">
                    <a:ln/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n/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দ্রবণে</a:t>
                </a:r>
                <a:r>
                  <a:rPr lang="en-US" sz="2800" b="1" dirty="0">
                    <a:ln/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n/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হাইড্রোক্সিল</a:t>
                </a:r>
                <a:r>
                  <a:rPr lang="en-US" sz="2800" b="1" dirty="0">
                    <a:ln/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n/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আয়ন</a:t>
                </a:r>
                <a:r>
                  <a:rPr lang="en-US" sz="2800" b="1" dirty="0">
                    <a:ln/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>
                    <a:ln/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n/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n/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𝑶𝑯</m:t>
                        </m:r>
                      </m:e>
                      <m:sup>
                        <m:r>
                          <a:rPr lang="en-US" sz="2800" b="1" i="1">
                            <a:ln/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</m:sup>
                    </m:sSup>
                    <m:r>
                      <a:rPr lang="en-US" sz="2800" b="1">
                        <a:ln/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800" b="1" dirty="0">
                    <a:ln/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n/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প্রদান</a:t>
                </a:r>
                <a:r>
                  <a:rPr lang="en-US" sz="2800" b="1" dirty="0">
                    <a:ln/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n/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800" b="1" dirty="0">
                    <a:ln/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n/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তাকে</a:t>
                </a:r>
                <a:r>
                  <a:rPr lang="en-US" sz="2800" b="1" dirty="0">
                    <a:ln/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n/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ক্ষারক</a:t>
                </a:r>
                <a:r>
                  <a:rPr lang="en-US" sz="2800" b="1" dirty="0">
                    <a:ln/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n/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800" b="1" dirty="0">
                    <a:ln/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n/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ক্ষার</a:t>
                </a:r>
                <a:r>
                  <a:rPr lang="en-US" sz="2800" b="1" dirty="0">
                    <a:ln/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n/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2800" b="1" dirty="0">
                    <a:ln/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2800" b="1" dirty="0" err="1">
                    <a:ln/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</a:t>
                </a:r>
                <a:r>
                  <a:rPr lang="en-US" sz="2800" b="1" dirty="0">
                    <a:ln/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 </a:t>
                </a:r>
                <a:r>
                  <a:rPr lang="en-US" sz="2800" b="1" dirty="0" err="1">
                    <a:ln/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সোডিয়াম</a:t>
                </a:r>
                <a:r>
                  <a:rPr lang="en-US" sz="2800" b="1" dirty="0">
                    <a:ln/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n/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হাইড্রোক্সাইড</a:t>
                </a:r>
                <a:r>
                  <a:rPr lang="en-US" sz="2800" b="1" dirty="0">
                    <a:ln/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800" b="1" dirty="0" err="1">
                    <a:ln/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NaOH</a:t>
                </a:r>
                <a:r>
                  <a:rPr lang="en-US" sz="2800" b="1" dirty="0">
                    <a:ln/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), </a:t>
                </a:r>
                <a:r>
                  <a:rPr lang="en-US" sz="2800" b="1" dirty="0" err="1">
                    <a:ln/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পটাসিয়াম</a:t>
                </a:r>
                <a:r>
                  <a:rPr lang="en-US" sz="2800" b="1" dirty="0">
                    <a:ln/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n/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হাইড্রোক্সাইড</a:t>
                </a:r>
                <a:r>
                  <a:rPr lang="en-US" sz="2800" b="1" dirty="0">
                    <a:ln/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1" i="1">
                        <a:ln/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𝑲𝑶𝑯</m:t>
                    </m:r>
                  </m:oMath>
                </a14:m>
                <a:r>
                  <a:rPr lang="en-US" sz="2800" b="1" dirty="0">
                    <a:ln/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  । </a:t>
                </a:r>
                <a:r>
                  <a:rPr lang="en-US" sz="2800" b="1" dirty="0" err="1">
                    <a:ln/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এরা</a:t>
                </a:r>
                <a:r>
                  <a:rPr lang="en-US" sz="2800" b="1" dirty="0">
                    <a:ln/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n/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জলীয়</a:t>
                </a:r>
                <a:r>
                  <a:rPr lang="en-US" sz="2800" b="1" dirty="0">
                    <a:ln/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n/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দ্রবণে</a:t>
                </a:r>
                <a:r>
                  <a:rPr lang="en-US" sz="2800" b="1" dirty="0">
                    <a:ln/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n/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নিম্নরূপে</a:t>
                </a:r>
                <a:r>
                  <a:rPr lang="en-US" sz="2800" b="1" dirty="0">
                    <a:ln/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n/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বিয়োজিত</a:t>
                </a:r>
                <a:r>
                  <a:rPr lang="en-US" sz="2800" b="1" dirty="0">
                    <a:ln/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n/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800" b="1" dirty="0">
                    <a:ln/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 </a:t>
                </a:r>
                <a:endParaRPr lang="en-US" sz="2800" b="1" dirty="0">
                  <a:ln/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707" y="2093669"/>
                <a:ext cx="10266104" cy="138499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707" y="4061153"/>
            <a:ext cx="10366048" cy="1165491"/>
          </a:xfrm>
          <a:prstGeom prst="rect">
            <a:avLst/>
          </a:prstGeom>
          <a:solidFill>
            <a:srgbClr val="00B050"/>
          </a:solidFill>
        </p:spPr>
      </p:pic>
    </p:spTree>
    <p:extLst>
      <p:ext uri="{BB962C8B-B14F-4D97-AF65-F5344CB8AC3E}">
        <p14:creationId xmlns:p14="http://schemas.microsoft.com/office/powerpoint/2010/main" val="41474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79</TotalTime>
  <Words>334</Words>
  <Application>Microsoft Office PowerPoint</Application>
  <PresentationFormat>Widescreen</PresentationFormat>
  <Paragraphs>63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 Math</vt:lpstr>
      <vt:lpstr>Garamond</vt:lpstr>
      <vt:lpstr>NikoshBAN</vt:lpstr>
      <vt:lpstr>Vrinda</vt:lpstr>
      <vt:lpstr>Organic</vt:lpstr>
      <vt:lpstr>আজকের ক্লাসে স্বাগতম</vt:lpstr>
      <vt:lpstr>শিক্ষক পরিচিতি</vt:lpstr>
      <vt:lpstr>পাঠ পরিচিতি </vt:lpstr>
      <vt:lpstr>PowerPoint Presentation</vt:lpstr>
      <vt:lpstr>PowerPoint Presentation</vt:lpstr>
      <vt:lpstr>তাহলে আজ আমরা শিখবঃ </vt:lpstr>
      <vt:lpstr> শিখনফল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মূল্যায়নঃ</vt:lpstr>
      <vt:lpstr>বাড়ীর কাজ</vt:lpstr>
      <vt:lpstr>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স্বাগতম</dc:title>
  <dc:creator>HP</dc:creator>
  <cp:lastModifiedBy>HP</cp:lastModifiedBy>
  <cp:revision>23</cp:revision>
  <dcterms:created xsi:type="dcterms:W3CDTF">2020-02-08T17:25:25Z</dcterms:created>
  <dcterms:modified xsi:type="dcterms:W3CDTF">2020-02-08T18:45:15Z</dcterms:modified>
</cp:coreProperties>
</file>