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93" r:id="rId3"/>
    <p:sldId id="263" r:id="rId4"/>
    <p:sldId id="267" r:id="rId5"/>
    <p:sldId id="264" r:id="rId6"/>
    <p:sldId id="277" r:id="rId7"/>
    <p:sldId id="279" r:id="rId8"/>
    <p:sldId id="272" r:id="rId9"/>
    <p:sldId id="266" r:id="rId10"/>
    <p:sldId id="278" r:id="rId11"/>
    <p:sldId id="294" r:id="rId12"/>
    <p:sldId id="298" r:id="rId13"/>
    <p:sldId id="281" r:id="rId14"/>
    <p:sldId id="295" r:id="rId15"/>
    <p:sldId id="299" r:id="rId16"/>
    <p:sldId id="296" r:id="rId17"/>
    <p:sldId id="285" r:id="rId18"/>
    <p:sldId id="283" r:id="rId19"/>
    <p:sldId id="2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  <a:srgbClr val="FF0000"/>
    <a:srgbClr val="FF9966"/>
    <a:srgbClr val="FFFF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17" autoAdjust="0"/>
    <p:restoredTop sz="94660"/>
  </p:normalViewPr>
  <p:slideViewPr>
    <p:cSldViewPr snapToGrid="0">
      <p:cViewPr varScale="1">
        <p:scale>
          <a:sx n="45" d="100"/>
          <a:sy n="45" d="100"/>
        </p:scale>
        <p:origin x="10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52EED9-70CF-429E-AA0F-B7A047F72559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03322A-4A95-49AE-BACF-E36E2C84B549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5BD4174-BF4A-4C91-97F5-F722909F0872}" type="parTrans" cxnId="{F78E5114-436A-41C3-9AD9-3A8DEF43C915}">
      <dgm:prSet/>
      <dgm:spPr/>
      <dgm:t>
        <a:bodyPr/>
        <a:lstStyle/>
        <a:p>
          <a:endParaRPr lang="en-US"/>
        </a:p>
      </dgm:t>
    </dgm:pt>
    <dgm:pt modelId="{A787C444-3482-4578-AC63-43BE7985F081}" type="sibTrans" cxnId="{F78E5114-436A-41C3-9AD9-3A8DEF43C915}">
      <dgm:prSet/>
      <dgm:spPr/>
      <dgm:t>
        <a:bodyPr/>
        <a:lstStyle/>
        <a:p>
          <a:endParaRPr lang="en-US"/>
        </a:p>
      </dgm:t>
    </dgm:pt>
    <dgm:pt modelId="{4832C168-D14C-4650-94C0-C18D7A8A8475}">
      <dgm:prSet phldrT="[Text]" custT="1"/>
      <dgm:spPr/>
      <dgm:t>
        <a:bodyPr/>
        <a:lstStyle/>
        <a:p>
          <a:pPr algn="l"/>
          <a:r>
            <a:rPr lang="bn-BD" sz="1200" dirty="0" smtClean="0">
              <a:solidFill>
                <a:schemeClr val="tx1"/>
              </a:solidFill>
            </a:rPr>
            <a:t>জন্মঃ ১৯৪৭ খ্রিস্টাব্দে ঢাকা জেলা বিক্রমপুরের (বর্তমানে মুন্সিগঞ্জ জেলা ) রাড়িখাল  </a:t>
          </a:r>
          <a:endParaRPr lang="en-US" sz="1200" dirty="0">
            <a:solidFill>
              <a:schemeClr val="tx1"/>
            </a:solidFill>
          </a:endParaRPr>
        </a:p>
      </dgm:t>
    </dgm:pt>
    <dgm:pt modelId="{0EAABC9F-02B6-466F-BA45-1196972B387F}" type="parTrans" cxnId="{2F67557C-AEDF-4AC1-99D1-43D7E2A94510}">
      <dgm:prSet/>
      <dgm:spPr/>
      <dgm:t>
        <a:bodyPr/>
        <a:lstStyle/>
        <a:p>
          <a:endParaRPr lang="en-US"/>
        </a:p>
      </dgm:t>
    </dgm:pt>
    <dgm:pt modelId="{ACC30B3F-65AA-4E53-A661-C08F8E36F307}" type="sibTrans" cxnId="{2F67557C-AEDF-4AC1-99D1-43D7E2A94510}">
      <dgm:prSet/>
      <dgm:spPr/>
      <dgm:t>
        <a:bodyPr/>
        <a:lstStyle/>
        <a:p>
          <a:endParaRPr lang="en-US"/>
        </a:p>
      </dgm:t>
    </dgm:pt>
    <dgm:pt modelId="{B5B0598A-2850-4EB5-A623-C2DABAC291A0}">
      <dgm:prSet phldrT="[Text]" custT="1"/>
      <dgm:spPr/>
      <dgm:t>
        <a:bodyPr/>
        <a:lstStyle/>
        <a:p>
          <a:pPr algn="l"/>
          <a:r>
            <a:rPr lang="bn-BD" sz="1200" dirty="0" smtClean="0">
              <a:solidFill>
                <a:schemeClr val="tx1"/>
              </a:solidFill>
            </a:rPr>
            <a:t>কর্মজীবনঃ ঢাকা বিশ্ববিদ্যালয়ে বাংলা বিভাগের  অধ্যাপক</a:t>
          </a:r>
          <a:endParaRPr lang="en-US" sz="1200" dirty="0">
            <a:solidFill>
              <a:schemeClr val="tx1"/>
            </a:solidFill>
          </a:endParaRPr>
        </a:p>
      </dgm:t>
    </dgm:pt>
    <dgm:pt modelId="{A5E68791-C560-4FC6-AD4A-BA17E8C51675}" type="parTrans" cxnId="{D8170EEA-E170-475A-97EF-6942B720AD11}">
      <dgm:prSet/>
      <dgm:spPr/>
      <dgm:t>
        <a:bodyPr/>
        <a:lstStyle/>
        <a:p>
          <a:endParaRPr lang="en-US"/>
        </a:p>
      </dgm:t>
    </dgm:pt>
    <dgm:pt modelId="{4BA522F8-9F8B-4A85-AB43-189568B2E547}" type="sibTrans" cxnId="{D8170EEA-E170-475A-97EF-6942B720AD11}">
      <dgm:prSet/>
      <dgm:spPr/>
      <dgm:t>
        <a:bodyPr/>
        <a:lstStyle/>
        <a:p>
          <a:endParaRPr lang="en-US"/>
        </a:p>
      </dgm:t>
    </dgm:pt>
    <dgm:pt modelId="{413AC8B2-0C9E-453F-B278-9E1DB9C1F7FD}">
      <dgm:prSet phldrT="[Text]" custT="1"/>
      <dgm:spPr/>
      <dgm:t>
        <a:bodyPr/>
        <a:lstStyle/>
        <a:p>
          <a:pPr algn="l"/>
          <a:r>
            <a:rPr lang="bn-BD" sz="1200" dirty="0" smtClean="0">
              <a:solidFill>
                <a:schemeClr val="tx1"/>
              </a:solidFill>
            </a:rPr>
            <a:t>গবেষক, ভাষাবিজ্ঞানী, কবি, ঔপন্যাসিক, ও প্রাবন্ধিক</a:t>
          </a:r>
          <a:endParaRPr lang="en-US" sz="1200" dirty="0">
            <a:solidFill>
              <a:schemeClr val="tx1"/>
            </a:solidFill>
          </a:endParaRPr>
        </a:p>
      </dgm:t>
    </dgm:pt>
    <dgm:pt modelId="{762AFBA6-981E-45CE-A917-988EF0E6A5A5}" type="parTrans" cxnId="{E442147A-37FA-448F-90E6-AE628C140116}">
      <dgm:prSet/>
      <dgm:spPr/>
      <dgm:t>
        <a:bodyPr/>
        <a:lstStyle/>
        <a:p>
          <a:endParaRPr lang="en-US"/>
        </a:p>
      </dgm:t>
    </dgm:pt>
    <dgm:pt modelId="{EEA6622D-D7AA-4F89-8883-F073A6C9C2EF}" type="sibTrans" cxnId="{E442147A-37FA-448F-90E6-AE628C140116}">
      <dgm:prSet/>
      <dgm:spPr/>
      <dgm:t>
        <a:bodyPr/>
        <a:lstStyle/>
        <a:p>
          <a:endParaRPr lang="en-US"/>
        </a:p>
      </dgm:t>
    </dgm:pt>
    <dgm:pt modelId="{139A3428-59CF-47A0-AA6A-78BCB60FDD23}">
      <dgm:prSet phldrT="[Text]" custT="1"/>
      <dgm:spPr/>
      <dgm:t>
        <a:bodyPr/>
        <a:lstStyle/>
        <a:p>
          <a:pPr algn="l"/>
          <a:r>
            <a:rPr lang="bn-BD" sz="1200" dirty="0" smtClean="0">
              <a:solidFill>
                <a:schemeClr val="tx1"/>
              </a:solidFill>
            </a:rPr>
            <a:t>কবিতাগ্রন্থঃ ‘অলৌকিক  ইস্টিমার’ ও ‘জ্বলো চিতাবাঘ</a:t>
          </a:r>
          <a:r>
            <a:rPr lang="bn-BD" sz="1500" dirty="0" smtClean="0"/>
            <a:t>’</a:t>
          </a:r>
          <a:endParaRPr lang="en-US" sz="1500" dirty="0"/>
        </a:p>
      </dgm:t>
    </dgm:pt>
    <dgm:pt modelId="{DF1CC5A1-C049-41C0-B261-528B5C095A8A}" type="parTrans" cxnId="{E00064C8-BFDF-48CC-8C87-0AFB37BF49A0}">
      <dgm:prSet/>
      <dgm:spPr/>
      <dgm:t>
        <a:bodyPr/>
        <a:lstStyle/>
        <a:p>
          <a:endParaRPr lang="en-US"/>
        </a:p>
      </dgm:t>
    </dgm:pt>
    <dgm:pt modelId="{3B80AC36-9398-4410-B8FA-7D80AE5A5912}" type="sibTrans" cxnId="{E00064C8-BFDF-48CC-8C87-0AFB37BF49A0}">
      <dgm:prSet/>
      <dgm:spPr/>
      <dgm:t>
        <a:bodyPr/>
        <a:lstStyle/>
        <a:p>
          <a:endParaRPr lang="en-US"/>
        </a:p>
      </dgm:t>
    </dgm:pt>
    <dgm:pt modelId="{FEA0C105-F067-4E33-88F0-12A03A708212}">
      <dgm:prSet custT="1"/>
      <dgm:spPr/>
      <dgm:t>
        <a:bodyPr/>
        <a:lstStyle/>
        <a:p>
          <a:pPr algn="l"/>
          <a:r>
            <a:rPr lang="bn-BD" sz="1200" dirty="0" smtClean="0">
              <a:solidFill>
                <a:schemeClr val="tx1"/>
              </a:solidFill>
            </a:rPr>
            <a:t>গবেষণাগ্রন্থঃ ‘বাক্যতত্ত্ব, কিশোরদের জন্যঃ ‘লাল নীল দীপাবলী’ ও ‘কতো নদী সরোবর’</a:t>
          </a:r>
          <a:endParaRPr lang="en-US" sz="1200" dirty="0">
            <a:solidFill>
              <a:schemeClr val="tx1"/>
            </a:solidFill>
          </a:endParaRPr>
        </a:p>
      </dgm:t>
    </dgm:pt>
    <dgm:pt modelId="{2F827E8E-6095-4B60-895D-98974C4FB4C5}" type="parTrans" cxnId="{D59E5061-2BC2-4A4F-8CFF-55468C967984}">
      <dgm:prSet/>
      <dgm:spPr/>
      <dgm:t>
        <a:bodyPr/>
        <a:lstStyle/>
        <a:p>
          <a:endParaRPr lang="en-US"/>
        </a:p>
      </dgm:t>
    </dgm:pt>
    <dgm:pt modelId="{2E7C3561-B829-4477-8EA1-8C9D09D39D66}" type="sibTrans" cxnId="{D59E5061-2BC2-4A4F-8CFF-55468C967984}">
      <dgm:prSet/>
      <dgm:spPr/>
      <dgm:t>
        <a:bodyPr/>
        <a:lstStyle/>
        <a:p>
          <a:endParaRPr lang="en-US"/>
        </a:p>
      </dgm:t>
    </dgm:pt>
    <dgm:pt modelId="{B4DF388A-D691-4989-B1E5-BA11DC9E242E}">
      <dgm:prSet custT="1"/>
      <dgm:spPr/>
      <dgm:t>
        <a:bodyPr/>
        <a:lstStyle/>
        <a:p>
          <a:pPr algn="l"/>
          <a:r>
            <a:rPr lang="bn-BD" sz="1200" dirty="0" smtClean="0">
              <a:solidFill>
                <a:schemeClr val="tx1"/>
              </a:solidFill>
            </a:rPr>
            <a:t>বাংলা একাডেমি পুরস্কারঃ ১৯৮৭ সাল </a:t>
          </a:r>
          <a:endParaRPr lang="en-US" sz="1200" dirty="0">
            <a:solidFill>
              <a:schemeClr val="tx1"/>
            </a:solidFill>
          </a:endParaRPr>
        </a:p>
      </dgm:t>
    </dgm:pt>
    <dgm:pt modelId="{CC26CFC3-6FD1-422F-812F-C88A4B6BE44D}" type="parTrans" cxnId="{11AAEA51-091B-4AAF-8595-CD638CA3BC3D}">
      <dgm:prSet/>
      <dgm:spPr/>
      <dgm:t>
        <a:bodyPr/>
        <a:lstStyle/>
        <a:p>
          <a:endParaRPr lang="en-US"/>
        </a:p>
      </dgm:t>
    </dgm:pt>
    <dgm:pt modelId="{EAC4FFD6-7A15-4A15-A10B-DA161BB1B7F8}" type="sibTrans" cxnId="{11AAEA51-091B-4AAF-8595-CD638CA3BC3D}">
      <dgm:prSet/>
      <dgm:spPr/>
      <dgm:t>
        <a:bodyPr/>
        <a:lstStyle/>
        <a:p>
          <a:endParaRPr lang="en-US"/>
        </a:p>
      </dgm:t>
    </dgm:pt>
    <dgm:pt modelId="{1B08E413-6594-47FB-855C-CC2DC65600F9}">
      <dgm:prSet custT="1"/>
      <dgm:spPr/>
      <dgm:t>
        <a:bodyPr/>
        <a:lstStyle/>
        <a:p>
          <a:pPr algn="l"/>
          <a:r>
            <a:rPr lang="bn-BD" sz="1200" dirty="0" smtClean="0">
              <a:solidFill>
                <a:schemeClr val="tx1"/>
              </a:solidFill>
            </a:rPr>
            <a:t>মৃত্যুঃ ২০০৪  সালে জার্মানির মিউনিখ শহর</a:t>
          </a:r>
          <a:endParaRPr lang="en-US" sz="1200" dirty="0">
            <a:solidFill>
              <a:schemeClr val="tx1"/>
            </a:solidFill>
          </a:endParaRPr>
        </a:p>
      </dgm:t>
    </dgm:pt>
    <dgm:pt modelId="{3A7E92F7-6265-4C0F-9B86-79283959F2EF}" type="parTrans" cxnId="{0D3B939B-18D4-472B-8726-8B8003E6AE17}">
      <dgm:prSet/>
      <dgm:spPr/>
      <dgm:t>
        <a:bodyPr/>
        <a:lstStyle/>
        <a:p>
          <a:endParaRPr lang="en-US"/>
        </a:p>
      </dgm:t>
    </dgm:pt>
    <dgm:pt modelId="{7D9E3D2F-D22A-49DF-B853-DB5D6F34EB3A}" type="sibTrans" cxnId="{0D3B939B-18D4-472B-8726-8B8003E6AE17}">
      <dgm:prSet/>
      <dgm:spPr/>
      <dgm:t>
        <a:bodyPr/>
        <a:lstStyle/>
        <a:p>
          <a:endParaRPr lang="en-US"/>
        </a:p>
      </dgm:t>
    </dgm:pt>
    <dgm:pt modelId="{C651333F-80F3-4C3E-88D3-6B262F6DF3D5}" type="pres">
      <dgm:prSet presAssocID="{0652EED9-70CF-429E-AA0F-B7A047F7255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0EFE74-B82E-4E3D-B2D0-AC840ACA951B}" type="pres">
      <dgm:prSet presAssocID="{3703322A-4A95-49AE-BACF-E36E2C84B549}" presName="centerShape" presStyleLbl="node0" presStyleIdx="0" presStyleCnt="1"/>
      <dgm:spPr/>
      <dgm:t>
        <a:bodyPr/>
        <a:lstStyle/>
        <a:p>
          <a:endParaRPr lang="en-US"/>
        </a:p>
      </dgm:t>
    </dgm:pt>
    <dgm:pt modelId="{43C50545-EC16-49A6-B62C-1D10F68B5ADA}" type="pres">
      <dgm:prSet presAssocID="{0EAABC9F-02B6-466F-BA45-1196972B387F}" presName="parTrans" presStyleLbl="sibTrans2D1" presStyleIdx="0" presStyleCnt="7"/>
      <dgm:spPr/>
      <dgm:t>
        <a:bodyPr/>
        <a:lstStyle/>
        <a:p>
          <a:endParaRPr lang="en-US"/>
        </a:p>
      </dgm:t>
    </dgm:pt>
    <dgm:pt modelId="{5B0C57AC-7FCC-49C8-B28C-790EA88D0171}" type="pres">
      <dgm:prSet presAssocID="{0EAABC9F-02B6-466F-BA45-1196972B387F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AF5A9EEA-9B6F-494D-83CC-51B6D47E0D8A}" type="pres">
      <dgm:prSet presAssocID="{4832C168-D14C-4650-94C0-C18D7A8A8475}" presName="node" presStyleLbl="node1" presStyleIdx="0" presStyleCnt="7" custScaleX="100690" custScaleY="90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4A026-6323-4C41-9DEA-E9D2AE8BB05D}" type="pres">
      <dgm:prSet presAssocID="{A5E68791-C560-4FC6-AD4A-BA17E8C51675}" presName="parTrans" presStyleLbl="sibTrans2D1" presStyleIdx="1" presStyleCnt="7"/>
      <dgm:spPr/>
      <dgm:t>
        <a:bodyPr/>
        <a:lstStyle/>
        <a:p>
          <a:endParaRPr lang="en-US"/>
        </a:p>
      </dgm:t>
    </dgm:pt>
    <dgm:pt modelId="{427A8695-25CF-47D8-9B99-6912CACE9288}" type="pres">
      <dgm:prSet presAssocID="{A5E68791-C560-4FC6-AD4A-BA17E8C51675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DB1D9F24-BF8F-4185-8B31-6E2920F66BA5}" type="pres">
      <dgm:prSet presAssocID="{B5B0598A-2850-4EB5-A623-C2DABAC291A0}" presName="node" presStyleLbl="node1" presStyleIdx="1" presStyleCnt="7" custScaleX="93423" custScaleY="88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450ED-D8A9-49F4-9119-49823BFE9628}" type="pres">
      <dgm:prSet presAssocID="{762AFBA6-981E-45CE-A917-988EF0E6A5A5}" presName="parTrans" presStyleLbl="sibTrans2D1" presStyleIdx="2" presStyleCnt="7"/>
      <dgm:spPr/>
      <dgm:t>
        <a:bodyPr/>
        <a:lstStyle/>
        <a:p>
          <a:endParaRPr lang="en-US"/>
        </a:p>
      </dgm:t>
    </dgm:pt>
    <dgm:pt modelId="{4560FF7F-67CC-4C10-AF35-E88C10645E9C}" type="pres">
      <dgm:prSet presAssocID="{762AFBA6-981E-45CE-A917-988EF0E6A5A5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4627831A-3DAF-4589-8BE3-F8C93BDF0E84}" type="pres">
      <dgm:prSet presAssocID="{413AC8B2-0C9E-453F-B278-9E1DB9C1F7FD}" presName="node" presStyleLbl="node1" presStyleIdx="2" presStyleCnt="7" custScaleX="87921" custScaleY="84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AC015-AF24-4E04-B885-18201846364D}" type="pres">
      <dgm:prSet presAssocID="{2F827E8E-6095-4B60-895D-98974C4FB4C5}" presName="parTrans" presStyleLbl="sibTrans2D1" presStyleIdx="3" presStyleCnt="7"/>
      <dgm:spPr/>
      <dgm:t>
        <a:bodyPr/>
        <a:lstStyle/>
        <a:p>
          <a:endParaRPr lang="en-US"/>
        </a:p>
      </dgm:t>
    </dgm:pt>
    <dgm:pt modelId="{8E9775C9-FDBE-4AC3-986B-8F1AF0A1F9B6}" type="pres">
      <dgm:prSet presAssocID="{2F827E8E-6095-4B60-895D-98974C4FB4C5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12925FCB-654A-4ABD-BD68-306F65889CCF}" type="pres">
      <dgm:prSet presAssocID="{FEA0C105-F067-4E33-88F0-12A03A708212}" presName="node" presStyleLbl="node1" presStyleIdx="3" presStyleCnt="7" custScaleX="98145" custScaleY="85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A8C3B-19A8-48D8-986C-736BD06BC733}" type="pres">
      <dgm:prSet presAssocID="{DF1CC5A1-C049-41C0-B261-528B5C095A8A}" presName="parTrans" presStyleLbl="sibTrans2D1" presStyleIdx="4" presStyleCnt="7"/>
      <dgm:spPr/>
      <dgm:t>
        <a:bodyPr/>
        <a:lstStyle/>
        <a:p>
          <a:endParaRPr lang="en-US"/>
        </a:p>
      </dgm:t>
    </dgm:pt>
    <dgm:pt modelId="{2F59CC13-A461-415F-9137-5C5B5EFE1089}" type="pres">
      <dgm:prSet presAssocID="{DF1CC5A1-C049-41C0-B261-528B5C095A8A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E55AF4CE-61D5-454F-8DE4-C8F9C1DB317F}" type="pres">
      <dgm:prSet presAssocID="{139A3428-59CF-47A0-AA6A-78BCB60FDD23}" presName="node" presStyleLbl="node1" presStyleIdx="4" presStyleCnt="7" custScaleX="76784" custScaleY="67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B0F85-4A68-403E-A9FF-37F218413F3A}" type="pres">
      <dgm:prSet presAssocID="{CC26CFC3-6FD1-422F-812F-C88A4B6BE44D}" presName="parTrans" presStyleLbl="sibTrans2D1" presStyleIdx="5" presStyleCnt="7"/>
      <dgm:spPr/>
      <dgm:t>
        <a:bodyPr/>
        <a:lstStyle/>
        <a:p>
          <a:endParaRPr lang="en-US"/>
        </a:p>
      </dgm:t>
    </dgm:pt>
    <dgm:pt modelId="{B0AB6FFD-DFF5-4F2A-98C8-1FE771F4EC9B}" type="pres">
      <dgm:prSet presAssocID="{CC26CFC3-6FD1-422F-812F-C88A4B6BE44D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D3249A98-F4C7-427D-80CA-DE9BB9E401D3}" type="pres">
      <dgm:prSet presAssocID="{B4DF388A-D691-4989-B1E5-BA11DC9E242E}" presName="node" presStyleLbl="node1" presStyleIdx="5" presStyleCnt="7" custScaleX="70247" custScaleY="65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A9586-5105-44E3-9443-1BFF898EF6B2}" type="pres">
      <dgm:prSet presAssocID="{3A7E92F7-6265-4C0F-9B86-79283959F2EF}" presName="parTrans" presStyleLbl="sibTrans2D1" presStyleIdx="6" presStyleCnt="7"/>
      <dgm:spPr/>
      <dgm:t>
        <a:bodyPr/>
        <a:lstStyle/>
        <a:p>
          <a:endParaRPr lang="en-US"/>
        </a:p>
      </dgm:t>
    </dgm:pt>
    <dgm:pt modelId="{864367D3-8CDA-4C69-9187-2EB5F2D0347A}" type="pres">
      <dgm:prSet presAssocID="{3A7E92F7-6265-4C0F-9B86-79283959F2EF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7210AFCF-DE1D-482C-AD38-A4FC19644F0D}" type="pres">
      <dgm:prSet presAssocID="{1B08E413-6594-47FB-855C-CC2DC65600F9}" presName="node" presStyleLbl="node1" presStyleIdx="6" presStyleCnt="7" custScaleX="69384" custScaleY="71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2980A9-8CED-42F7-B6BB-C1B5B17794C0}" type="presOf" srcId="{B4DF388A-D691-4989-B1E5-BA11DC9E242E}" destId="{D3249A98-F4C7-427D-80CA-DE9BB9E401D3}" srcOrd="0" destOrd="0" presId="urn:microsoft.com/office/officeart/2005/8/layout/radial5"/>
    <dgm:cxn modelId="{7ED8F2F3-3AD4-4F35-B916-C7D753100F90}" type="presOf" srcId="{0EAABC9F-02B6-466F-BA45-1196972B387F}" destId="{43C50545-EC16-49A6-B62C-1D10F68B5ADA}" srcOrd="0" destOrd="0" presId="urn:microsoft.com/office/officeart/2005/8/layout/radial5"/>
    <dgm:cxn modelId="{14A6B784-A9C7-4CCC-99A2-902284615EB6}" type="presOf" srcId="{0EAABC9F-02B6-466F-BA45-1196972B387F}" destId="{5B0C57AC-7FCC-49C8-B28C-790EA88D0171}" srcOrd="1" destOrd="0" presId="urn:microsoft.com/office/officeart/2005/8/layout/radial5"/>
    <dgm:cxn modelId="{3B6671DF-278D-41C1-8008-5E64DFB00FE8}" type="presOf" srcId="{3A7E92F7-6265-4C0F-9B86-79283959F2EF}" destId="{864367D3-8CDA-4C69-9187-2EB5F2D0347A}" srcOrd="1" destOrd="0" presId="urn:microsoft.com/office/officeart/2005/8/layout/radial5"/>
    <dgm:cxn modelId="{19574701-CD0B-4267-A3C7-BC1462E733E9}" type="presOf" srcId="{CC26CFC3-6FD1-422F-812F-C88A4B6BE44D}" destId="{50AB0F85-4A68-403E-A9FF-37F218413F3A}" srcOrd="0" destOrd="0" presId="urn:microsoft.com/office/officeart/2005/8/layout/radial5"/>
    <dgm:cxn modelId="{F78E5114-436A-41C3-9AD9-3A8DEF43C915}" srcId="{0652EED9-70CF-429E-AA0F-B7A047F72559}" destId="{3703322A-4A95-49AE-BACF-E36E2C84B549}" srcOrd="0" destOrd="0" parTransId="{D5BD4174-BF4A-4C91-97F5-F722909F0872}" sibTransId="{A787C444-3482-4578-AC63-43BE7985F081}"/>
    <dgm:cxn modelId="{F4BFCE00-4BD2-4788-80F5-AE96BD6886D7}" type="presOf" srcId="{A5E68791-C560-4FC6-AD4A-BA17E8C51675}" destId="{427A8695-25CF-47D8-9B99-6912CACE9288}" srcOrd="1" destOrd="0" presId="urn:microsoft.com/office/officeart/2005/8/layout/radial5"/>
    <dgm:cxn modelId="{C796F1EB-7570-4275-86A0-B52013B77576}" type="presOf" srcId="{4832C168-D14C-4650-94C0-C18D7A8A8475}" destId="{AF5A9EEA-9B6F-494D-83CC-51B6D47E0D8A}" srcOrd="0" destOrd="0" presId="urn:microsoft.com/office/officeart/2005/8/layout/radial5"/>
    <dgm:cxn modelId="{5E669114-5308-4D18-8534-96D1D0B2A0ED}" type="presOf" srcId="{DF1CC5A1-C049-41C0-B261-528B5C095A8A}" destId="{E84A8C3B-19A8-48D8-986C-736BD06BC733}" srcOrd="0" destOrd="0" presId="urn:microsoft.com/office/officeart/2005/8/layout/radial5"/>
    <dgm:cxn modelId="{D8170EEA-E170-475A-97EF-6942B720AD11}" srcId="{3703322A-4A95-49AE-BACF-E36E2C84B549}" destId="{B5B0598A-2850-4EB5-A623-C2DABAC291A0}" srcOrd="1" destOrd="0" parTransId="{A5E68791-C560-4FC6-AD4A-BA17E8C51675}" sibTransId="{4BA522F8-9F8B-4A85-AB43-189568B2E547}"/>
    <dgm:cxn modelId="{82BAA015-93C2-4F4A-82A5-ECF8A44BAC54}" type="presOf" srcId="{A5E68791-C560-4FC6-AD4A-BA17E8C51675}" destId="{1634A026-6323-4C41-9DEA-E9D2AE8BB05D}" srcOrd="0" destOrd="0" presId="urn:microsoft.com/office/officeart/2005/8/layout/radial5"/>
    <dgm:cxn modelId="{0D3B939B-18D4-472B-8726-8B8003E6AE17}" srcId="{3703322A-4A95-49AE-BACF-E36E2C84B549}" destId="{1B08E413-6594-47FB-855C-CC2DC65600F9}" srcOrd="6" destOrd="0" parTransId="{3A7E92F7-6265-4C0F-9B86-79283959F2EF}" sibTransId="{7D9E3D2F-D22A-49DF-B853-DB5D6F34EB3A}"/>
    <dgm:cxn modelId="{F9899ACC-0CAD-4692-9188-68BF8FD02CD6}" type="presOf" srcId="{CC26CFC3-6FD1-422F-812F-C88A4B6BE44D}" destId="{B0AB6FFD-DFF5-4F2A-98C8-1FE771F4EC9B}" srcOrd="1" destOrd="0" presId="urn:microsoft.com/office/officeart/2005/8/layout/radial5"/>
    <dgm:cxn modelId="{4AE8AC88-0A7E-4796-AE1F-F63A85C6B7D9}" type="presOf" srcId="{2F827E8E-6095-4B60-895D-98974C4FB4C5}" destId="{8DCAC015-AF24-4E04-B885-18201846364D}" srcOrd="0" destOrd="0" presId="urn:microsoft.com/office/officeart/2005/8/layout/radial5"/>
    <dgm:cxn modelId="{E00064C8-BFDF-48CC-8C87-0AFB37BF49A0}" srcId="{3703322A-4A95-49AE-BACF-E36E2C84B549}" destId="{139A3428-59CF-47A0-AA6A-78BCB60FDD23}" srcOrd="4" destOrd="0" parTransId="{DF1CC5A1-C049-41C0-B261-528B5C095A8A}" sibTransId="{3B80AC36-9398-4410-B8FA-7D80AE5A5912}"/>
    <dgm:cxn modelId="{20054FA1-1050-48C8-928F-75F1697A1C30}" type="presOf" srcId="{FEA0C105-F067-4E33-88F0-12A03A708212}" destId="{12925FCB-654A-4ABD-BD68-306F65889CCF}" srcOrd="0" destOrd="0" presId="urn:microsoft.com/office/officeart/2005/8/layout/radial5"/>
    <dgm:cxn modelId="{D59E5061-2BC2-4A4F-8CFF-55468C967984}" srcId="{3703322A-4A95-49AE-BACF-E36E2C84B549}" destId="{FEA0C105-F067-4E33-88F0-12A03A708212}" srcOrd="3" destOrd="0" parTransId="{2F827E8E-6095-4B60-895D-98974C4FB4C5}" sibTransId="{2E7C3561-B829-4477-8EA1-8C9D09D39D66}"/>
    <dgm:cxn modelId="{B85790A5-DCF0-45CC-AB75-72E18530FD70}" type="presOf" srcId="{DF1CC5A1-C049-41C0-B261-528B5C095A8A}" destId="{2F59CC13-A461-415F-9137-5C5B5EFE1089}" srcOrd="1" destOrd="0" presId="urn:microsoft.com/office/officeart/2005/8/layout/radial5"/>
    <dgm:cxn modelId="{F8EB57EB-4FC2-4B37-9FBF-C8AFFB9DA28B}" type="presOf" srcId="{762AFBA6-981E-45CE-A917-988EF0E6A5A5}" destId="{4560FF7F-67CC-4C10-AF35-E88C10645E9C}" srcOrd="1" destOrd="0" presId="urn:microsoft.com/office/officeart/2005/8/layout/radial5"/>
    <dgm:cxn modelId="{D47C3813-0237-48A2-B6DE-3B1358A9DD9A}" type="presOf" srcId="{139A3428-59CF-47A0-AA6A-78BCB60FDD23}" destId="{E55AF4CE-61D5-454F-8DE4-C8F9C1DB317F}" srcOrd="0" destOrd="0" presId="urn:microsoft.com/office/officeart/2005/8/layout/radial5"/>
    <dgm:cxn modelId="{EE9F30B1-2E79-46F7-B51C-040BD6210A69}" type="presOf" srcId="{3703322A-4A95-49AE-BACF-E36E2C84B549}" destId="{E80EFE74-B82E-4E3D-B2D0-AC840ACA951B}" srcOrd="0" destOrd="0" presId="urn:microsoft.com/office/officeart/2005/8/layout/radial5"/>
    <dgm:cxn modelId="{D7B3068A-36AB-4B01-B1D6-505F332F42C4}" type="presOf" srcId="{0652EED9-70CF-429E-AA0F-B7A047F72559}" destId="{C651333F-80F3-4C3E-88D3-6B262F6DF3D5}" srcOrd="0" destOrd="0" presId="urn:microsoft.com/office/officeart/2005/8/layout/radial5"/>
    <dgm:cxn modelId="{873FB62D-D805-41E7-A75B-0BA8AAB38D2C}" type="presOf" srcId="{3A7E92F7-6265-4C0F-9B86-79283959F2EF}" destId="{DADA9586-5105-44E3-9443-1BFF898EF6B2}" srcOrd="0" destOrd="0" presId="urn:microsoft.com/office/officeart/2005/8/layout/radial5"/>
    <dgm:cxn modelId="{6D70E797-B50E-4FC6-83C5-A6458FF4A765}" type="presOf" srcId="{1B08E413-6594-47FB-855C-CC2DC65600F9}" destId="{7210AFCF-DE1D-482C-AD38-A4FC19644F0D}" srcOrd="0" destOrd="0" presId="urn:microsoft.com/office/officeart/2005/8/layout/radial5"/>
    <dgm:cxn modelId="{D4C77182-5F87-4C3A-84BD-C41FC7E6F967}" type="presOf" srcId="{B5B0598A-2850-4EB5-A623-C2DABAC291A0}" destId="{DB1D9F24-BF8F-4185-8B31-6E2920F66BA5}" srcOrd="0" destOrd="0" presId="urn:microsoft.com/office/officeart/2005/8/layout/radial5"/>
    <dgm:cxn modelId="{8FC9250B-1EFD-421D-B035-2682433D3D52}" type="presOf" srcId="{762AFBA6-981E-45CE-A917-988EF0E6A5A5}" destId="{EF3450ED-D8A9-49F4-9119-49823BFE9628}" srcOrd="0" destOrd="0" presId="urn:microsoft.com/office/officeart/2005/8/layout/radial5"/>
    <dgm:cxn modelId="{E442147A-37FA-448F-90E6-AE628C140116}" srcId="{3703322A-4A95-49AE-BACF-E36E2C84B549}" destId="{413AC8B2-0C9E-453F-B278-9E1DB9C1F7FD}" srcOrd="2" destOrd="0" parTransId="{762AFBA6-981E-45CE-A917-988EF0E6A5A5}" sibTransId="{EEA6622D-D7AA-4F89-8883-F073A6C9C2EF}"/>
    <dgm:cxn modelId="{674FBBE1-D7EF-4302-A18F-C20557989DD1}" type="presOf" srcId="{413AC8B2-0C9E-453F-B278-9E1DB9C1F7FD}" destId="{4627831A-3DAF-4589-8BE3-F8C93BDF0E84}" srcOrd="0" destOrd="0" presId="urn:microsoft.com/office/officeart/2005/8/layout/radial5"/>
    <dgm:cxn modelId="{11AAEA51-091B-4AAF-8595-CD638CA3BC3D}" srcId="{3703322A-4A95-49AE-BACF-E36E2C84B549}" destId="{B4DF388A-D691-4989-B1E5-BA11DC9E242E}" srcOrd="5" destOrd="0" parTransId="{CC26CFC3-6FD1-422F-812F-C88A4B6BE44D}" sibTransId="{EAC4FFD6-7A15-4A15-A10B-DA161BB1B7F8}"/>
    <dgm:cxn modelId="{BD3D1368-6166-48E7-BE81-DCE8711B685C}" type="presOf" srcId="{2F827E8E-6095-4B60-895D-98974C4FB4C5}" destId="{8E9775C9-FDBE-4AC3-986B-8F1AF0A1F9B6}" srcOrd="1" destOrd="0" presId="urn:microsoft.com/office/officeart/2005/8/layout/radial5"/>
    <dgm:cxn modelId="{2F67557C-AEDF-4AC1-99D1-43D7E2A94510}" srcId="{3703322A-4A95-49AE-BACF-E36E2C84B549}" destId="{4832C168-D14C-4650-94C0-C18D7A8A8475}" srcOrd="0" destOrd="0" parTransId="{0EAABC9F-02B6-466F-BA45-1196972B387F}" sibTransId="{ACC30B3F-65AA-4E53-A661-C08F8E36F307}"/>
    <dgm:cxn modelId="{F8EE0643-6963-4FA8-9303-53F0A3F2BD7E}" type="presParOf" srcId="{C651333F-80F3-4C3E-88D3-6B262F6DF3D5}" destId="{E80EFE74-B82E-4E3D-B2D0-AC840ACA951B}" srcOrd="0" destOrd="0" presId="urn:microsoft.com/office/officeart/2005/8/layout/radial5"/>
    <dgm:cxn modelId="{7D7BE1F2-A374-4051-A35F-E71B8607189B}" type="presParOf" srcId="{C651333F-80F3-4C3E-88D3-6B262F6DF3D5}" destId="{43C50545-EC16-49A6-B62C-1D10F68B5ADA}" srcOrd="1" destOrd="0" presId="urn:microsoft.com/office/officeart/2005/8/layout/radial5"/>
    <dgm:cxn modelId="{9409BA74-3C4F-474F-A3B9-BA4C82138669}" type="presParOf" srcId="{43C50545-EC16-49A6-B62C-1D10F68B5ADA}" destId="{5B0C57AC-7FCC-49C8-B28C-790EA88D0171}" srcOrd="0" destOrd="0" presId="urn:microsoft.com/office/officeart/2005/8/layout/radial5"/>
    <dgm:cxn modelId="{AC8B500C-3373-4DF5-8B00-32749B532EF0}" type="presParOf" srcId="{C651333F-80F3-4C3E-88D3-6B262F6DF3D5}" destId="{AF5A9EEA-9B6F-494D-83CC-51B6D47E0D8A}" srcOrd="2" destOrd="0" presId="urn:microsoft.com/office/officeart/2005/8/layout/radial5"/>
    <dgm:cxn modelId="{4ABD0434-D7E7-4187-8F95-8390ED164BC6}" type="presParOf" srcId="{C651333F-80F3-4C3E-88D3-6B262F6DF3D5}" destId="{1634A026-6323-4C41-9DEA-E9D2AE8BB05D}" srcOrd="3" destOrd="0" presId="urn:microsoft.com/office/officeart/2005/8/layout/radial5"/>
    <dgm:cxn modelId="{0399AA57-99D3-4972-8BE4-0EC371DCF12F}" type="presParOf" srcId="{1634A026-6323-4C41-9DEA-E9D2AE8BB05D}" destId="{427A8695-25CF-47D8-9B99-6912CACE9288}" srcOrd="0" destOrd="0" presId="urn:microsoft.com/office/officeart/2005/8/layout/radial5"/>
    <dgm:cxn modelId="{A9EC2104-03F2-4F2B-B9F9-8DBE41FF49DF}" type="presParOf" srcId="{C651333F-80F3-4C3E-88D3-6B262F6DF3D5}" destId="{DB1D9F24-BF8F-4185-8B31-6E2920F66BA5}" srcOrd="4" destOrd="0" presId="urn:microsoft.com/office/officeart/2005/8/layout/radial5"/>
    <dgm:cxn modelId="{0360ED61-1FB4-4AA7-BE12-67E03E2B29CB}" type="presParOf" srcId="{C651333F-80F3-4C3E-88D3-6B262F6DF3D5}" destId="{EF3450ED-D8A9-49F4-9119-49823BFE9628}" srcOrd="5" destOrd="0" presId="urn:microsoft.com/office/officeart/2005/8/layout/radial5"/>
    <dgm:cxn modelId="{29FF0A9D-E300-4CD8-898C-977E8B87828E}" type="presParOf" srcId="{EF3450ED-D8A9-49F4-9119-49823BFE9628}" destId="{4560FF7F-67CC-4C10-AF35-E88C10645E9C}" srcOrd="0" destOrd="0" presId="urn:microsoft.com/office/officeart/2005/8/layout/radial5"/>
    <dgm:cxn modelId="{59DC4F1C-D815-4B4B-AEFF-64ED52E944FB}" type="presParOf" srcId="{C651333F-80F3-4C3E-88D3-6B262F6DF3D5}" destId="{4627831A-3DAF-4589-8BE3-F8C93BDF0E84}" srcOrd="6" destOrd="0" presId="urn:microsoft.com/office/officeart/2005/8/layout/radial5"/>
    <dgm:cxn modelId="{A79DE936-2DC1-47F7-8E7C-26B4FBC3B17E}" type="presParOf" srcId="{C651333F-80F3-4C3E-88D3-6B262F6DF3D5}" destId="{8DCAC015-AF24-4E04-B885-18201846364D}" srcOrd="7" destOrd="0" presId="urn:microsoft.com/office/officeart/2005/8/layout/radial5"/>
    <dgm:cxn modelId="{0ECFFA38-87A1-42EA-ADEC-BCBC2945474D}" type="presParOf" srcId="{8DCAC015-AF24-4E04-B885-18201846364D}" destId="{8E9775C9-FDBE-4AC3-986B-8F1AF0A1F9B6}" srcOrd="0" destOrd="0" presId="urn:microsoft.com/office/officeart/2005/8/layout/radial5"/>
    <dgm:cxn modelId="{D9F120EB-DBF3-4E87-AAB0-5BFF1E8C87B1}" type="presParOf" srcId="{C651333F-80F3-4C3E-88D3-6B262F6DF3D5}" destId="{12925FCB-654A-4ABD-BD68-306F65889CCF}" srcOrd="8" destOrd="0" presId="urn:microsoft.com/office/officeart/2005/8/layout/radial5"/>
    <dgm:cxn modelId="{A567621C-2B56-4C54-9E8E-12897881C6BE}" type="presParOf" srcId="{C651333F-80F3-4C3E-88D3-6B262F6DF3D5}" destId="{E84A8C3B-19A8-48D8-986C-736BD06BC733}" srcOrd="9" destOrd="0" presId="urn:microsoft.com/office/officeart/2005/8/layout/radial5"/>
    <dgm:cxn modelId="{E30B8DD0-A60D-4383-A8A6-42E56CF13CE3}" type="presParOf" srcId="{E84A8C3B-19A8-48D8-986C-736BD06BC733}" destId="{2F59CC13-A461-415F-9137-5C5B5EFE1089}" srcOrd="0" destOrd="0" presId="urn:microsoft.com/office/officeart/2005/8/layout/radial5"/>
    <dgm:cxn modelId="{9D333556-9F89-4C6C-A1ED-2F3531C9C086}" type="presParOf" srcId="{C651333F-80F3-4C3E-88D3-6B262F6DF3D5}" destId="{E55AF4CE-61D5-454F-8DE4-C8F9C1DB317F}" srcOrd="10" destOrd="0" presId="urn:microsoft.com/office/officeart/2005/8/layout/radial5"/>
    <dgm:cxn modelId="{063C270F-5A22-40F9-BBD4-0BAFD75F373B}" type="presParOf" srcId="{C651333F-80F3-4C3E-88D3-6B262F6DF3D5}" destId="{50AB0F85-4A68-403E-A9FF-37F218413F3A}" srcOrd="11" destOrd="0" presId="urn:microsoft.com/office/officeart/2005/8/layout/radial5"/>
    <dgm:cxn modelId="{EB557CE5-1882-4D3C-A654-1E875CABAFF7}" type="presParOf" srcId="{50AB0F85-4A68-403E-A9FF-37F218413F3A}" destId="{B0AB6FFD-DFF5-4F2A-98C8-1FE771F4EC9B}" srcOrd="0" destOrd="0" presId="urn:microsoft.com/office/officeart/2005/8/layout/radial5"/>
    <dgm:cxn modelId="{8D00E939-053E-411A-B2CB-C9979A8FE4C4}" type="presParOf" srcId="{C651333F-80F3-4C3E-88D3-6B262F6DF3D5}" destId="{D3249A98-F4C7-427D-80CA-DE9BB9E401D3}" srcOrd="12" destOrd="0" presId="urn:microsoft.com/office/officeart/2005/8/layout/radial5"/>
    <dgm:cxn modelId="{99C95751-F354-436C-9B6E-C249E74E257F}" type="presParOf" srcId="{C651333F-80F3-4C3E-88D3-6B262F6DF3D5}" destId="{DADA9586-5105-44E3-9443-1BFF898EF6B2}" srcOrd="13" destOrd="0" presId="urn:microsoft.com/office/officeart/2005/8/layout/radial5"/>
    <dgm:cxn modelId="{FC8A5822-35F8-4B87-8832-83AB40A785C6}" type="presParOf" srcId="{DADA9586-5105-44E3-9443-1BFF898EF6B2}" destId="{864367D3-8CDA-4C69-9187-2EB5F2D0347A}" srcOrd="0" destOrd="0" presId="urn:microsoft.com/office/officeart/2005/8/layout/radial5"/>
    <dgm:cxn modelId="{7CD6D379-15A7-47F2-8408-6AA84C794CD1}" type="presParOf" srcId="{C651333F-80F3-4C3E-88D3-6B262F6DF3D5}" destId="{7210AFCF-DE1D-482C-AD38-A4FC19644F0D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EFE74-B82E-4E3D-B2D0-AC840ACA951B}">
      <dsp:nvSpPr>
        <dsp:cNvPr id="0" name=""/>
        <dsp:cNvSpPr/>
      </dsp:nvSpPr>
      <dsp:spPr>
        <a:xfrm>
          <a:off x="3742557" y="2155899"/>
          <a:ext cx="1643426" cy="16434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3983231" y="2396573"/>
        <a:ext cx="1162078" cy="1162078"/>
      </dsp:txXfrm>
    </dsp:sp>
    <dsp:sp modelId="{43C50545-EC16-49A6-B62C-1D10F68B5ADA}">
      <dsp:nvSpPr>
        <dsp:cNvPr id="0" name=""/>
        <dsp:cNvSpPr/>
      </dsp:nvSpPr>
      <dsp:spPr>
        <a:xfrm rot="16200000">
          <a:off x="4370858" y="1522535"/>
          <a:ext cx="386824" cy="558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428882" y="1692312"/>
        <a:ext cx="270777" cy="335258"/>
      </dsp:txXfrm>
    </dsp:sp>
    <dsp:sp modelId="{AF5A9EEA-9B6F-494D-83CC-51B6D47E0D8A}">
      <dsp:nvSpPr>
        <dsp:cNvPr id="0" name=""/>
        <dsp:cNvSpPr/>
      </dsp:nvSpPr>
      <dsp:spPr>
        <a:xfrm>
          <a:off x="3819626" y="94481"/>
          <a:ext cx="1489289" cy="133155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>
              <a:solidFill>
                <a:schemeClr val="tx1"/>
              </a:solidFill>
            </a:rPr>
            <a:t>জন্মঃ ১৯৪৭ খ্রিস্টাব্দে ঢাকা জেলা বিক্রমপুরের (বর্তমানে মুন্সিগঞ্জ জেলা ) রাড়িখাল  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037727" y="289483"/>
        <a:ext cx="1053087" cy="941555"/>
      </dsp:txXfrm>
    </dsp:sp>
    <dsp:sp modelId="{1634A026-6323-4C41-9DEA-E9D2AE8BB05D}">
      <dsp:nvSpPr>
        <dsp:cNvPr id="0" name=""/>
        <dsp:cNvSpPr/>
      </dsp:nvSpPr>
      <dsp:spPr>
        <a:xfrm rot="19285714">
          <a:off x="5288801" y="1968510"/>
          <a:ext cx="381016" cy="558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301270" y="2115897"/>
        <a:ext cx="266711" cy="335258"/>
      </dsp:txXfrm>
    </dsp:sp>
    <dsp:sp modelId="{DB1D9F24-BF8F-4185-8B31-6E2920F66BA5}">
      <dsp:nvSpPr>
        <dsp:cNvPr id="0" name=""/>
        <dsp:cNvSpPr/>
      </dsp:nvSpPr>
      <dsp:spPr>
        <a:xfrm>
          <a:off x="5606963" y="938987"/>
          <a:ext cx="1381804" cy="1312257"/>
        </a:xfrm>
        <a:prstGeom prst="ellipse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>
              <a:solidFill>
                <a:schemeClr val="tx1"/>
              </a:solidFill>
            </a:rPr>
            <a:t>কর্মজীবনঃ ঢাকা বিশ্ববিদ্যালয়ে বাংলা বিভাগের  অধ্যাপক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5809324" y="1131163"/>
        <a:ext cx="977082" cy="927905"/>
      </dsp:txXfrm>
    </dsp:sp>
    <dsp:sp modelId="{EF3450ED-D8A9-49F4-9119-49823BFE9628}">
      <dsp:nvSpPr>
        <dsp:cNvPr id="0" name=""/>
        <dsp:cNvSpPr/>
      </dsp:nvSpPr>
      <dsp:spPr>
        <a:xfrm rot="771429">
          <a:off x="5520560" y="2961656"/>
          <a:ext cx="395712" cy="558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522048" y="3060201"/>
        <a:ext cx="276998" cy="335258"/>
      </dsp:txXfrm>
    </dsp:sp>
    <dsp:sp modelId="{4627831A-3DAF-4589-8BE3-F8C93BDF0E84}">
      <dsp:nvSpPr>
        <dsp:cNvPr id="0" name=""/>
        <dsp:cNvSpPr/>
      </dsp:nvSpPr>
      <dsp:spPr>
        <a:xfrm>
          <a:off x="6075815" y="2843858"/>
          <a:ext cx="1300424" cy="1254321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>
              <a:solidFill>
                <a:schemeClr val="tx1"/>
              </a:solidFill>
            </a:rPr>
            <a:t>গবেষক, ভাষাবিজ্ঞানী, কবি, ঔপন্যাসিক, ও প্রাবন্ধিক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6266258" y="3027549"/>
        <a:ext cx="919538" cy="886939"/>
      </dsp:txXfrm>
    </dsp:sp>
    <dsp:sp modelId="{8DCAC015-AF24-4E04-B885-18201846364D}">
      <dsp:nvSpPr>
        <dsp:cNvPr id="0" name=""/>
        <dsp:cNvSpPr/>
      </dsp:nvSpPr>
      <dsp:spPr>
        <a:xfrm rot="3857143">
          <a:off x="4879930" y="3765842"/>
          <a:ext cx="396950" cy="558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913638" y="3823949"/>
        <a:ext cx="277865" cy="335258"/>
      </dsp:txXfrm>
    </dsp:sp>
    <dsp:sp modelId="{12925FCB-654A-4ABD-BD68-306F65889CCF}">
      <dsp:nvSpPr>
        <dsp:cNvPr id="0" name=""/>
        <dsp:cNvSpPr/>
      </dsp:nvSpPr>
      <dsp:spPr>
        <a:xfrm>
          <a:off x="4800520" y="4343631"/>
          <a:ext cx="1451646" cy="1263492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>
              <a:solidFill>
                <a:schemeClr val="tx1"/>
              </a:solidFill>
            </a:rPr>
            <a:t>গবেষণাগ্রন্থঃ ‘বাক্যতত্ত্ব, কিশোরদের জন্যঃ ‘লাল নীল দীপাবলী’ ও ‘কতো নদী সরোবর’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5013109" y="4528665"/>
        <a:ext cx="1026468" cy="893424"/>
      </dsp:txXfrm>
    </dsp:sp>
    <dsp:sp modelId="{E84A8C3B-19A8-48D8-986C-736BD06BC733}">
      <dsp:nvSpPr>
        <dsp:cNvPr id="0" name=""/>
        <dsp:cNvSpPr/>
      </dsp:nvSpPr>
      <dsp:spPr>
        <a:xfrm rot="6942857">
          <a:off x="3787942" y="3824405"/>
          <a:ext cx="467981" cy="558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888596" y="3872913"/>
        <a:ext cx="327587" cy="335258"/>
      </dsp:txXfrm>
    </dsp:sp>
    <dsp:sp modelId="{E55AF4CE-61D5-454F-8DE4-C8F9C1DB317F}">
      <dsp:nvSpPr>
        <dsp:cNvPr id="0" name=""/>
        <dsp:cNvSpPr/>
      </dsp:nvSpPr>
      <dsp:spPr>
        <a:xfrm>
          <a:off x="3034348" y="4473376"/>
          <a:ext cx="1135699" cy="1004001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>
              <a:solidFill>
                <a:schemeClr val="tx1"/>
              </a:solidFill>
            </a:rPr>
            <a:t>কবিতাগ্রন্থঃ ‘অলৌকিক  ইস্টিমার’ ও ‘জ্বলো চিতাবাঘ</a:t>
          </a:r>
          <a:r>
            <a:rPr lang="bn-BD" sz="1500" kern="1200" dirty="0" smtClean="0"/>
            <a:t>’</a:t>
          </a:r>
          <a:endParaRPr lang="en-US" sz="1500" kern="1200" dirty="0"/>
        </a:p>
      </dsp:txBody>
      <dsp:txXfrm>
        <a:off x="3200667" y="4620409"/>
        <a:ext cx="803061" cy="709935"/>
      </dsp:txXfrm>
    </dsp:sp>
    <dsp:sp modelId="{50AB0F85-4A68-403E-A9FF-37F218413F3A}">
      <dsp:nvSpPr>
        <dsp:cNvPr id="0" name=""/>
        <dsp:cNvSpPr/>
      </dsp:nvSpPr>
      <dsp:spPr>
        <a:xfrm rot="10028571">
          <a:off x="3115326" y="2975836"/>
          <a:ext cx="465346" cy="558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253180" y="3072057"/>
        <a:ext cx="325742" cy="335258"/>
      </dsp:txXfrm>
    </dsp:sp>
    <dsp:sp modelId="{D3249A98-F4C7-427D-80CA-DE9BB9E401D3}">
      <dsp:nvSpPr>
        <dsp:cNvPr id="0" name=""/>
        <dsp:cNvSpPr/>
      </dsp:nvSpPr>
      <dsp:spPr>
        <a:xfrm>
          <a:off x="1883007" y="2985939"/>
          <a:ext cx="1039011" cy="970160"/>
        </a:xfrm>
        <a:prstGeom prst="ellipse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>
              <a:solidFill>
                <a:schemeClr val="tx1"/>
              </a:solidFill>
            </a:rPr>
            <a:t>বাংলা একাডেমি পুরস্কারঃ ১৯৮৭ সাল 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035167" y="3128016"/>
        <a:ext cx="734691" cy="686006"/>
      </dsp:txXfrm>
    </dsp:sp>
    <dsp:sp modelId="{DADA9586-5105-44E3-9443-1BFF898EF6B2}">
      <dsp:nvSpPr>
        <dsp:cNvPr id="0" name=""/>
        <dsp:cNvSpPr/>
      </dsp:nvSpPr>
      <dsp:spPr>
        <a:xfrm rot="13114286">
          <a:off x="3357542" y="1921014"/>
          <a:ext cx="464262" cy="558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481628" y="2076187"/>
        <a:ext cx="324983" cy="335258"/>
      </dsp:txXfrm>
    </dsp:sp>
    <dsp:sp modelId="{7210AFCF-DE1D-482C-AD38-A4FC19644F0D}">
      <dsp:nvSpPr>
        <dsp:cNvPr id="0" name=""/>
        <dsp:cNvSpPr/>
      </dsp:nvSpPr>
      <dsp:spPr>
        <a:xfrm>
          <a:off x="2317551" y="1064621"/>
          <a:ext cx="1026247" cy="1060990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>
              <a:solidFill>
                <a:schemeClr val="tx1"/>
              </a:solidFill>
            </a:rPr>
            <a:t>মৃত্যুঃ ২০০৪  সালে জার্মানির মিউনিখ শহর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467841" y="1219999"/>
        <a:ext cx="725667" cy="750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D5D5-9F0C-4521-8BF2-9738D94DB1E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DE578-4CF3-4447-8D82-3D00BDEC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1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7950-B158-4238-8C73-98B3A1BE072F}" type="datetime1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3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4A46-BDA0-466D-883F-EB40BCE553BD}" type="datetime1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5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35BA-E1AD-4510-AE6A-0B195F7C9EE4}" type="datetime1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0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0CF3-2F84-4A04-8656-852B4B205FCF}" type="datetime1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3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5B5E-BF7F-40FE-B56A-289A92AF05C2}" type="datetime1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1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1580-A0BA-4887-A74D-F7FB69ADF33C}" type="datetime1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5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306E5-2C7B-4247-8E07-C7EE50AC8C92}" type="datetime1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1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6F-CE58-4496-8CAC-3B6B41F26F75}" type="datetime1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5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ADD0-E3D6-4A0F-8897-599B0924329A}" type="datetime1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7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9AB6-9178-4313-8CF6-14A4B233C87A}" type="datetime1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3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AFF8-2DE5-4F9A-A26F-7775A66E4538}" type="datetime1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1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7AC35-883E-4D8D-A8E8-947AEC559876}" type="datetime1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3.gif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png"/><Relationship Id="rId5" Type="http://schemas.openxmlformats.org/officeDocument/2006/relationships/image" Target="../media/image39.jpeg"/><Relationship Id="rId4" Type="http://schemas.openxmlformats.org/officeDocument/2006/relationships/image" Target="../media/image4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4.jpg"/><Relationship Id="rId18" Type="http://schemas.openxmlformats.org/officeDocument/2006/relationships/image" Target="../media/image22.jpg"/><Relationship Id="rId3" Type="http://schemas.openxmlformats.org/officeDocument/2006/relationships/image" Target="../media/image42.png"/><Relationship Id="rId7" Type="http://schemas.openxmlformats.org/officeDocument/2006/relationships/image" Target="../media/image13.png"/><Relationship Id="rId12" Type="http://schemas.openxmlformats.org/officeDocument/2006/relationships/image" Target="../media/image5.jpg"/><Relationship Id="rId17" Type="http://schemas.openxmlformats.org/officeDocument/2006/relationships/image" Target="../media/image21.jpg"/><Relationship Id="rId2" Type="http://schemas.openxmlformats.org/officeDocument/2006/relationships/audio" Target="../media/audio1.wav"/><Relationship Id="rId16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3.jpg"/><Relationship Id="rId5" Type="http://schemas.openxmlformats.org/officeDocument/2006/relationships/image" Target="../media/image11.jpg"/><Relationship Id="rId15" Type="http://schemas.openxmlformats.org/officeDocument/2006/relationships/image" Target="../media/image19.jpg"/><Relationship Id="rId10" Type="http://schemas.openxmlformats.org/officeDocument/2006/relationships/image" Target="../media/image6.jpg"/><Relationship Id="rId4" Type="http://schemas.microsoft.com/office/2007/relationships/hdphoto" Target="../media/hdphoto4.wdp"/><Relationship Id="rId9" Type="http://schemas.openxmlformats.org/officeDocument/2006/relationships/image" Target="../media/image16.jpg"/><Relationship Id="rId1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46.jpg"/><Relationship Id="rId7" Type="http://schemas.openxmlformats.org/officeDocument/2006/relationships/image" Target="../media/image27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24.jp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10363" y="941378"/>
            <a:ext cx="7910622" cy="5369443"/>
            <a:chOff x="0" y="1734737"/>
            <a:chExt cx="7910622" cy="5369443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1734737"/>
              <a:ext cx="7910622" cy="5369443"/>
              <a:chOff x="2360429" y="723014"/>
              <a:chExt cx="7910622" cy="536944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598" r="24286"/>
              <a:stretch/>
            </p:blipFill>
            <p:spPr>
              <a:xfrm>
                <a:off x="6136729" y="723014"/>
                <a:ext cx="4134322" cy="536944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779" t="7122" r="23687" b="28655"/>
              <a:stretch/>
            </p:blipFill>
            <p:spPr>
              <a:xfrm>
                <a:off x="2360429" y="723014"/>
                <a:ext cx="4013076" cy="5369443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6081822" y="1834420"/>
              <a:ext cx="1828800" cy="5269760"/>
              <a:chOff x="8472296" y="822694"/>
              <a:chExt cx="1828800" cy="526976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8757" y="2059615"/>
                <a:ext cx="1742294" cy="1427864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84512" y="822694"/>
                <a:ext cx="1686539" cy="132573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815"/>
              <a:stretch/>
            </p:blipFill>
            <p:spPr>
              <a:xfrm>
                <a:off x="8472296" y="3335965"/>
                <a:ext cx="1798755" cy="118753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7581"/>
              <a:stretch/>
            </p:blipFill>
            <p:spPr>
              <a:xfrm>
                <a:off x="8472296" y="4523503"/>
                <a:ext cx="1828800" cy="1568951"/>
              </a:xfrm>
              <a:prstGeom prst="rect">
                <a:avLst/>
              </a:prstGeom>
            </p:spPr>
          </p:pic>
        </p:grpSp>
      </p:grpSp>
      <p:sp>
        <p:nvSpPr>
          <p:cNvPr id="14" name="TextBox 13"/>
          <p:cNvSpPr txBox="1"/>
          <p:nvPr/>
        </p:nvSpPr>
        <p:spPr>
          <a:xfrm>
            <a:off x="3262610" y="1478032"/>
            <a:ext cx="2961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/>
              <a:t>স্বাগতম</a:t>
            </a:r>
            <a:r>
              <a:rPr lang="bn-BD" sz="6000" dirty="0" smtClean="0"/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9120742" y="3449630"/>
            <a:ext cx="2295525" cy="1990725"/>
            <a:chOff x="1188854" y="440970"/>
            <a:chExt cx="2295525" cy="199072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854" y="440970"/>
              <a:ext cx="2295525" cy="199072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1611924" y="1119356"/>
              <a:ext cx="1501254" cy="82162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prstTxWarp prst="textChevronInverted">
                <a:avLst/>
              </a:prstTxWarp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</a:rPr>
                <a:t>ক্লিক করুন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98886" y="1478031"/>
            <a:ext cx="2961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/>
              <a:t>স্বাগতম</a:t>
            </a:r>
            <a:r>
              <a:rPr lang="bn-BD" sz="6000" dirty="0" smtClean="0"/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388642" y="244643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০৩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25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" grpId="0"/>
      <p:bldP spid="2" grpId="1"/>
      <p:bldP spid="19" grpId="0" animBg="1"/>
      <p:bldP spid="19" grpId="1" animBg="1"/>
      <p:bldP spid="19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56367" y="658695"/>
            <a:ext cx="2156347" cy="1997829"/>
            <a:chOff x="682388" y="690780"/>
            <a:chExt cx="2156347" cy="19978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04" r="12461"/>
            <a:stretch/>
          </p:blipFill>
          <p:spPr>
            <a:xfrm>
              <a:off x="682388" y="690780"/>
              <a:ext cx="2156347" cy="199782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1045909" y="880590"/>
              <a:ext cx="1523999" cy="1381329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ক্লিক</a:t>
              </a:r>
              <a:r>
                <a:rPr lang="en-US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 </a:t>
              </a:r>
              <a:r>
                <a:rPr lang="en-US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করুন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42316" y="3071864"/>
            <a:ext cx="8398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১. “ফাগুন মাস”কবিতার কবি কোথায়  জন্মগ্রহণ করেন ?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153137" y="3718195"/>
            <a:ext cx="531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২</a:t>
            </a:r>
            <a:r>
              <a:rPr lang="bn-BD" sz="3600" dirty="0" smtClean="0"/>
              <a:t>. তিনি কোথায় অধ্যাপনা করেন ?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153136" y="4407770"/>
            <a:ext cx="531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৩. তিনি কী ছিলেন ?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1" y="1645059"/>
            <a:ext cx="2183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দলগত কাজঃ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153136" y="5700432"/>
            <a:ext cx="531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৫</a:t>
            </a:r>
            <a:r>
              <a:rPr lang="bn-BD" sz="3600" dirty="0" smtClean="0"/>
              <a:t>. তিনি কী  পুরস্কার পেয়েছিলেন ?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242316" y="5010857"/>
            <a:ext cx="531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৪</a:t>
            </a:r>
            <a:r>
              <a:rPr lang="bn-BD" sz="3600" dirty="0" smtClean="0"/>
              <a:t>. তাঁর সাহিত্য কীর্তিগুলো লেখ?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6558049" y="39399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95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650377" y="1045196"/>
            <a:ext cx="2881745" cy="1257300"/>
            <a:chOff x="744682" y="505691"/>
            <a:chExt cx="2881745" cy="12573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" name="Down Arrow Callout 5"/>
            <p:cNvSpPr/>
            <p:nvPr/>
          </p:nvSpPr>
          <p:spPr>
            <a:xfrm>
              <a:off x="744682" y="505691"/>
              <a:ext cx="2881745" cy="1257300"/>
            </a:xfrm>
            <a:prstGeom prst="down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আর্দশ পাঠ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2" descr="C:\Users\User\Pictures\23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81" t="1377" r="5275" b="43045"/>
            <a:stretch/>
          </p:blipFill>
          <p:spPr bwMode="auto">
            <a:xfrm>
              <a:off x="744682" y="505691"/>
              <a:ext cx="1042738" cy="799646"/>
            </a:xfrm>
            <a:prstGeom prst="rect">
              <a:avLst/>
            </a:prstGeom>
            <a:grpFill/>
            <a:extLst/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6" t="5788" r="26205" b="20332"/>
          <a:stretch/>
        </p:blipFill>
        <p:spPr>
          <a:xfrm>
            <a:off x="4115434" y="2311942"/>
            <a:ext cx="1951629" cy="266131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373938" y="53340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0৫.0০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r="1880" b="30950"/>
          <a:stretch/>
        </p:blipFill>
        <p:spPr>
          <a:xfrm>
            <a:off x="8256895" y="1844842"/>
            <a:ext cx="1698070" cy="14804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81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00"/>
    </mc:Choice>
    <mc:Fallback xmlns="">
      <p:transition spd="slow" advTm="33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156" y="866772"/>
            <a:ext cx="2511189" cy="17689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55276" y="101658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4586" y="1786926"/>
            <a:ext cx="5895832" cy="765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১. ফাগুন মাসটা ভীষণ কী মাস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4586" y="2918079"/>
            <a:ext cx="5895832" cy="765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bn-BD" sz="3600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২</a:t>
            </a: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. পাথর ঠেলে কে মাথা উঁচোয়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4586" y="3825203"/>
            <a:ext cx="5895832" cy="765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৩. কিসের মতো শক্ত ডাল ফেড়ে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4586" y="4731863"/>
            <a:ext cx="5895832" cy="587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bn-BD" sz="3600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. ফাগুন মাসে কীসের আগুন জ্বলে?                  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24586" y="5460103"/>
            <a:ext cx="5895832" cy="765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৫. হাওয়ায় হাওয়ায় কী ছড়ায় ?                  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24586" y="572706"/>
            <a:ext cx="3093002" cy="7166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68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73938" y="53340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0৫.0০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3650377" y="457202"/>
            <a:ext cx="2881745" cy="1257300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" r="3376" b="32126"/>
          <a:stretch/>
        </p:blipFill>
        <p:spPr>
          <a:xfrm>
            <a:off x="9184943" y="1899502"/>
            <a:ext cx="2552132" cy="2175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93" y="1899501"/>
            <a:ext cx="1717340" cy="239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3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9698" y="201305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 উচ্চারণঃ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8260" y="1295400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ভীষণ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9698" y="2286000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উঁচোয়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9698" y="3033623"/>
            <a:ext cx="219456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ফেঁড়ে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2894" y="3962400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শক্ত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2894" y="4800600"/>
            <a:ext cx="219456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প্রত্যহ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2894" y="5671868"/>
            <a:ext cx="219456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জ্বলে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9521" y="469421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দুঃখী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15464" y="1295400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দীর্ঘশ্বাস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8339" y="2215551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কাঁদে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52845" y="3109823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কান্নারা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52845" y="4088921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কাঁপে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52845" y="5068019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কেঁদে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57734" y="5864525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বেঁধে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97454" y="148829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611" y="1403604"/>
            <a:ext cx="3364992" cy="290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6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458"/>
    </mc:Choice>
    <mc:Fallback xmlns="">
      <p:transition spd="slow" advTm="17645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9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1" grpId="0" animBg="1"/>
      <p:bldP spid="21" grpId="1" animBg="1"/>
    </p:bldLst>
  </p:timing>
  <p:extLst mod="1">
    <p:ext uri="{E180D4A7-C9FB-4DFB-919C-405C955672EB}">
      <p14:showEvtLst xmlns:p14="http://schemas.microsoft.com/office/powerpoint/2010/main">
        <p14:triggerEvt type="onClick" time="1354" objId="12"/>
        <p14:triggerEvt type="onClick" time="3187" objId="12"/>
        <p14:triggerEvt type="onClick" time="8993" objId="12"/>
        <p14:triggerEvt type="onClick" time="13381" objId="12"/>
        <p14:triggerEvt type="onClick" time="18166" objId="12"/>
        <p14:triggerEvt type="onClick" time="21704" objId="12"/>
        <p14:triggerEvt type="onClick" time="24783" objId="12"/>
        <p14:triggerEvt type="onClick" time="27420" objId="12"/>
        <p14:triggerEvt type="onClick" time="29536" objId="12"/>
        <p14:triggerEvt type="onClick" time="31876" objId="12"/>
        <p14:triggerEvt type="onClick" time="33687" objId="12"/>
        <p14:triggerEvt type="onClick" time="35517" objId="12"/>
        <p14:triggerEvt type="onClick" time="38339" objId="12"/>
        <p14:triggerEvt type="onClick" time="40286" objId="12"/>
        <p14:triggerEvt type="onClick" time="55985" objId="1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71296" y="3116865"/>
            <a:ext cx="2248675" cy="1733265"/>
            <a:chOff x="2100683" y="2620416"/>
            <a:chExt cx="2453268" cy="23165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8" t="2808" r="42374"/>
            <a:stretch/>
          </p:blipFill>
          <p:spPr>
            <a:xfrm>
              <a:off x="2100683" y="2620416"/>
              <a:ext cx="2453268" cy="231654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2500194" y="2673209"/>
              <a:ext cx="1654244" cy="1381329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ক্লিক</a:t>
              </a:r>
              <a:r>
                <a:rPr 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</a:t>
              </a:r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করুন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885932" y="53340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4620" y="533401"/>
            <a:ext cx="4429100" cy="7192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শিক্ষার্থীদের বোর্ড 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5282" y="1774209"/>
            <a:ext cx="1453888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ভীষণ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5282" y="2556248"/>
            <a:ext cx="1453888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প্রত্যহ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5282" y="3593478"/>
            <a:ext cx="1453888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জ্বলে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10434" y="2802437"/>
            <a:ext cx="1453888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দীর্ঘশ্বাস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10434" y="1798934"/>
            <a:ext cx="1453888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দুঃখী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10434" y="3625421"/>
            <a:ext cx="1453888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বেঁধে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4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31048"/>
              </p:ext>
            </p:extLst>
          </p:nvPr>
        </p:nvGraphicFramePr>
        <p:xfrm>
          <a:off x="2868303" y="2947483"/>
          <a:ext cx="2113129" cy="128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8303" y="2947483"/>
                        <a:ext cx="2113129" cy="1287404"/>
                      </a:xfrm>
                      <a:prstGeom prst="rect">
                        <a:avLst/>
                      </a:prstGeom>
                      <a:blipFill>
                        <a:blip r:embed="rId5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9157648" y="586854"/>
            <a:ext cx="2101755" cy="1828800"/>
            <a:chOff x="1828800" y="2975213"/>
            <a:chExt cx="2456597" cy="24156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22" t="6932" r="28452" b="11051"/>
            <a:stretch/>
          </p:blipFill>
          <p:spPr>
            <a:xfrm>
              <a:off x="1828800" y="2975213"/>
              <a:ext cx="2456597" cy="2415654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2229976" y="3371991"/>
              <a:ext cx="1654244" cy="1381329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ক্লিক</a:t>
              </a:r>
              <a:r>
                <a:rPr 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</a:t>
              </a:r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করুন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702904" y="396778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Magnetic Disk 7"/>
          <p:cNvSpPr/>
          <p:nvPr/>
        </p:nvSpPr>
        <p:spPr>
          <a:xfrm>
            <a:off x="1717758" y="2415654"/>
            <a:ext cx="3985146" cy="1826976"/>
          </a:xfrm>
          <a:prstGeom prst="flowChartMagneticDisk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56598" y="437721"/>
            <a:ext cx="1637730" cy="7359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08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54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8" grpId="2" animBg="1"/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03120" y="3676552"/>
            <a:ext cx="1801504" cy="1802861"/>
            <a:chOff x="3137848" y="694679"/>
            <a:chExt cx="1801504" cy="18028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86" t="4392" r="15438" b="6349"/>
            <a:stretch/>
          </p:blipFill>
          <p:spPr>
            <a:xfrm>
              <a:off x="3137848" y="941695"/>
              <a:ext cx="1801504" cy="155584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3218563" y="694679"/>
              <a:ext cx="1654244" cy="1381329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b="1" dirty="0" err="1" smtClean="0">
                  <a:ln/>
                  <a:solidFill>
                    <a:schemeClr val="accent4"/>
                  </a:solidFill>
                </a:rPr>
                <a:t>ক্লিক</a:t>
              </a:r>
              <a:r>
                <a:rPr lang="en-US" b="1" dirty="0" smtClean="0">
                  <a:ln/>
                  <a:solidFill>
                    <a:schemeClr val="accent4"/>
                  </a:solidFill>
                </a:rPr>
                <a:t> </a:t>
              </a:r>
              <a:r>
                <a:rPr lang="en-US" b="1" dirty="0" err="1" smtClean="0">
                  <a:ln/>
                  <a:solidFill>
                    <a:schemeClr val="accent4"/>
                  </a:solidFill>
                </a:rPr>
                <a:t>করুন</a:t>
              </a:r>
              <a:endParaRPr lang="en-US" b="1" dirty="0">
                <a:ln/>
                <a:solidFill>
                  <a:schemeClr val="accent4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 rot="16200000">
            <a:off x="10113500" y="1577227"/>
            <a:ext cx="2423661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7" y="191115"/>
            <a:ext cx="255594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77" y="2206625"/>
            <a:ext cx="2640825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18" y="83012"/>
            <a:ext cx="234462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342" y="135973"/>
            <a:ext cx="2344620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7" y="4068237"/>
            <a:ext cx="3366216" cy="18288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488773" y="2169557"/>
            <a:ext cx="3780021" cy="1828800"/>
            <a:chOff x="7673787" y="2424953"/>
            <a:chExt cx="3460378" cy="2743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3788" y="2424953"/>
              <a:ext cx="3460377" cy="27432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3787" y="3796553"/>
              <a:ext cx="3460377" cy="137160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158" y="135973"/>
            <a:ext cx="2588260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" y="2129676"/>
            <a:ext cx="3253080" cy="18288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621741" y="4143481"/>
            <a:ext cx="6415517" cy="1828800"/>
            <a:chOff x="2420472" y="358586"/>
            <a:chExt cx="4953101" cy="252804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36" b="27967"/>
            <a:stretch/>
          </p:blipFill>
          <p:spPr>
            <a:xfrm>
              <a:off x="3030071" y="358588"/>
              <a:ext cx="3675529" cy="252804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104" y="358586"/>
              <a:ext cx="1659469" cy="125113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104" y="1609722"/>
              <a:ext cx="1659469" cy="127691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0472" y="358587"/>
              <a:ext cx="2212445" cy="174307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0472" y="1523999"/>
              <a:ext cx="2212446" cy="1362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490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xit" presetSubtype="544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54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54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xit" presetSubtype="54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xit" presetSubtype="54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3" presetClass="exit" presetSubtype="54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3" presetClass="exit" presetSubtype="54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3" presetClass="exit" presetSubtype="54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3" presetClass="exit" presetSubtype="54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3" presetClass="exit" presetSubtype="54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3" presetClass="exit" presetSubtype="54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017457" y="171683"/>
            <a:ext cx="1774210" cy="1428749"/>
            <a:chOff x="5363570" y="2241137"/>
            <a:chExt cx="2388358" cy="21670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73" t="11862" r="12692" b="11440"/>
            <a:stretch/>
          </p:blipFill>
          <p:spPr>
            <a:xfrm>
              <a:off x="5363570" y="2241137"/>
              <a:ext cx="2388358" cy="216709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5584035" y="2634016"/>
              <a:ext cx="1910684" cy="1381330"/>
            </a:xfrm>
            <a:prstGeom prst="rect">
              <a:avLst/>
            </a:prstGeom>
            <a:noFill/>
          </p:spPr>
          <p:txBody>
            <a:bodyPr wrap="square" rtlCol="0">
              <a:prstTxWarp prst="textChevronInverted">
                <a:avLst/>
              </a:prstTxWarp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b="1" dirty="0" err="1" smtClean="0">
                  <a:ln/>
                  <a:solidFill>
                    <a:schemeClr val="accent4"/>
                  </a:solidFill>
                </a:rPr>
                <a:t>ক্লিক</a:t>
              </a:r>
              <a:r>
                <a:rPr lang="en-US" b="1" dirty="0" smtClean="0">
                  <a:ln/>
                  <a:solidFill>
                    <a:schemeClr val="accent4"/>
                  </a:solidFill>
                </a:rPr>
                <a:t> </a:t>
              </a:r>
              <a:r>
                <a:rPr lang="en-US" b="1" dirty="0" err="1" smtClean="0">
                  <a:ln/>
                  <a:solidFill>
                    <a:schemeClr val="accent4"/>
                  </a:solidFill>
                </a:rPr>
                <a:t>করুন</a:t>
              </a:r>
              <a:endParaRPr lang="en-US" b="1" dirty="0">
                <a:ln/>
                <a:solidFill>
                  <a:schemeClr val="accent4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6777374" y="171683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699" y="171683"/>
            <a:ext cx="4135271" cy="85980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err="1" smtClean="0">
                <a:solidFill>
                  <a:srgbClr val="0033CC"/>
                </a:solidFill>
              </a:rPr>
              <a:t>ড়ি</a:t>
            </a:r>
            <a:r>
              <a:rPr lang="en-US" dirty="0" err="1" smtClean="0">
                <a:solidFill>
                  <a:srgbClr val="7030A0"/>
                </a:solidFill>
              </a:rPr>
              <a:t>র</a:t>
            </a:r>
            <a:r>
              <a:rPr lang="en-US" dirty="0" smtClean="0"/>
              <a:t> </a:t>
            </a:r>
            <a:r>
              <a:rPr lang="en-US" dirty="0" err="1" smtClean="0"/>
              <a:t>কা</a:t>
            </a:r>
            <a:r>
              <a:rPr lang="en-US" dirty="0" err="1" smtClean="0">
                <a:solidFill>
                  <a:srgbClr val="0033CC"/>
                </a:solidFill>
              </a:rPr>
              <a:t>জ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1876" y="1158184"/>
            <a:ext cx="2306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সৃজনশীল প্রশ্ন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54841" y="2008599"/>
            <a:ext cx="114368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১. বন্ধুদের নিয়ে বাগানে পায়চারী করছিল কাওণ। হঠাৎ তারা লক্ষ করল গাছের ডালপালায় সবুজ পাতা পল্লবিত হয়ে উঠেছে । আমের মুকুলে গুঞ্জন করছে মৌমাছি । পাতার আড়ালে শোনা যাচ্ছে কোকিলের মায়াবী কণ্ঠ । তখন সবাই বুঝতে পারল প্রকৃতিতে ধ্বনিত হচ্ছে বসন্তের আগমনী বার্তা।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77672" y="4058425"/>
            <a:ext cx="5404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ক. ‘ফাগুন মাস’ কবিতার রচয়িতা কে?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77672" y="4623147"/>
            <a:ext cx="11714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খ. ‘ফাগুন মাসে সবুজ আগুন জ্বলে’ - সবুজের আগুন বলতে কবি কী বুঝিয়েছেন তা বর্ণনা কর।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7672" y="5102987"/>
            <a:ext cx="11714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গ</a:t>
            </a:r>
            <a:r>
              <a:rPr lang="bn-BD" sz="3200" dirty="0" smtClean="0"/>
              <a:t>. উদ্দীপকের দৃশ্যপটটি ‘ফাগুন মাস’ কবিতার কোন অংশের সংজ্ঞে সাদৃশ্যপূর্ণ – ব্যাখ্যা কর। 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77672" y="5616089"/>
            <a:ext cx="11714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ঘ</a:t>
            </a:r>
            <a:r>
              <a:rPr lang="bn-BD" sz="3200" dirty="0" smtClean="0"/>
              <a:t>. উদ্দীপকে বর্ণিত ফাগুন মাসের আনন্দ ধারার সাথে ফাগুন মাস কবিতার ভাষা- শহিদদের রক্তের ধারা কীভাবে সম্পর্কিত তোমার মতামত দাও।   </a:t>
            </a:r>
            <a:endParaRPr lang="en-US" sz="32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54841" y="1815153"/>
            <a:ext cx="11436825" cy="118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6"/>
          <a:stretch/>
        </p:blipFill>
        <p:spPr>
          <a:xfrm>
            <a:off x="400640" y="171683"/>
            <a:ext cx="1787857" cy="1122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555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8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8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8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079241" y="2086503"/>
            <a:ext cx="2456597" cy="2415654"/>
            <a:chOff x="1828800" y="2975213"/>
            <a:chExt cx="2456597" cy="24156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22" t="6932" r="28452" b="11051"/>
            <a:stretch/>
          </p:blipFill>
          <p:spPr>
            <a:xfrm>
              <a:off x="1828800" y="2975213"/>
              <a:ext cx="2456597" cy="241565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2229976" y="3371991"/>
              <a:ext cx="1654244" cy="1381329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ক্লিক</a:t>
              </a:r>
              <a:r>
                <a:rPr 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</a:t>
              </a:r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করুন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9179" y="475569"/>
            <a:ext cx="8228885" cy="5396752"/>
            <a:chOff x="1293814" y="125506"/>
            <a:chExt cx="7384250" cy="5396752"/>
          </a:xfrm>
        </p:grpSpPr>
        <p:grpSp>
          <p:nvGrpSpPr>
            <p:cNvPr id="4" name="Group 3"/>
            <p:cNvGrpSpPr/>
            <p:nvPr/>
          </p:nvGrpSpPr>
          <p:grpSpPr>
            <a:xfrm>
              <a:off x="1293814" y="125506"/>
              <a:ext cx="4640821" cy="5396752"/>
              <a:chOff x="1078662" y="197224"/>
              <a:chExt cx="3798138" cy="588084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8662" y="3047925"/>
                <a:ext cx="3798138" cy="3030145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5" t="5785" r="6521" b="6609"/>
              <a:stretch/>
            </p:blipFill>
            <p:spPr>
              <a:xfrm>
                <a:off x="1078662" y="197224"/>
                <a:ext cx="3798138" cy="2850701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34634" y="1362015"/>
              <a:ext cx="2743430" cy="259744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96"/>
            <a:stretch/>
          </p:blipFill>
          <p:spPr>
            <a:xfrm>
              <a:off x="5934632" y="3962400"/>
              <a:ext cx="2743431" cy="155985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6956320" y="3640216"/>
              <a:ext cx="1481824" cy="110211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" name="TextBox 12"/>
          <p:cNvSpPr txBox="1"/>
          <p:nvPr/>
        </p:nvSpPr>
        <p:spPr>
          <a:xfrm>
            <a:off x="449178" y="3175991"/>
            <a:ext cx="7773671" cy="101566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6000" dirty="0" smtClean="0">
                <a:solidFill>
                  <a:schemeClr val="bg1"/>
                </a:solidFill>
              </a:rPr>
              <a:t>সবাইকে অনেক অনেক ধন্যবাদ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177" y="3175991"/>
            <a:ext cx="7773671" cy="101566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6000" dirty="0" smtClean="0">
                <a:solidFill>
                  <a:schemeClr val="bg1"/>
                </a:solidFill>
              </a:rPr>
              <a:t>সবাইকে অনেক অনেক ধন্যবাদ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15" name="Picture 10" descr="C:\Program Files (x86)\Microsoft Office\MEDIA\OFFICE14\Lines\BD21495_.gif"/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2" b="18995"/>
          <a:stretch/>
        </p:blipFill>
        <p:spPr bwMode="auto">
          <a:xfrm flipV="1">
            <a:off x="20315" y="0"/>
            <a:ext cx="4343400" cy="6727938"/>
          </a:xfrm>
          <a:prstGeom prst="rect">
            <a:avLst/>
          </a:prstGeom>
          <a:pattFill prst="plaid">
            <a:fgClr>
              <a:schemeClr val="accent1"/>
            </a:fgClr>
            <a:bgClr>
              <a:schemeClr val="bg1"/>
            </a:bgClr>
          </a:pattFill>
          <a:extLst/>
        </p:spPr>
      </p:pic>
      <p:pic>
        <p:nvPicPr>
          <p:cNvPr id="16" name="Picture 10" descr="C:\Program Files (x86)\Microsoft Office\MEDIA\OFFICE14\Lines\BD21495_.gif"/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2" b="18995"/>
          <a:stretch/>
        </p:blipFill>
        <p:spPr bwMode="auto">
          <a:xfrm flipV="1">
            <a:off x="4363716" y="10368"/>
            <a:ext cx="4916112" cy="6727938"/>
          </a:xfrm>
          <a:prstGeom prst="rect">
            <a:avLst/>
          </a:prstGeom>
          <a:pattFill prst="plaid">
            <a:fgClr>
              <a:schemeClr val="accent1"/>
            </a:fgClr>
            <a:bgClr>
              <a:schemeClr val="bg1"/>
            </a:bgClr>
          </a:pattFill>
          <a:extLst/>
        </p:spPr>
      </p:pic>
      <p:sp>
        <p:nvSpPr>
          <p:cNvPr id="17" name="Rectangle 16"/>
          <p:cNvSpPr/>
          <p:nvPr/>
        </p:nvSpPr>
        <p:spPr>
          <a:xfrm>
            <a:off x="9480417" y="436554"/>
            <a:ext cx="2711583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16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4" grpId="0"/>
      <p:bldP spid="14" grpId="1"/>
      <p:bldP spid="14" grpId="2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48245" y="1826415"/>
            <a:ext cx="457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কুষ্টিয়া,বাংলাদেশ।</a:t>
            </a:r>
            <a:r>
              <a:rPr lang="bn-BD" sz="2800" dirty="0">
                <a:latin typeface="Calibri" pitchFamily="34" charset="0"/>
                <a:cs typeface="Vrinda" pitchFamily="34" charset="0"/>
              </a:rPr>
              <a:t> </a:t>
            </a:r>
            <a:endParaRPr lang="bn-BD" sz="3200" dirty="0">
              <a:latin typeface="Calibri" pitchFamily="34" charset="0"/>
              <a:cs typeface="Vrinda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277100" y="1771024"/>
            <a:ext cx="28194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24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ষষ্ঠ।  </a:t>
            </a:r>
            <a:endParaRPr lang="en-US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2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চারু পাঠ </a:t>
            </a:r>
            <a:endParaRPr lang="en-US" sz="2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ফাগুন মাস</a:t>
            </a:r>
            <a:endParaRPr lang="bn-BD" sz="2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মোট শিক্ষার্থীঃ 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৪৭ জন </a:t>
            </a:r>
            <a:endParaRPr lang="bn-BD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উপস্থিত শিক্ষার্থীঃ 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জন </a:t>
            </a:r>
          </a:p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০মিনিট </a:t>
            </a:r>
            <a:endParaRPr lang="en-US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72" y="1396495"/>
            <a:ext cx="609600" cy="4211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201434" y="173705"/>
            <a:ext cx="2819400" cy="442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০৪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.00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771024"/>
            <a:ext cx="900545" cy="3131163"/>
          </a:xfrm>
          <a:prstGeom prst="rect">
            <a:avLst/>
          </a:prstGeom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9921239" y="1065893"/>
            <a:ext cx="1940314" cy="1743075"/>
            <a:chOff x="6423102" y="472857"/>
            <a:chExt cx="1940314" cy="174307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86" r="8306"/>
            <a:stretch/>
          </p:blipFill>
          <p:spPr>
            <a:xfrm>
              <a:off x="6423102" y="472857"/>
              <a:ext cx="1940314" cy="174307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6598363" y="472857"/>
              <a:ext cx="1536323" cy="1381329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ক্লিক</a:t>
              </a:r>
              <a:r>
                <a:rPr 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</a:t>
              </a:r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করুন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383439" y="2593075"/>
            <a:ext cx="2537800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5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2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4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074" grpId="0"/>
      <p:bldP spid="3074" grpId="1"/>
      <p:bldP spid="3075" grpId="0"/>
      <p:bldP spid="3075" grpId="1"/>
      <p:bldP spid="7" grpId="0" animBg="1"/>
      <p:bldP spid="7" grpId="1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8" y="139115"/>
            <a:ext cx="3833912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8" y="3101242"/>
            <a:ext cx="3833912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93" y="147027"/>
            <a:ext cx="3516922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93" y="3101242"/>
            <a:ext cx="3516922" cy="2743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622547" y="843024"/>
            <a:ext cx="2295525" cy="1990725"/>
            <a:chOff x="4144332" y="375394"/>
            <a:chExt cx="2295525" cy="19907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4332" y="375394"/>
              <a:ext cx="2295525" cy="199072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4560438" y="632273"/>
              <a:ext cx="1407650" cy="82162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blipFill>
                    <a:blip r:embed="rId7"/>
                    <a:tile tx="0" ty="0" sx="100000" sy="100000" flip="none" algn="tl"/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ক্লিক করুন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28" y="5844442"/>
            <a:ext cx="7558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ছবিতে কী কী দেখতে পারছো ?</a:t>
            </a:r>
            <a:endParaRPr lang="en-US" sz="6000" dirty="0"/>
          </a:p>
        </p:txBody>
      </p:sp>
      <p:sp>
        <p:nvSpPr>
          <p:cNvPr id="13" name="Rectangle 12"/>
          <p:cNvSpPr/>
          <p:nvPr/>
        </p:nvSpPr>
        <p:spPr>
          <a:xfrm>
            <a:off x="9077685" y="30709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7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0" y="3254188"/>
            <a:ext cx="4527706" cy="27432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96754" y="367553"/>
            <a:ext cx="3780021" cy="2545362"/>
            <a:chOff x="7673787" y="2424953"/>
            <a:chExt cx="3460378" cy="2743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3788" y="2424953"/>
              <a:ext cx="3460377" cy="2743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3787" y="3796553"/>
              <a:ext cx="3460377" cy="13716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54" y="3326520"/>
            <a:ext cx="3780020" cy="2670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0" y="367553"/>
            <a:ext cx="4527706" cy="254536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615354" y="672464"/>
            <a:ext cx="2357571" cy="1935540"/>
            <a:chOff x="3019646" y="3658552"/>
            <a:chExt cx="2357571" cy="193554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15" r="32214"/>
            <a:stretch/>
          </p:blipFill>
          <p:spPr>
            <a:xfrm>
              <a:off x="3019646" y="3658552"/>
              <a:ext cx="2357571" cy="193554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3591069" y="4210949"/>
              <a:ext cx="1228298" cy="83074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prstTxWarp prst="textChevronInverted">
                <a:avLst/>
              </a:prstTxWarp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</a:rPr>
                <a:t>ক্লিক করুন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309359" y="6087827"/>
            <a:ext cx="462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ছবিতে কী কী দেখতে পারছো ?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9372600" y="120067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0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3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3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4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4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4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5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40869" y="4533996"/>
            <a:ext cx="4572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ছবিতে কী কী দেখতে পারছো ?</a:t>
            </a:r>
            <a:endParaRPr lang="en-U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9065832" y="1125763"/>
            <a:ext cx="1815151" cy="1649055"/>
            <a:chOff x="8447964" y="3086717"/>
            <a:chExt cx="1815151" cy="164905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59" t="31930" b="32249"/>
            <a:stretch/>
          </p:blipFill>
          <p:spPr>
            <a:xfrm>
              <a:off x="8447964" y="3086717"/>
              <a:ext cx="1815151" cy="16490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8755920" y="3277772"/>
              <a:ext cx="1459743" cy="1027874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ক্লিক</a:t>
              </a:r>
              <a:r>
                <a:rPr lang="en-US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 </a:t>
              </a:r>
              <a:r>
                <a:rPr lang="en-US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করুন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29553" y="627531"/>
            <a:ext cx="6113930" cy="3836893"/>
            <a:chOff x="2420472" y="358586"/>
            <a:chExt cx="4953101" cy="25280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36" b="27967"/>
            <a:stretch/>
          </p:blipFill>
          <p:spPr>
            <a:xfrm>
              <a:off x="3030071" y="358588"/>
              <a:ext cx="3675529" cy="252804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104" y="358586"/>
              <a:ext cx="1659469" cy="125113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104" y="1609722"/>
              <a:ext cx="1659469" cy="127691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0472" y="358587"/>
              <a:ext cx="2212445" cy="17430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0472" y="1523999"/>
              <a:ext cx="2212446" cy="1362635"/>
            </a:xfrm>
            <a:prstGeom prst="rect">
              <a:avLst/>
            </a:prstGeom>
          </p:spPr>
        </p:pic>
      </p:grpSp>
      <p:sp>
        <p:nvSpPr>
          <p:cNvPr id="14" name="5-Point Star 13"/>
          <p:cNvSpPr/>
          <p:nvPr/>
        </p:nvSpPr>
        <p:spPr>
          <a:xfrm>
            <a:off x="1296538" y="1011263"/>
            <a:ext cx="2196942" cy="1515151"/>
          </a:xfrm>
          <a:prstGeom prst="star5">
            <a:avLst>
              <a:gd name="adj" fmla="val 14054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4235" y="5526308"/>
            <a:ext cx="11110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বলতে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পারো</a:t>
            </a:r>
            <a:r>
              <a:rPr lang="en-US" sz="3600" dirty="0" smtClean="0"/>
              <a:t> </a:t>
            </a:r>
            <a:r>
              <a:rPr lang="en-US" sz="3600" dirty="0" err="1" smtClean="0"/>
              <a:t>আজকে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আমাদের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পাঠ্যবিষয়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</a:t>
            </a:r>
            <a:r>
              <a:rPr lang="en-US" sz="3600" dirty="0" err="1" smtClean="0"/>
              <a:t>হতে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পারে</a:t>
            </a:r>
            <a:r>
              <a:rPr lang="bn-BD" sz="3600" dirty="0" smtClean="0"/>
              <a:t>?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19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4" grpId="0" animBg="1"/>
      <p:bldP spid="14" grpId="1" animBg="1"/>
      <p:bldP spid="14" grpId="2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702059" y="133990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51128" y="1934941"/>
            <a:ext cx="6084196" cy="2063317"/>
            <a:chOff x="2093299" y="1934942"/>
            <a:chExt cx="4509512" cy="20633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62" r="3256" b="8652"/>
            <a:stretch/>
          </p:blipFill>
          <p:spPr>
            <a:xfrm>
              <a:off x="2093299" y="1934942"/>
              <a:ext cx="3841336" cy="2063317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16444" y="1934942"/>
              <a:ext cx="1886367" cy="2063317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4848367" y="3466261"/>
            <a:ext cx="1622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</a:rPr>
              <a:t>হুমায়ুন আজাদ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44825" y="3528185"/>
            <a:ext cx="1429603" cy="33781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56096" y="2966599"/>
            <a:ext cx="2729552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74209" y="3830092"/>
            <a:ext cx="2729552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C:\Program Files (x86)\Microsoft Office\MEDIA\OFFICE14\Lines\BD21495_.gif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2" b="18995"/>
          <a:stretch/>
        </p:blipFill>
        <p:spPr bwMode="auto">
          <a:xfrm flipV="1">
            <a:off x="545260" y="-8459"/>
            <a:ext cx="5108722" cy="6949440"/>
          </a:xfrm>
          <a:prstGeom prst="rect">
            <a:avLst/>
          </a:prstGeom>
          <a:solidFill>
            <a:srgbClr val="92D050"/>
          </a:solidFill>
          <a:extLst/>
        </p:spPr>
      </p:pic>
      <p:pic>
        <p:nvPicPr>
          <p:cNvPr id="16" name="Picture 10" descr="C:\Program Files (x86)\Microsoft Office\MEDIA\OFFICE14\Lines\BD21495_.gif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2" b="18995"/>
          <a:stretch/>
        </p:blipFill>
        <p:spPr bwMode="auto">
          <a:xfrm flipV="1">
            <a:off x="5543917" y="-8459"/>
            <a:ext cx="5077940" cy="6949440"/>
          </a:xfrm>
          <a:prstGeom prst="rect">
            <a:avLst/>
          </a:prstGeom>
          <a:solidFill>
            <a:srgbClr val="92D050"/>
          </a:solidFill>
          <a:extLst/>
        </p:spPr>
      </p:pic>
      <p:grpSp>
        <p:nvGrpSpPr>
          <p:cNvPr id="6" name="Group 5"/>
          <p:cNvGrpSpPr/>
          <p:nvPr/>
        </p:nvGrpSpPr>
        <p:grpSpPr>
          <a:xfrm>
            <a:off x="7477210" y="1153807"/>
            <a:ext cx="2036331" cy="1812792"/>
            <a:chOff x="8342658" y="643537"/>
            <a:chExt cx="2036331" cy="1812792"/>
          </a:xfrm>
        </p:grpSpPr>
        <p:grpSp>
          <p:nvGrpSpPr>
            <p:cNvPr id="10" name="Group 9"/>
            <p:cNvGrpSpPr/>
            <p:nvPr/>
          </p:nvGrpSpPr>
          <p:grpSpPr>
            <a:xfrm>
              <a:off x="8342658" y="643537"/>
              <a:ext cx="2036331" cy="1812792"/>
              <a:chOff x="5021239" y="2040782"/>
              <a:chExt cx="1828800" cy="1594883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875" t="15116" r="13911" b="9136"/>
              <a:stretch/>
            </p:blipFill>
            <p:spPr>
              <a:xfrm>
                <a:off x="5021239" y="2040782"/>
                <a:ext cx="1828800" cy="1594883"/>
              </a:xfrm>
              <a:prstGeom prst="ellipse">
                <a:avLst/>
              </a:prstGeom>
              <a:ln w="190500" cap="rnd">
                <a:solidFill>
                  <a:srgbClr val="C8C6BD"/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085793" y="2449810"/>
                <a:ext cx="1679944" cy="72714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prstTxWarp prst="textChevronInverted">
                  <a:avLst/>
                </a:prstTxWarp>
                <a:spAutoFit/>
              </a:bodyPr>
              <a:lstStyle/>
              <a:p>
                <a:r>
                  <a:rPr lang="bn-BD" b="1" dirty="0" smtClean="0">
                    <a:ln w="12700">
                      <a:solidFill>
                        <a:schemeClr val="accent5"/>
                      </a:solidFill>
                      <a:prstDash val="solid"/>
                    </a:ln>
                    <a:pattFill prst="ltDnDiag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rPr>
                  <a:t>ক্লিক</a:t>
                </a:r>
                <a:r>
                  <a:rPr lang="bn-BD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 </a:t>
                </a:r>
                <a:r>
                  <a:rPr lang="bn-BD" b="1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</a:rPr>
                  <a:t>করুন</a:t>
                </a:r>
                <a:endParaRPr lang="en-US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8879926" y="1549933"/>
              <a:ext cx="692059" cy="46616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51664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  <p:bldP spid="7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87661" y="386927"/>
            <a:ext cx="2729552" cy="2429300"/>
            <a:chOff x="2838735" y="1269243"/>
            <a:chExt cx="2729552" cy="2429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71" r="29304" b="11834"/>
            <a:stretch/>
          </p:blipFill>
          <p:spPr>
            <a:xfrm>
              <a:off x="2838735" y="1269243"/>
              <a:ext cx="2729552" cy="24293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376389" y="1571255"/>
              <a:ext cx="1654244" cy="1381329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dirty="0" err="1" smtClean="0">
                  <a:blipFill>
                    <a:blip r:embed="rId4"/>
                    <a:tile tx="0" ty="0" sx="100000" sy="100000" flip="none" algn="tl"/>
                  </a:blipFill>
                </a:rPr>
                <a:t>ক্লিক</a:t>
              </a:r>
              <a:r>
                <a:rPr lang="en-US" dirty="0" smtClean="0">
                  <a:blipFill>
                    <a:blip r:embed="rId4"/>
                    <a:tile tx="0" ty="0" sx="100000" sy="100000" flip="none" algn="tl"/>
                  </a:blipFill>
                </a:rPr>
                <a:t> </a:t>
              </a:r>
              <a:r>
                <a:rPr lang="en-US" dirty="0" err="1" smtClean="0">
                  <a:blipFill>
                    <a:blip r:embed="rId4"/>
                    <a:tile tx="0" ty="0" sx="100000" sy="100000" flip="none" algn="tl"/>
                  </a:blipFill>
                </a:rPr>
                <a:t>করুন</a:t>
              </a:r>
              <a:endParaRPr lang="en-US" dirty="0">
                <a:blipFill>
                  <a:blip r:embed="rId4"/>
                  <a:tile tx="0" ty="0" sx="100000" sy="100000" flip="none" algn="tl"/>
                </a:blip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12927" y="3017226"/>
            <a:ext cx="1006736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bn-BD" sz="6000" dirty="0" smtClean="0"/>
              <a:t>১. “ফাগুন মাস”কবিতার কবির নাম কী ?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210232" y="4072734"/>
            <a:ext cx="957006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bn-BD" sz="6000" dirty="0"/>
              <a:t>২</a:t>
            </a:r>
            <a:r>
              <a:rPr lang="bn-BD" sz="6000" dirty="0" smtClean="0"/>
              <a:t>. ফাগুন মাস কে বাংলায় কী মাস বলে?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498559" y="1796716"/>
            <a:ext cx="6795210" cy="73793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bn-BD" sz="3600" dirty="0" smtClean="0"/>
              <a:t>একক কাজঃ   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459790" y="308633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4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162751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শিখনফলঃ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প্রত্যাশা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শেষে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৩. সৃজনশীল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প্রশ্নের উত্তর দিতে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8839199" y="4717297"/>
            <a:ext cx="2601567" cy="1627748"/>
          </a:xfrm>
          <a:prstGeom prst="star32">
            <a:avLst/>
          </a:prstGeom>
          <a:blipFill>
            <a:blip r:embed="rId2"/>
            <a:tile tx="0" ty="0" sx="100000" sy="100000" flip="none" algn="tl"/>
          </a:blipFill>
          <a:ln w="2857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 ক্লিক </a:t>
            </a:r>
          </a:p>
          <a:p>
            <a:r>
              <a:rPr lang="bn-BD" sz="3600" dirty="0">
                <a:solidFill>
                  <a:schemeClr val="tx1"/>
                </a:solidFill>
              </a:rPr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করুন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8839199" y="371168"/>
            <a:ext cx="3004459" cy="670823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</a:t>
            </a:r>
            <a:r>
              <a:rPr lang="bn-BD" sz="3200" dirty="0" smtClean="0"/>
              <a:t>০.০০</a:t>
            </a:r>
            <a:r>
              <a:rPr lang="en-US" sz="3200" dirty="0" err="1" smtClean="0"/>
              <a:t>মিনিট</a:t>
            </a:r>
            <a:r>
              <a:rPr lang="bn-BD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41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116343" y="1378424"/>
            <a:ext cx="1907335" cy="1920772"/>
            <a:chOff x="4690281" y="-157980"/>
            <a:chExt cx="2402006" cy="213908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61" t="18921" r="31657" b="13702"/>
            <a:stretch/>
          </p:blipFill>
          <p:spPr>
            <a:xfrm>
              <a:off x="4690281" y="-157980"/>
              <a:ext cx="2402006" cy="213908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5178422" y="59282"/>
              <a:ext cx="1425721" cy="1381330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b="1" dirty="0" err="1" smtClean="0">
                  <a:ln/>
                  <a:solidFill>
                    <a:schemeClr val="accent4"/>
                  </a:solidFill>
                </a:rPr>
                <a:t>ক্লিক</a:t>
              </a:r>
              <a:r>
                <a:rPr lang="en-US" b="1" dirty="0" smtClean="0">
                  <a:ln/>
                  <a:solidFill>
                    <a:schemeClr val="accent4"/>
                  </a:solidFill>
                </a:rPr>
                <a:t> </a:t>
              </a:r>
              <a:r>
                <a:rPr lang="en-US" b="1" dirty="0" err="1" smtClean="0">
                  <a:ln/>
                  <a:solidFill>
                    <a:schemeClr val="accent4"/>
                  </a:solidFill>
                </a:rPr>
                <a:t>করুন</a:t>
              </a:r>
              <a:endParaRPr lang="en-US" b="1" dirty="0">
                <a:ln/>
                <a:solidFill>
                  <a:schemeClr val="accent4"/>
                </a:solidFill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27136940"/>
              </p:ext>
            </p:extLst>
          </p:nvPr>
        </p:nvGraphicFramePr>
        <p:xfrm>
          <a:off x="600501" y="436728"/>
          <a:ext cx="9259248" cy="5701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9046995" y="161498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2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0EFE74-B82E-4E3D-B2D0-AC840ACA9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graphicEl>
                                              <a:dgm id="{E80EFE74-B82E-4E3D-B2D0-AC840ACA9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graphicEl>
                                              <a:dgm id="{E80EFE74-B82E-4E3D-B2D0-AC840ACA9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graphicEl>
                                              <a:dgm id="{E80EFE74-B82E-4E3D-B2D0-AC840ACA9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C50545-EC16-49A6-B62C-1D10F68B5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graphicEl>
                                              <a:dgm id="{43C50545-EC16-49A6-B62C-1D10F68B5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graphicEl>
                                              <a:dgm id="{43C50545-EC16-49A6-B62C-1D10F68B5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>
                                            <p:graphicEl>
                                              <a:dgm id="{43C50545-EC16-49A6-B62C-1D10F68B5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5A9EEA-9B6F-494D-83CC-51B6D47E0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>
                                            <p:graphicEl>
                                              <a:dgm id="{AF5A9EEA-9B6F-494D-83CC-51B6D47E0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>
                                            <p:graphicEl>
                                              <a:dgm id="{AF5A9EEA-9B6F-494D-83CC-51B6D47E0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>
                                            <p:graphicEl>
                                              <a:dgm id="{AF5A9EEA-9B6F-494D-83CC-51B6D47E0D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4A026-6323-4C41-9DEA-E9D2AE8BB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>
                                            <p:graphicEl>
                                              <a:dgm id="{1634A026-6323-4C41-9DEA-E9D2AE8BB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>
                                            <p:graphicEl>
                                              <a:dgm id="{1634A026-6323-4C41-9DEA-E9D2AE8BB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">
                                            <p:graphicEl>
                                              <a:dgm id="{1634A026-6323-4C41-9DEA-E9D2AE8BB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1D9F24-BF8F-4185-8B31-6E2920F66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>
                                            <p:graphicEl>
                                              <a:dgm id="{DB1D9F24-BF8F-4185-8B31-6E2920F66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>
                                            <p:graphicEl>
                                              <a:dgm id="{DB1D9F24-BF8F-4185-8B31-6E2920F66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">
                                            <p:graphicEl>
                                              <a:dgm id="{DB1D9F24-BF8F-4185-8B31-6E2920F66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3450ED-D8A9-49F4-9119-49823BFE9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">
                                            <p:graphicEl>
                                              <a:dgm id="{EF3450ED-D8A9-49F4-9119-49823BFE9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">
                                            <p:graphicEl>
                                              <a:dgm id="{EF3450ED-D8A9-49F4-9119-49823BFE9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">
                                            <p:graphicEl>
                                              <a:dgm id="{EF3450ED-D8A9-49F4-9119-49823BFE9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27831A-3DAF-4589-8BE3-F8C93BDF0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">
                                            <p:graphicEl>
                                              <a:dgm id="{4627831A-3DAF-4589-8BE3-F8C93BDF0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">
                                            <p:graphicEl>
                                              <a:dgm id="{4627831A-3DAF-4589-8BE3-F8C93BDF0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">
                                            <p:graphicEl>
                                              <a:dgm id="{4627831A-3DAF-4589-8BE3-F8C93BDF0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CAC015-AF24-4E04-B885-182018463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">
                                            <p:graphicEl>
                                              <a:dgm id="{8DCAC015-AF24-4E04-B885-182018463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">
                                            <p:graphicEl>
                                              <a:dgm id="{8DCAC015-AF24-4E04-B885-182018463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">
                                            <p:graphicEl>
                                              <a:dgm id="{8DCAC015-AF24-4E04-B885-182018463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925FCB-654A-4ABD-BD68-306F6588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">
                                            <p:graphicEl>
                                              <a:dgm id="{12925FCB-654A-4ABD-BD68-306F6588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">
                                            <p:graphicEl>
                                              <a:dgm id="{12925FCB-654A-4ABD-BD68-306F6588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2">
                                            <p:graphicEl>
                                              <a:dgm id="{12925FCB-654A-4ABD-BD68-306F65889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4A8C3B-19A8-48D8-986C-736BD06BC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">
                                            <p:graphicEl>
                                              <a:dgm id="{E84A8C3B-19A8-48D8-986C-736BD06BC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">
                                            <p:graphicEl>
                                              <a:dgm id="{E84A8C3B-19A8-48D8-986C-736BD06BC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2">
                                            <p:graphicEl>
                                              <a:dgm id="{E84A8C3B-19A8-48D8-986C-736BD06BC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5AF4CE-61D5-454F-8DE4-C8F9C1DB3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">
                                            <p:graphicEl>
                                              <a:dgm id="{E55AF4CE-61D5-454F-8DE4-C8F9C1DB3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">
                                            <p:graphicEl>
                                              <a:dgm id="{E55AF4CE-61D5-454F-8DE4-C8F9C1DB3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2">
                                            <p:graphicEl>
                                              <a:dgm id="{E55AF4CE-61D5-454F-8DE4-C8F9C1DB3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AB0F85-4A68-403E-A9FF-37F218413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">
                                            <p:graphicEl>
                                              <a:dgm id="{50AB0F85-4A68-403E-A9FF-37F218413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">
                                            <p:graphicEl>
                                              <a:dgm id="{50AB0F85-4A68-403E-A9FF-37F218413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2">
                                            <p:graphicEl>
                                              <a:dgm id="{50AB0F85-4A68-403E-A9FF-37F218413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49A98-F4C7-427D-80CA-DE9BB9E40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">
                                            <p:graphicEl>
                                              <a:dgm id="{D3249A98-F4C7-427D-80CA-DE9BB9E40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">
                                            <p:graphicEl>
                                              <a:dgm id="{D3249A98-F4C7-427D-80CA-DE9BB9E40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2">
                                            <p:graphicEl>
                                              <a:dgm id="{D3249A98-F4C7-427D-80CA-DE9BB9E401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DA9586-5105-44E3-9443-1BFF898EF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">
                                            <p:graphicEl>
                                              <a:dgm id="{DADA9586-5105-44E3-9443-1BFF898EF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">
                                            <p:graphicEl>
                                              <a:dgm id="{DADA9586-5105-44E3-9443-1BFF898EF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2">
                                            <p:graphicEl>
                                              <a:dgm id="{DADA9586-5105-44E3-9443-1BFF898EF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10AFCF-DE1D-482C-AD38-A4FC19644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">
                                            <p:graphicEl>
                                              <a:dgm id="{7210AFCF-DE1D-482C-AD38-A4FC19644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2">
                                            <p:graphicEl>
                                              <a:dgm id="{7210AFCF-DE1D-482C-AD38-A4FC19644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2">
                                            <p:graphicEl>
                                              <a:dgm id="{7210AFCF-DE1D-482C-AD38-A4FC19644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3000"/>
                                        <p:tgtEl>
                                          <p:spTgt spid="2">
                                            <p:graphicEl>
                                              <a:dgm id="{E80EFE74-B82E-4E3D-B2D0-AC840ACA9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98" dur="3000"/>
                                        <p:tgtEl>
                                          <p:spTgt spid="2">
                                            <p:graphicEl>
                                              <a:dgm id="{E80EFE74-B82E-4E3D-B2D0-AC840ACA9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0EFE74-B82E-4E3D-B2D0-AC840ACA9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3000"/>
                                        <p:tgtEl>
                                          <p:spTgt spid="2">
                                            <p:graphicEl>
                                              <a:dgm id="{43C50545-EC16-49A6-B62C-1D10F68B5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04" dur="3000"/>
                                        <p:tgtEl>
                                          <p:spTgt spid="2">
                                            <p:graphicEl>
                                              <a:dgm id="{43C50545-EC16-49A6-B62C-1D10F68B5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C50545-EC16-49A6-B62C-1D10F68B5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3000"/>
                                        <p:tgtEl>
                                          <p:spTgt spid="2">
                                            <p:graphicEl>
                                              <a:dgm id="{AF5A9EEA-9B6F-494D-83CC-51B6D47E0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08" dur="3000"/>
                                        <p:tgtEl>
                                          <p:spTgt spid="2">
                                            <p:graphicEl>
                                              <a:dgm id="{AF5A9EEA-9B6F-494D-83CC-51B6D47E0D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5A9EEA-9B6F-494D-83CC-51B6D47E0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3000"/>
                                        <p:tgtEl>
                                          <p:spTgt spid="2">
                                            <p:graphicEl>
                                              <a:dgm id="{1634A026-6323-4C41-9DEA-E9D2AE8BB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14" dur="3000"/>
                                        <p:tgtEl>
                                          <p:spTgt spid="2">
                                            <p:graphicEl>
                                              <a:dgm id="{1634A026-6323-4C41-9DEA-E9D2AE8BB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4A026-6323-4C41-9DEA-E9D2AE8BB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3000"/>
                                        <p:tgtEl>
                                          <p:spTgt spid="2">
                                            <p:graphicEl>
                                              <a:dgm id="{DB1D9F24-BF8F-4185-8B31-6E2920F66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18" dur="3000"/>
                                        <p:tgtEl>
                                          <p:spTgt spid="2">
                                            <p:graphicEl>
                                              <a:dgm id="{DB1D9F24-BF8F-4185-8B31-6E2920F66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1D9F24-BF8F-4185-8B31-6E2920F66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3000"/>
                                        <p:tgtEl>
                                          <p:spTgt spid="2">
                                            <p:graphicEl>
                                              <a:dgm id="{EF3450ED-D8A9-49F4-9119-49823BFE9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24" dur="3000"/>
                                        <p:tgtEl>
                                          <p:spTgt spid="2">
                                            <p:graphicEl>
                                              <a:dgm id="{EF3450ED-D8A9-49F4-9119-49823BFE9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3450ED-D8A9-49F4-9119-49823BFE9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3000"/>
                                        <p:tgtEl>
                                          <p:spTgt spid="2">
                                            <p:graphicEl>
                                              <a:dgm id="{4627831A-3DAF-4589-8BE3-F8C93BDF0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28" dur="3000"/>
                                        <p:tgtEl>
                                          <p:spTgt spid="2">
                                            <p:graphicEl>
                                              <a:dgm id="{4627831A-3DAF-4589-8BE3-F8C93BDF0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27831A-3DAF-4589-8BE3-F8C93BDF0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3000"/>
                                        <p:tgtEl>
                                          <p:spTgt spid="2">
                                            <p:graphicEl>
                                              <a:dgm id="{8DCAC015-AF24-4E04-B885-182018463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34" dur="3000"/>
                                        <p:tgtEl>
                                          <p:spTgt spid="2">
                                            <p:graphicEl>
                                              <a:dgm id="{8DCAC015-AF24-4E04-B885-182018463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CAC015-AF24-4E04-B885-182018463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3000"/>
                                        <p:tgtEl>
                                          <p:spTgt spid="2">
                                            <p:graphicEl>
                                              <a:dgm id="{12925FCB-654A-4ABD-BD68-306F6588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38" dur="3000"/>
                                        <p:tgtEl>
                                          <p:spTgt spid="2">
                                            <p:graphicEl>
                                              <a:dgm id="{12925FCB-654A-4ABD-BD68-306F65889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925FCB-654A-4ABD-BD68-306F6588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3000"/>
                                        <p:tgtEl>
                                          <p:spTgt spid="2">
                                            <p:graphicEl>
                                              <a:dgm id="{E84A8C3B-19A8-48D8-986C-736BD06BC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44" dur="3000"/>
                                        <p:tgtEl>
                                          <p:spTgt spid="2">
                                            <p:graphicEl>
                                              <a:dgm id="{E84A8C3B-19A8-48D8-986C-736BD06BC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4A8C3B-19A8-48D8-986C-736BD06BC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3000"/>
                                        <p:tgtEl>
                                          <p:spTgt spid="2">
                                            <p:graphicEl>
                                              <a:dgm id="{E55AF4CE-61D5-454F-8DE4-C8F9C1DB3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48" dur="3000"/>
                                        <p:tgtEl>
                                          <p:spTgt spid="2">
                                            <p:graphicEl>
                                              <a:dgm id="{E55AF4CE-61D5-454F-8DE4-C8F9C1DB3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5AF4CE-61D5-454F-8DE4-C8F9C1DB3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3000"/>
                                        <p:tgtEl>
                                          <p:spTgt spid="2">
                                            <p:graphicEl>
                                              <a:dgm id="{50AB0F85-4A68-403E-A9FF-37F218413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54" dur="3000"/>
                                        <p:tgtEl>
                                          <p:spTgt spid="2">
                                            <p:graphicEl>
                                              <a:dgm id="{50AB0F85-4A68-403E-A9FF-37F218413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AB0F85-4A68-403E-A9FF-37F218413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3000"/>
                                        <p:tgtEl>
                                          <p:spTgt spid="2">
                                            <p:graphicEl>
                                              <a:dgm id="{D3249A98-F4C7-427D-80CA-DE9BB9E40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58" dur="3000"/>
                                        <p:tgtEl>
                                          <p:spTgt spid="2">
                                            <p:graphicEl>
                                              <a:dgm id="{D3249A98-F4C7-427D-80CA-DE9BB9E401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49A98-F4C7-427D-80CA-DE9BB9E40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3000"/>
                                        <p:tgtEl>
                                          <p:spTgt spid="2">
                                            <p:graphicEl>
                                              <a:dgm id="{DADA9586-5105-44E3-9443-1BFF898EF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64" dur="3000"/>
                                        <p:tgtEl>
                                          <p:spTgt spid="2">
                                            <p:graphicEl>
                                              <a:dgm id="{DADA9586-5105-44E3-9443-1BFF898EF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DA9586-5105-44E3-9443-1BFF898EF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3000"/>
                                        <p:tgtEl>
                                          <p:spTgt spid="2">
                                            <p:graphicEl>
                                              <a:dgm id="{7210AFCF-DE1D-482C-AD38-A4FC19644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68" dur="3000"/>
                                        <p:tgtEl>
                                          <p:spTgt spid="2">
                                            <p:graphicEl>
                                              <a:dgm id="{7210AFCF-DE1D-482C-AD38-A4FC19644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10AFCF-DE1D-482C-AD38-A4FC19644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7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Graphic spid="2" grpId="1">
        <p:bldSub>
          <a:bldDgm bld="lvl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9.2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2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598</Words>
  <Application>Microsoft Office PowerPoint</Application>
  <PresentationFormat>Widescreen</PresentationFormat>
  <Paragraphs>110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NikoshBAN</vt:lpstr>
      <vt:lpstr>NikoshGrameem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120</cp:revision>
  <dcterms:created xsi:type="dcterms:W3CDTF">2020-01-28T15:44:15Z</dcterms:created>
  <dcterms:modified xsi:type="dcterms:W3CDTF">2020-02-10T02:47:24Z</dcterms:modified>
</cp:coreProperties>
</file>