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C5F5-269B-412D-8DA6-657EBEF80B7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2BAA-DB53-4E50-9051-020B67E4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9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6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8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7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2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7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5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18863-3CCD-4834-814C-5205F42EA7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A56D7-8A22-4492-BF33-3A78B9795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3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0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930" y="969234"/>
            <a:ext cx="12192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88" y="5034029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04" y="3519929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4" y="4520682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0" y="2557403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8" y="343591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51" y="263381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94" y="2140307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34189" y="994613"/>
            <a:ext cx="101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28" y="2445107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56" y="969235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7326" y="557484"/>
            <a:ext cx="2438400" cy="74898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267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0" y="3225800"/>
            <a:ext cx="75184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ক. মধুমাস কাকে বলে?</a:t>
            </a:r>
          </a:p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খ. গ্রীষ্মকালের ৩টি ফলের নাম বল?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2400" y="2046210"/>
            <a:ext cx="48768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নিচের প্রশ্নগুলোর উত্তর বল।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ackground_light_bends_vector_minimalism_38905_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10200"/>
            <a:ext cx="12192000" cy="1447800"/>
          </a:xfrm>
          <a:prstGeom prst="rect">
            <a:avLst/>
          </a:prstGeom>
        </p:spPr>
      </p:pic>
      <p:sp>
        <p:nvSpPr>
          <p:cNvPr id="8" name="32-Point Star 7"/>
          <p:cNvSpPr/>
          <p:nvPr/>
        </p:nvSpPr>
        <p:spPr>
          <a:xfrm>
            <a:off x="17582" y="17582"/>
            <a:ext cx="914400" cy="914400"/>
          </a:xfrm>
          <a:prstGeom prst="star32">
            <a:avLst>
              <a:gd name="adj" fmla="val 3173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24-Point Star 8"/>
          <p:cNvSpPr/>
          <p:nvPr/>
        </p:nvSpPr>
        <p:spPr>
          <a:xfrm flipH="1">
            <a:off x="316521" y="316521"/>
            <a:ext cx="316522" cy="316522"/>
          </a:xfrm>
          <a:prstGeom prst="star24">
            <a:avLst>
              <a:gd name="adj" fmla="val 211016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1260014" y="17578"/>
            <a:ext cx="914400" cy="914400"/>
          </a:xfrm>
          <a:prstGeom prst="star32">
            <a:avLst>
              <a:gd name="adj" fmla="val 3173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24-Point Star 10"/>
          <p:cNvSpPr/>
          <p:nvPr/>
        </p:nvSpPr>
        <p:spPr>
          <a:xfrm flipH="1">
            <a:off x="11558953" y="316517"/>
            <a:ext cx="316522" cy="316522"/>
          </a:xfrm>
          <a:prstGeom prst="star24">
            <a:avLst>
              <a:gd name="adj" fmla="val 21101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14" y="931978"/>
            <a:ext cx="2990850" cy="1971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07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634309"/>
            <a:ext cx="11074400" cy="1405641"/>
          </a:xfrm>
          <a:prstGeom prst="rect">
            <a:avLst/>
          </a:prstGeom>
          <a:noFill/>
          <a:ln>
            <a:solidFill>
              <a:srgbClr val="0099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গ্রীষ্মের পর আসে বর্ষা। বর্ষায় আবার একেবারে অন্য চেহারা। আকাশ তখন কালো ঘন মেঘে ছেয়ে যায়।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1" y="584200"/>
            <a:ext cx="5854049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59" y="584200"/>
            <a:ext cx="541709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dn35e_zpspwjxof3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624" y="1092200"/>
            <a:ext cx="5486400" cy="40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4388" y="5818426"/>
            <a:ext cx="61976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IN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ধরনের বৃষ্টির একটা নাম আছে।</a:t>
            </a:r>
            <a:endParaRPr lang="en-US" sz="42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4388" y="5859431"/>
            <a:ext cx="58928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 কি নামটা বলতে পারবে?</a:t>
            </a:r>
            <a:endParaRPr lang="en-US" sz="4267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9200" y="5818427"/>
            <a:ext cx="49784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একে বলা হয় 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ইলশেগুঁড়ি</a:t>
            </a:r>
            <a:r>
              <a:rPr lang="bn-IN" sz="42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26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988" y="5288511"/>
            <a:ext cx="11074400" cy="140564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বৃষ্টি পড়ছে তো পড়ছেই। কখনো বড় বড় ফোঁটায়, তবে ধীরে ধীরে। কখনো হুড়মুড় করে। কখনো পড়ছে ঝিরঝির করে, খুব হালকা। </a:t>
            </a:r>
            <a:endParaRPr lang="en-US" sz="4267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199" y="210901"/>
            <a:ext cx="5351439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267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267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IN" sz="4267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4267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4" y="1092200"/>
            <a:ext cx="6213929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6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g_Con_-_Ethan-rain.gif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0" y="0"/>
            <a:ext cx="12192000" cy="5664200"/>
          </a:xfrm>
          <a:prstGeom prst="rect">
            <a:avLst/>
          </a:prstGeom>
        </p:spPr>
      </p:pic>
      <p:pic>
        <p:nvPicPr>
          <p:cNvPr id="4" name="Picture 3" descr="b5c01fd87050916f1dbf5586d7752f8a.gif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0"/>
            <a:ext cx="12192000" cy="566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00857" y="5844122"/>
            <a:ext cx="85344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বড় বড় ফোঁটায় প্রচুর বৃষ্টির নাম 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মুষলধারে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বৃষ্টি 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9600" y="5844121"/>
            <a:ext cx="58928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কখনো আবার পড়ে 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ঝমঝম</a:t>
            </a:r>
            <a:r>
              <a:rPr lang="bn-IN" sz="4267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বৃষ্টি 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jhgty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92200"/>
            <a:ext cx="5791200" cy="4064000"/>
          </a:xfrm>
          <a:prstGeom prst="rect">
            <a:avLst/>
          </a:prstGeom>
        </p:spPr>
      </p:pic>
      <p:pic>
        <p:nvPicPr>
          <p:cNvPr id="4" name="Picture 3" descr="kod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092200"/>
            <a:ext cx="53848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210901"/>
            <a:ext cx="4267200" cy="74898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মনযোগ </a:t>
            </a:r>
            <a:r>
              <a:rPr lang="en-US" sz="4267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bn-IN" sz="4267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দেখ</a:t>
            </a:r>
            <a:r>
              <a:rPr lang="en-US" sz="4267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267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1200" y="5949671"/>
            <a:ext cx="59944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42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088465"/>
            <a:ext cx="1828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কদম</a:t>
            </a:r>
            <a:endParaRPr lang="en-US" sz="4267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156200"/>
            <a:ext cx="2133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কেয়া </a:t>
            </a:r>
            <a:endParaRPr lang="en-US" sz="4267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5893562"/>
            <a:ext cx="7010400" cy="74898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কদম, কেয়া ইত্যাদি </a:t>
            </a:r>
            <a:r>
              <a:rPr lang="bn-IN" sz="4267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বর্ষাকালীন ফুল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/>
      <p:bldP spid="8" grpId="1"/>
      <p:bldP spid="9" grpId="0"/>
      <p:bldP spid="9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400" y="279402"/>
            <a:ext cx="2844800" cy="748988"/>
          </a:xfrm>
          <a:prstGeom prst="rect">
            <a:avLst/>
          </a:prstGeom>
          <a:noFill/>
          <a:ln>
            <a:solidFill>
              <a:srgbClr val="A5002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26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973309"/>
            <a:ext cx="7721600" cy="2964594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685783" indent="-685783">
              <a:buAutoNum type="arabicPeriod"/>
            </a:pPr>
            <a:r>
              <a:rPr lang="bn-IN" sz="3733" dirty="0">
                <a:latin typeface="NikoshBAN" pitchFamily="2" charset="0"/>
                <a:cs typeface="NikoshBAN" pitchFamily="2" charset="0"/>
              </a:rPr>
              <a:t>নদীতে তখন............নামে।</a:t>
            </a:r>
          </a:p>
          <a:p>
            <a:pPr marL="685783" indent="-685783">
              <a:buAutoNum type="arabicPeriod"/>
            </a:pPr>
            <a:r>
              <a:rPr lang="bn-IN" sz="3733" dirty="0">
                <a:latin typeface="NikoshBAN" pitchFamily="2" charset="0"/>
                <a:cs typeface="NikoshBAN" pitchFamily="2" charset="0"/>
              </a:rPr>
              <a:t>গ্রীষ্মকে বলা হয়..................।</a:t>
            </a:r>
          </a:p>
          <a:p>
            <a:pPr marL="685783" indent="-685783">
              <a:buAutoNum type="arabicPeriod"/>
            </a:pPr>
            <a:r>
              <a:rPr lang="bn-IN" sz="3733" dirty="0">
                <a:latin typeface="NikoshBAN" pitchFamily="2" charset="0"/>
                <a:cs typeface="NikoshBAN" pitchFamily="2" charset="0"/>
              </a:rPr>
              <a:t>বর্ষায় ফোটে ........................... নানা ফুল।</a:t>
            </a:r>
          </a:p>
          <a:p>
            <a:pPr marL="685783" indent="-685783">
              <a:buAutoNum type="arabicPeriod"/>
            </a:pPr>
            <a:r>
              <a:rPr lang="bn-IN" sz="3733" dirty="0">
                <a:latin typeface="NikoshBAN" pitchFamily="2" charset="0"/>
                <a:cs typeface="NikoshBAN" pitchFamily="2" charset="0"/>
              </a:rPr>
              <a:t>গ্রীষ্মকালে ...............অসহ্য তাপ।</a:t>
            </a:r>
          </a:p>
          <a:p>
            <a:pPr marL="685783" indent="-685783">
              <a:buAutoNum type="arabicPeriod"/>
            </a:pPr>
            <a:r>
              <a:rPr lang="bn-IN" sz="3733" dirty="0">
                <a:latin typeface="NikoshBAN" pitchFamily="2" charset="0"/>
                <a:cs typeface="NikoshBAN" pitchFamily="2" charset="0"/>
              </a:rPr>
              <a:t>আকাশ তখন .........................ছেয়ে যায়।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0" y="2819401"/>
            <a:ext cx="3657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33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কদম, কেয়া ও আরও </a:t>
            </a:r>
            <a:endParaRPr lang="en-US" sz="3733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5156200"/>
            <a:ext cx="1219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ঢল</a:t>
            </a:r>
            <a:endParaRPr lang="en-US" sz="3733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0" y="3937000"/>
            <a:ext cx="172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মধুমাস</a:t>
            </a:r>
            <a:endParaRPr lang="en-US" sz="3733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00" y="4546601"/>
            <a:ext cx="254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33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কালো ঘন মেঘে</a:t>
            </a:r>
            <a:endParaRPr lang="en-US" sz="3733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0800" y="3327400"/>
            <a:ext cx="162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রৌদ্রের</a:t>
            </a:r>
            <a:endParaRPr lang="en-US" sz="3733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430102"/>
            <a:ext cx="9855200" cy="7489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ডান দিক থেকে ঠিক শব্দ বেছে নিয়ে খালি জায়গায় লেখ।</a:t>
            </a:r>
            <a:endParaRPr lang="en-US" sz="4267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12" y="279402"/>
            <a:ext cx="1854580" cy="1644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01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3819 C 0.04297 -0.04328 0.02721 -0.03426 0.01445 -0.03241 C 0.00729 -0.02662 -0.00052 -0.025 -0.00834 -0.0206 C -0.0155 -0.01203 -0.01771 -0.01273 -0.02761 -0.01111 C -0.04662 -0.00208 -0.06524 0.00255 -0.0849 0.0081 C -0.09102 0.01505 -0.11068 0.02246 -0.11849 0.02547 C -0.1267 0.03588 -0.13737 0.0375 -0.14714 0.04306 C -0.15365 0.05278 -0.15716 0.05023 -0.16511 0.05672 C -0.17305 0.06273 -0.18086 0.06759 -0.18907 0.07222 C -0.19011 0.07408 -0.19024 0.07709 -0.19167 0.07778 C -0.1961 0.08033 -0.20586 0.08172 -0.20586 0.08218 C -0.21524 0.09074 -0.22253 0.09005 -0.2336 0.09144 C -0.2375 0.09352 -0.24037 0.10023 -0.24427 0.10116 C -0.24662 0.10185 -0.25482 0.10347 -0.25743 0.10486 C -0.26315 0.10787 -0.26823 0.11459 -0.27422 0.11644 C -0.30404 0.12639 -0.30482 0.12431 -0.33542 0.12639 C -0.34987 0.12986 -0.36407 0.13426 -0.37852 0.13773 C -0.38516 0.13959 -0.39883 0.1419 -0.39883 0.14213 C -0.40612 0.14491 -0.41328 0.14792 -0.42045 0.15139 C -0.42448 0.15347 -0.43229 0.15718 -0.43229 0.15741 C -0.43542 0.16667 -0.43659 0.16505 -0.43125 0.16505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10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963 C -0.00195 -0.01967 -0.01628 -0.01597 -0.03138 -0.01041 C -0.03971 -0.00069 -0.06406 -0.00254 -0.07552 -4.07407E-6 C -0.12292 0.02153 -0.18008 0.01574 -0.22669 0.0169 C -0.24219 0.02246 -0.25716 0.02593 -0.27305 0.02755 C -0.28477 0.03982 -0.27409 0.03079 -0.29466 0.03612 C -0.29948 0.03727 -0.30417 0.04028 -0.30885 0.04213 C -0.32669 0.05857 -0.36029 0.05209 -0.37669 0.05301 C -0.38021 0.05556 -0.38437 0.05556 -0.3875 0.05926 C -0.38867 0.06065 -0.38854 0.06412 -0.38971 0.06574 C -0.39154 0.06783 -0.39388 0.06806 -0.39583 0.06991 C -0.39753 0.07153 -0.39883 0.07454 -0.40052 0.07616 C -0.40378 0.07894 -0.40768 0.07894 -0.41133 0.08056 C -0.41758 0.08843 -0.42044 0.09491 -0.42799 0.09954 C -0.42591 0.12917 -0.42826 0.11459 -0.42435 0.10371 C -0.42357 0.10139 -0.42187 0.10139 -0.42083 0.09954 C -0.42018 0.09838 -0.41992 0.09676 -0.41966 0.09537 " pathEditMode="relative" rAng="0" ptsTypes="AAAAAAAAAAAAA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7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167E-17 -7.40741E-7 C -0.01029 0.00301 -0.01458 0.01597 -0.02383 0.02083 C -0.04635 0.03333 -0.06927 0.03935 -0.09284 0.04213 C -0.09844 0.04537 -0.10417 0.04722 -0.10951 0.05046 C -0.1151 0.05394 -0.12044 0.05972 -0.12617 0.0632 C -0.13268 0.0669 -0.14635 0.06968 -0.14635 0.06991 C -0.15482 0.0787 -0.16302 0.08171 -0.17253 0.08449 C -0.18815 0.09491 -0.20508 0.09375 -0.22135 0.09931 C -0.23906 0.10532 -0.25586 0.11991 -0.27383 0.12662 C -0.29674 0.13565 -0.3151 0.13773 -0.33919 0.13935 C -0.37982 0.15625 -0.42357 0.14745 -0.46549 0.15417 C -0.47539 0.16181 -0.48477 0.16181 -0.49531 0.16505 C -0.50508 0.17616 -0.51406 0.17801 -0.525 0.17986 C -0.53021 0.18889 -0.53346 0.18866 -0.54049 0.19236 C -0.54206 0.19329 -0.5444 0.19699 -0.54531 0.19445 C -0.54687 0.18958 -0.54531 0.1831 -0.54531 0.17755 " pathEditMode="relative" rAng="0" ptsTypes="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97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13 C -0.04323 -0.02269 -0.08737 -0.01135 -0.12968 -0.02732 C -0.13489 -0.02917 -0.13763 -0.0382 -0.14388 -0.04005 C -0.15273 -0.05093 -0.1608 -0.0551 -0.17135 -0.05903 C -0.17643 -0.06528 -0.18073 -0.06598 -0.18685 -0.06783 C -0.19479 -0.07616 -0.20208 -0.08264 -0.21054 -0.08866 C -0.21523 -0.097 -0.22031 -0.09792 -0.22604 -0.10348 C -0.23528 -0.11274 -0.23815 -0.11598 -0.24882 -0.12061 C -0.25794 -0.13357 -0.25013 -0.12477 -0.26888 -0.12894 C -0.28372 -0.13195 -0.2983 -0.13913 -0.31302 -0.14352 C -0.33554 -0.14237 -0.35273 -0.14283 -0.37382 -0.13311 C -0.38815 -0.11413 -0.36562 -0.14167 -0.38685 -0.12477 C -0.38815 -0.12385 -0.38815 -0.11991 -0.38919 -0.11829 C -0.39101 -0.11551 -0.39323 -0.11436 -0.39518 -0.11227 C -0.40247 -0.09283 -0.4 -0.1044 -0.4 -0.07616 " pathEditMode="relative" rAng="0" ptsTypes="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-599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943 C 0.00938 -0.02375 0.00608 -0.03547 0 -0.04287 C -0.01163 -0.05705 -0.02396 -0.07309 -0.03681 -0.08295 C -0.03924 -0.08727 -0.04149 -0.09128 -0.04392 -0.0956 C -0.04514 -0.09775 -0.04757 -0.10207 -0.04757 -0.10176 C -0.05069 -0.11749 -0.04809 -0.10731 -0.06059 -0.12951 C -0.06181 -0.13167 -0.06424 -0.13568 -0.06424 -0.13537 C -0.0684 -0.15079 -0.07187 -0.15572 -0.07847 -0.16744 C -0.08403 -0.17731 -0.07743 -0.17176 -0.08437 -0.17608 C -0.08733 -0.19057 -0.08316 -0.17392 -0.08924 -0.18656 C -0.09392 -0.19643 -0.09618 -0.20722 -0.10347 -0.21185 C -0.11128 -0.22325 -0.11337 -0.22325 -0.12257 -0.22881 C -0.12448 -0.2322 -0.12604 -0.23682 -0.12847 -0.23929 C -0.13229 -0.24299 -0.15052 -0.25502 -0.1559 -0.25841 C -0.16181 -0.26704 -0.16719 -0.26889 -0.17378 -0.27537 C -0.1809 -0.28246 -0.18715 -0.28863 -0.19514 -0.29233 C -0.19948 -0.29757 -0.2033 -0.30065 -0.20833 -0.30281 C -0.21372 -0.31021 -0.21875 -0.31114 -0.225 -0.31545 C -0.23333 -0.321 -0.24132 -0.32779 -0.25 -0.33025 C -0.25312 -0.33241 -0.25608 -0.33519 -0.25937 -0.33673 C -0.26337 -0.33858 -0.27135 -0.34105 -0.27135 -0.34074 C -0.27674 -0.34691 -0.28073 -0.35307 -0.28681 -0.35585 C -0.29358 -0.36294 -0.3 -0.3651 -0.30712 -0.37065 C -0.31007 -0.37281 -0.3125 -0.37712 -0.31545 -0.37897 C -0.3276 -0.38638 -0.34288 -0.38915 -0.35469 -0.39378 C -0.36024 -0.39593 -0.3658 -0.39994 -0.37135 -0.4021 C -0.39184 -0.42091 -0.42552 -0.40704 -0.44514 -0.40426 C -0.44757 -0.40303 -0.45 -0.40241 -0.45226 -0.40025 C -0.45764 -0.39501 -0.45955 -0.38853 -0.46545 -0.38545 C -0.47222 -0.37281 -0.47014 -0.35677 -0.47378 -0.34105 C -0.47517 -0.32655 -0.47396 -0.3321 -0.47604 -0.32409 " pathEditMode="relative" rAng="0" ptsTypes="ffffffffffff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17-01-29-19-01-28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333" t="10000" b="10000"/>
          <a:stretch>
            <a:fillRect/>
          </a:stretch>
        </p:blipFill>
        <p:spPr>
          <a:xfrm>
            <a:off x="3759200" y="120024"/>
            <a:ext cx="44704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shot_2017-01-29-19-01-51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0000" b="10000"/>
          <a:stretch>
            <a:fillRect/>
          </a:stretch>
        </p:blipFill>
        <p:spPr>
          <a:xfrm>
            <a:off x="6458424" y="3632199"/>
            <a:ext cx="48768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shot_2017-01-29-18-43-25.png"/>
          <p:cNvPicPr>
            <a:picLocks noChangeAspect="1"/>
          </p:cNvPicPr>
          <p:nvPr/>
        </p:nvPicPr>
        <p:blipFill>
          <a:blip r:embed="rId6">
            <a:lum bright="1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0000" b="10000"/>
          <a:stretch>
            <a:fillRect/>
          </a:stretch>
        </p:blipFill>
        <p:spPr>
          <a:xfrm>
            <a:off x="613812" y="3632199"/>
            <a:ext cx="5192889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3199" y="210902"/>
            <a:ext cx="2239749" cy="74898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267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ীয়</a:t>
            </a:r>
            <a:r>
              <a:rPr lang="bn-IN" sz="4267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267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াজ</a:t>
            </a:r>
            <a:r>
              <a:rPr lang="bn-IN" sz="4267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26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3191" y="2109133"/>
            <a:ext cx="4108809" cy="1405641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ছবিগুলো দেখে ৩টি বাক্য লেখ।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60" y="37901"/>
            <a:ext cx="3556000" cy="203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0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81002"/>
            <a:ext cx="5486400" cy="748988"/>
          </a:xfrm>
          <a:prstGeom prst="rect">
            <a:avLst/>
          </a:prstGeom>
          <a:noFill/>
          <a:ln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যুক্তবর্ণগুলো ভেঙ্গে দেখি </a:t>
            </a:r>
            <a:endParaRPr lang="en-US" sz="4267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3583226"/>
            <a:ext cx="1320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প্রচণ্ড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586752"/>
            <a:ext cx="1422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0" y="4599226"/>
            <a:ext cx="1219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রৌদ্র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540003" y="5765800"/>
            <a:ext cx="914399" cy="406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ight Arrow 14"/>
          <p:cNvSpPr/>
          <p:nvPr/>
        </p:nvSpPr>
        <p:spPr>
          <a:xfrm>
            <a:off x="2540003" y="3733800"/>
            <a:ext cx="914399" cy="406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ight Arrow 15"/>
          <p:cNvSpPr/>
          <p:nvPr/>
        </p:nvSpPr>
        <p:spPr>
          <a:xfrm>
            <a:off x="2540005" y="4851400"/>
            <a:ext cx="914399" cy="406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ight Arrow 16"/>
          <p:cNvSpPr/>
          <p:nvPr/>
        </p:nvSpPr>
        <p:spPr>
          <a:xfrm>
            <a:off x="2540003" y="1701800"/>
            <a:ext cx="914399" cy="406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ight Arrow 17"/>
          <p:cNvSpPr/>
          <p:nvPr/>
        </p:nvSpPr>
        <p:spPr>
          <a:xfrm>
            <a:off x="2540003" y="2717800"/>
            <a:ext cx="914399" cy="406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extBox 25"/>
          <p:cNvSpPr txBox="1"/>
          <p:nvPr/>
        </p:nvSpPr>
        <p:spPr>
          <a:xfrm>
            <a:off x="1625600" y="3602753"/>
            <a:ext cx="711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ণ্ড</a:t>
            </a:r>
            <a:endParaRPr lang="en-US" sz="5333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7600" y="3733801"/>
            <a:ext cx="1524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5600" y="4618753"/>
            <a:ext cx="6096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</a:t>
            </a:r>
            <a:endParaRPr lang="en-US" sz="5333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5600" y="2586753"/>
            <a:ext cx="1320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ষ্ট  </a:t>
            </a:r>
            <a:endParaRPr lang="en-US" sz="5333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17600" y="1498602"/>
            <a:ext cx="2032000" cy="913007"/>
            <a:chOff x="304800" y="1123950"/>
            <a:chExt cx="1524000" cy="684755"/>
          </a:xfrm>
        </p:grpSpPr>
        <p:sp>
          <p:nvSpPr>
            <p:cNvPr id="39" name="TextBox 38"/>
            <p:cNvSpPr txBox="1"/>
            <p:nvPr/>
          </p:nvSpPr>
          <p:spPr>
            <a:xfrm>
              <a:off x="304800" y="1123950"/>
              <a:ext cx="83820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333" dirty="0">
                  <a:latin typeface="NikoshBAN" pitchFamily="2" charset="0"/>
                  <a:cs typeface="NikoshBAN" pitchFamily="2" charset="0"/>
                </a:rPr>
                <a:t>গ্রী</a:t>
              </a:r>
              <a:endParaRPr lang="en-US" sz="53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9600" y="1123950"/>
              <a:ext cx="121920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333" dirty="0">
                  <a:latin typeface="NikoshBAN" pitchFamily="2" charset="0"/>
                  <a:cs typeface="NikoshBAN" pitchFamily="2" charset="0"/>
                </a:rPr>
                <a:t>ষ্ম</a:t>
              </a:r>
              <a:endParaRPr lang="en-US" sz="5333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24000" y="1498601"/>
            <a:ext cx="1320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5333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7600" y="1469153"/>
            <a:ext cx="1016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ষ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7600" y="1498601"/>
            <a:ext cx="1219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ম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97600" y="3501153"/>
            <a:ext cx="914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333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0" y="1397001"/>
            <a:ext cx="1117600" cy="9130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5333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0" y="3501153"/>
            <a:ext cx="1117600" cy="9130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5333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0" y="2485153"/>
            <a:ext cx="1117600" cy="9130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5333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0" y="4517153"/>
            <a:ext cx="1117600" cy="9130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5333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2000" y="5461001"/>
            <a:ext cx="1117600" cy="9130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5333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97600" y="1367553"/>
            <a:ext cx="914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333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97600" y="2383553"/>
            <a:ext cx="914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333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97600" y="4546601"/>
            <a:ext cx="914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333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97600" y="5431553"/>
            <a:ext cx="914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333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59200" y="2413001"/>
            <a:ext cx="6096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ষ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59200" y="2413001"/>
            <a:ext cx="6096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ট 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60800" y="3429001"/>
            <a:ext cx="812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ণ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60800" y="3501153"/>
            <a:ext cx="812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ড 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57600" y="4618753"/>
            <a:ext cx="711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দ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 rot="7467920">
            <a:off x="3915566" y="5012622"/>
            <a:ext cx="296868" cy="289153"/>
            <a:chOff x="2286000" y="3790950"/>
            <a:chExt cx="838200" cy="838200"/>
          </a:xfrm>
        </p:grpSpPr>
        <p:cxnSp>
          <p:nvCxnSpPr>
            <p:cNvPr id="81" name="Curved Connector 80"/>
            <p:cNvCxnSpPr/>
            <p:nvPr/>
          </p:nvCxnSpPr>
          <p:spPr>
            <a:xfrm rot="16200000" flipV="1">
              <a:off x="2476500" y="3981450"/>
              <a:ext cx="762000" cy="5334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182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286000" y="3790950"/>
              <a:ext cx="381000" cy="304800"/>
            </a:xfrm>
            <a:prstGeom prst="line">
              <a:avLst/>
            </a:prstGeom>
            <a:ln w="28575">
              <a:solidFill>
                <a:srgbClr val="182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016000" y="5562606"/>
            <a:ext cx="1625600" cy="913007"/>
            <a:chOff x="762000" y="4226064"/>
            <a:chExt cx="1219200" cy="684755"/>
          </a:xfrm>
        </p:grpSpPr>
        <p:sp>
          <p:nvSpPr>
            <p:cNvPr id="8" name="TextBox 7"/>
            <p:cNvSpPr txBox="1"/>
            <p:nvPr/>
          </p:nvSpPr>
          <p:spPr>
            <a:xfrm>
              <a:off x="762000" y="4226064"/>
              <a:ext cx="83820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333" dirty="0">
                  <a:latin typeface="NikoshBAN" pitchFamily="2" charset="0"/>
                  <a:cs typeface="NikoshBAN" pitchFamily="2" charset="0"/>
                </a:rPr>
                <a:t>কি</a:t>
              </a:r>
              <a:endParaRPr lang="en-US" sz="53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43000" y="4226064"/>
              <a:ext cx="83820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333" dirty="0">
                  <a:latin typeface="NikoshBAN" pitchFamily="2" charset="0"/>
                  <a:cs typeface="NikoshBAN" pitchFamily="2" charset="0"/>
                </a:rPr>
                <a:t>ন্তু</a:t>
              </a:r>
              <a:endParaRPr lang="en-US" sz="5333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7" name="Freeform 86"/>
          <p:cNvSpPr/>
          <p:nvPr/>
        </p:nvSpPr>
        <p:spPr>
          <a:xfrm>
            <a:off x="3759200" y="5859304"/>
            <a:ext cx="406400" cy="211296"/>
          </a:xfrm>
          <a:custGeom>
            <a:avLst/>
            <a:gdLst>
              <a:gd name="connsiteX0" fmla="*/ 119743 w 522515"/>
              <a:gd name="connsiteY0" fmla="*/ 0 h 378908"/>
              <a:gd name="connsiteX1" fmla="*/ 163286 w 522515"/>
              <a:gd name="connsiteY1" fmla="*/ 65315 h 378908"/>
              <a:gd name="connsiteX2" fmla="*/ 195943 w 522515"/>
              <a:gd name="connsiteY2" fmla="*/ 152400 h 378908"/>
              <a:gd name="connsiteX3" fmla="*/ 239486 w 522515"/>
              <a:gd name="connsiteY3" fmla="*/ 250372 h 378908"/>
              <a:gd name="connsiteX4" fmla="*/ 185058 w 522515"/>
              <a:gd name="connsiteY4" fmla="*/ 348343 h 378908"/>
              <a:gd name="connsiteX5" fmla="*/ 152400 w 522515"/>
              <a:gd name="connsiteY5" fmla="*/ 370115 h 378908"/>
              <a:gd name="connsiteX6" fmla="*/ 87086 w 522515"/>
              <a:gd name="connsiteY6" fmla="*/ 359229 h 378908"/>
              <a:gd name="connsiteX7" fmla="*/ 32658 w 522515"/>
              <a:gd name="connsiteY7" fmla="*/ 304800 h 378908"/>
              <a:gd name="connsiteX8" fmla="*/ 0 w 522515"/>
              <a:gd name="connsiteY8" fmla="*/ 185057 h 378908"/>
              <a:gd name="connsiteX9" fmla="*/ 21772 w 522515"/>
              <a:gd name="connsiteY9" fmla="*/ 163286 h 378908"/>
              <a:gd name="connsiteX10" fmla="*/ 108858 w 522515"/>
              <a:gd name="connsiteY10" fmla="*/ 141515 h 378908"/>
              <a:gd name="connsiteX11" fmla="*/ 141515 w 522515"/>
              <a:gd name="connsiteY11" fmla="*/ 119743 h 378908"/>
              <a:gd name="connsiteX12" fmla="*/ 293915 w 522515"/>
              <a:gd name="connsiteY12" fmla="*/ 119743 h 378908"/>
              <a:gd name="connsiteX13" fmla="*/ 424543 w 522515"/>
              <a:gd name="connsiteY13" fmla="*/ 185057 h 378908"/>
              <a:gd name="connsiteX14" fmla="*/ 468086 w 522515"/>
              <a:gd name="connsiteY14" fmla="*/ 206829 h 378908"/>
              <a:gd name="connsiteX15" fmla="*/ 522515 w 522515"/>
              <a:gd name="connsiteY15" fmla="*/ 261257 h 37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2515" h="378908">
                <a:moveTo>
                  <a:pt x="119743" y="0"/>
                </a:moveTo>
                <a:cubicBezTo>
                  <a:pt x="134257" y="21772"/>
                  <a:pt x="155011" y="40492"/>
                  <a:pt x="163286" y="65315"/>
                </a:cubicBezTo>
                <a:cubicBezTo>
                  <a:pt x="195642" y="162379"/>
                  <a:pt x="143872" y="9205"/>
                  <a:pt x="195943" y="152400"/>
                </a:cubicBezTo>
                <a:cubicBezTo>
                  <a:pt x="227033" y="237898"/>
                  <a:pt x="202031" y="194189"/>
                  <a:pt x="239486" y="250372"/>
                </a:cubicBezTo>
                <a:cubicBezTo>
                  <a:pt x="207352" y="378908"/>
                  <a:pt x="249008" y="316368"/>
                  <a:pt x="185058" y="348343"/>
                </a:cubicBezTo>
                <a:cubicBezTo>
                  <a:pt x="173356" y="354194"/>
                  <a:pt x="163286" y="362858"/>
                  <a:pt x="152400" y="370115"/>
                </a:cubicBezTo>
                <a:cubicBezTo>
                  <a:pt x="130629" y="366486"/>
                  <a:pt x="108025" y="366209"/>
                  <a:pt x="87086" y="359229"/>
                </a:cubicBezTo>
                <a:cubicBezTo>
                  <a:pt x="62475" y="351025"/>
                  <a:pt x="42755" y="327518"/>
                  <a:pt x="32658" y="304800"/>
                </a:cubicBezTo>
                <a:cubicBezTo>
                  <a:pt x="12568" y="259598"/>
                  <a:pt x="9313" y="231623"/>
                  <a:pt x="0" y="185057"/>
                </a:cubicBezTo>
                <a:cubicBezTo>
                  <a:pt x="7257" y="177800"/>
                  <a:pt x="12971" y="168566"/>
                  <a:pt x="21772" y="163286"/>
                </a:cubicBezTo>
                <a:cubicBezTo>
                  <a:pt x="38511" y="153242"/>
                  <a:pt x="97147" y="143857"/>
                  <a:pt x="108858" y="141515"/>
                </a:cubicBezTo>
                <a:cubicBezTo>
                  <a:pt x="119744" y="134258"/>
                  <a:pt x="129813" y="125594"/>
                  <a:pt x="141515" y="119743"/>
                </a:cubicBezTo>
                <a:cubicBezTo>
                  <a:pt x="192259" y="94370"/>
                  <a:pt x="232375" y="114148"/>
                  <a:pt x="293915" y="119743"/>
                </a:cubicBezTo>
                <a:cubicBezTo>
                  <a:pt x="458074" y="174464"/>
                  <a:pt x="255737" y="100652"/>
                  <a:pt x="424543" y="185057"/>
                </a:cubicBezTo>
                <a:cubicBezTo>
                  <a:pt x="439057" y="192314"/>
                  <a:pt x="455277" y="196866"/>
                  <a:pt x="468086" y="206829"/>
                </a:cubicBezTo>
                <a:cubicBezTo>
                  <a:pt x="488339" y="222581"/>
                  <a:pt x="522515" y="261257"/>
                  <a:pt x="522515" y="261257"/>
                </a:cubicBezTo>
              </a:path>
            </a:pathLst>
          </a:custGeom>
          <a:ln w="28575">
            <a:solidFill>
              <a:srgbClr val="101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TextBox 92"/>
          <p:cNvSpPr txBox="1"/>
          <p:nvPr/>
        </p:nvSpPr>
        <p:spPr>
          <a:xfrm>
            <a:off x="7315200" y="4497627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(র-ফলা)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24000" y="5562601"/>
            <a:ext cx="711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ন্তু</a:t>
            </a:r>
            <a:endParaRPr lang="en-US" sz="5333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759200" y="5562601"/>
            <a:ext cx="711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ন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57600" y="5562601"/>
            <a:ext cx="711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latin typeface="NikoshBAN" pitchFamily="2" charset="0"/>
                <a:cs typeface="NikoshBAN" pitchFamily="2" charset="0"/>
              </a:rPr>
              <a:t>ত 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823200" y="5461001"/>
            <a:ext cx="914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33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333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940800" y="556260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(উ-কার)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295 C 0.01719 -0.01511 0.0323 -0.02467 0.04931 -0.02929 C 0.05677 -0.03546 0.0632 -0.03731 0.0717 -0.03916 C 0.08264 -0.0441 0.0632 -0.03515 0.08386 -0.04595 C 0.09045 -0.04934 0.09809 -0.04965 0.10504 -0.05242 C 0.1592 -0.04903 0.14809 -0.05674 0.17657 -0.03762 C 0.17691 -0.0333 0.17743 -0.02868 0.17778 -0.02436 C 0.17813 -0.01943 0.17917 -0.00956 0.17917 -0.00956 " pathEditMode="relative" rAng="0" ptsTypes="fffffff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-0.01018 0.00208 -0.01727 0.00711 -0.02344 C 0.00798 -0.02621 0.00833 -0.02961 0.00955 -0.03177 C 0.02066 -0.0515 0.01441 -0.03639 0.02135 -0.04657 C 0.02274 -0.04842 0.02343 -0.05181 0.025 -0.05304 C 0.02673 -0.05458 0.02899 -0.05458 0.0309 -0.0552 C 0.0434 -0.07123 0.10642 -0.07247 0.12135 -0.07401 C 0.14027 -0.07123 0.13628 -0.07524 0.13455 -0.0404 C 0.13593 -0.01049 0.13576 -0.02344 0.13576 -0.00216 " pathEditMode="relative" ptsTypes="ffffffff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524 C 0.00746 -0.01233 0.0059 -0.02775 0.00833 -0.04564 C 0.00902 -0.05057 0.01354 -0.05335 0.01545 -0.05612 C 0.02187 -0.06537 0.02847 -0.07154 0.0368 -0.07524 C 0.03802 -0.07801 0.03871 -0.08171 0.04045 -0.08356 C 0.04427 -0.08757 0.04913 -0.08603 0.05347 -0.08788 C 0.07239 -0.09652 0.04948 -0.08881 0.06788 -0.09436 C 0.07656 -0.0996 0.08073 -0.09898 0.09166 -0.10052 C 0.14045 -0.09929 0.18923 -0.09806 0.23802 -0.09652 C 0.27152 -0.09528 0.27309 -0.11255 0.26909 -0.08788 C 0.26684 -0.04995 0.26788 -0.07401 0.26788 -0.01603 " pathEditMode="relative" rAng="0" ptsTypes="ffffffffff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741 C -0.00399 -0.02837 0.00712 -0.03978 0.01667 -0.04564 C 0.02309 -0.05366 0.02517 -0.05397 0.03333 -0.05613 C 0.04097 -0.06168 0.04913 -0.06291 0.05712 -0.06661 C 0.06319 -0.07401 0.07014 -0.0737 0.07743 -0.07524 C 0.08316 -0.0848 0.08872 -0.08388 0.09653 -0.08573 C 0.10556 -0.09344 0.11389 -0.09405 0.12378 -0.09621 C 0.15677 -0.09344 0.14236 -0.09436 0.16198 -0.08573 C 0.17465 -0.0515 0.17031 -0.07247 0.17031 -0.00525 " pathEditMode="relative" rAng="0" ptsTypes="ffffffffA">
                                      <p:cBhvr>
                                        <p:cTn id="8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24 C 0.00591 -0.00987 0.00955 -0.01881 0.02032 -0.0222 C 0.02448 -0.02991 0.03247 -0.03947 0.0382 -0.04348 C 0.04115 -0.04564 0.04445 -0.04625 0.04757 -0.0478 C 0.04914 -0.04841 0.05243 -0.04995 0.05243 -0.04965 C 0.0573 -0.0552 0.06216 -0.05705 0.06667 -0.0626 C 0.08646 -0.06198 0.10643 -0.06445 0.12622 -0.06044 C 0.12865 -0.05982 0.129 -0.05304 0.13091 -0.04995 C 0.13351 -0.04595 0.13924 -0.03916 0.13924 -0.03885 C 0.14045 -0.03053 0.14827 0.00308 0.13924 0.00308 " pathEditMode="relative" rAng="0" ptsTypes="fffffffffA">
                                      <p:cBhvr>
                                        <p:cTn id="10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2004 C -0.00139 0.01696 0.00209 0.01018 0.0073 0.00308 C 0.01285 -0.00463 0.01945 -0.01048 0.025 -0.01788 C 0.029 -0.02313 0.03091 -0.02744 0.03577 -0.03053 C 0.04063 -0.03916 0.04219 -0.04101 0.04896 -0.04317 C 0.05417 -0.05273 0.05348 -0.05396 0.06441 -0.05396 C 0.13507 -0.05396 0.20556 -0.05119 0.27622 -0.04965 C 0.27587 -0.03639 0.27639 -0.02282 0.275 -0.00956 C 0.27466 -0.00648 0.27188 -0.00586 0.27153 -0.00308 C 0.27066 0.00308 0.27153 0.00956 0.27153 0.01603 " pathEditMode="relative" rAng="0" ptsTypes="fffffffffA">
                                      <p:cBhvr>
                                        <p:cTn id="11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388 C -0.00382 -0.02159 -0.00399 -0.0293 -0.00312 -0.03701 C -0.00139 -0.05273 0.01042 -0.06538 0.0184 -0.06877 C 0.02639 -0.07709 0.02222 -0.0737 0.03142 -0.07925 C 0.03264 -0.07987 0.03507 -0.08141 0.03507 -0.0811 C 0.04028 -0.09097 0.04896 -0.09251 0.05642 -0.09405 C 0.08681 -0.09991 0.11771 -0.10207 0.14809 -0.10885 C 0.15816 -0.10423 0.1592 -0.10361 0.16476 -0.08974 C 0.16632 -0.07678 0.1684 -0.06445 0.17083 -0.05181 C 0.16858 -0.03978 0.17083 -0.01388 0.17083 -0.01357 " pathEditMode="relative" rAng="0" ptsTypes="fffffffffA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357 C 0.00069 0.01018 -0.00243 0.00586 0.00469 -0.00339 C 0.00799 -0.01233 0.01302 -0.02035 0.01788 -0.02683 C 0.02049 -0.03392 0.02326 -0.03515 0.02726 -0.03947 C 0.03854 -0.05119 0.04566 -0.05766 0.05833 -0.06044 C 0.06302 -0.0663 0.06701 -0.07092 0.07257 -0.07339 C 0.09774 -0.07185 0.10955 -0.07616 0.12969 -0.05859 C 0.13663 -0.04039 0.1309 -0.05828 0.1309 -0.01202 C 0.1309 -0.00154 0.13212 0.01974 0.13212 0.02004 " pathEditMode="relative" rAng="0" ptsTypes="ffffffffA">
                                      <p:cBhvr>
                                        <p:cTn id="1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222 C 0.00851 0.01973 0.01528 0.01665 0.02257 0.01387 C 0.02292 0.01171 0.02309 0.00925 0.02378 0.0074 C 0.02465 0.00493 0.02674 0.004 0.02726 0.00123 C 0.02778 -0.00093 0.03177 -0.03207 0.03212 -0.03485 C 0.03264 -0.03886 0.03212 -0.04379 0.03333 -0.04749 C 0.0349 -0.05243 0.03958 -0.05058 0.04288 -0.05181 C 0.05347 -0.06106 0.06337 -0.06106 0.075 -0.06445 C 0.13663 -0.06013 0.19688 -0.05027 0.25833 -0.04749 C 0.25712 -0.03547 0.2559 -0.02344 0.25469 -0.01141 C 0.25434 -0.00802 0.25399 -0.00432 0.25347 -0.00093 C 0.25278 0.004 0.25122 0.01387 0.25122 0.01418 " pathEditMode="relative" rAng="0" ptsTypes="fffffffffffA">
                                      <p:cBhvr>
                                        <p:cTn id="1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0.00956 C -0.03194 0.0074 -0.03333 0.00555 -0.03351 0.00308 C -0.03385 -0.00031 -0.02726 -0.0219 -0.02517 -0.02652 C -0.02396 -0.0293 -0.02187 -0.03053 -0.02031 -0.03269 C -0.01962 -0.03485 -0.0191 -0.03762 -0.01806 -0.03916 C -0.0158 -0.04256 -0.01076 -0.04749 -0.01076 -0.04718 C -0.00851 -0.06198 -0.01198 -0.04533 -0.00486 -0.06013 C -0.00399 -0.06198 -0.00451 -0.06476 -0.00365 -0.06661 C 0.00938 -0.09652 0.02378 -0.08881 0.04757 -0.09621 C 0.08715 -0.09374 0.12674 -0.08881 0.16649 -0.08573 C 0.16476 -0.07401 0.16667 -0.06722 0.16059 -0.06013 C 0.16302 -0.03824 0.16649 -0.01696 0.16649 0.00524 " pathEditMode="relative" rAng="0" ptsTypes="fffffffffffA">
                                      <p:cBhvr>
                                        <p:cTn id="1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-0.04008 -0.00243 -0.00956 0.0059 -0.02744 C 0.01319 -0.04286 -0.00035 -0.02497 0.01076 -0.03823 C 0.01857 -0.05704 0.01007 -0.03977 0.01788 -0.04872 C 0.02361 -0.05519 0.02812 -0.06413 0.03455 -0.06968 C 0.03941 -0.08233 0.03385 -0.07061 0.04288 -0.08048 C 0.04427 -0.08202 0.04496 -0.08572 0.04653 -0.08664 C 0.05035 -0.08911 0.05833 -0.09096 0.05833 -0.09096 C 0.06805 -0.0996 0.07743 -0.1033 0.08819 -0.10576 C 0.1059 -0.1036 0.12205 -0.10114 0.13923 -0.09744 C 0.14566 -0.08973 0.14739 -0.09589 0.15121 -0.08264 C 0.13906 -0.06598 0.14531 -0.06352 0.14166 -0.02744 C 0.14149 -0.02497 0.13958 -0.02374 0.13923 -0.02127 C 0.13871 -0.01726 0.13923 -0.01295 0.13923 -0.00863 " pathEditMode="relative" ptsTypes="fffffffffffffA">
                                      <p:cBhvr>
                                        <p:cTn id="2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745 C 0.00608 -0.03608 0.01702 -0.06106 0.02379 -0.06538 C 0.03334 -0.08233 0.0283 -0.07863 0.03698 -0.08233 C 0.04723 -0.10145 0.07188 -0.11286 0.08577 -0.11841 C 0.13021 -0.11348 0.17448 -0.11317 0.2191 -0.11194 C 0.21945 -0.11194 0.229 -0.10855 0.22986 -0.10762 C 0.23125 -0.10608 0.23195 -0.10299 0.23334 -0.10145 C 0.23698 -0.09775 0.24254 -0.09652 0.24653 -0.09498 C 0.24914 -0.08789 0.25191 -0.08295 0.25591 -0.07802 C 0.26129 -0.06445 0.26424 -0.04379 0.26424 -0.02745 " pathEditMode="relative" rAng="0" ptsTypes="fffffffffA">
                                      <p:cBhvr>
                                        <p:cTn id="2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-0.00215 C -0.01024 -0.02066 -0.0125 -0.01048 -0.00156 -0.02991 L -0.00156 -0.0296 C -0.00069 -0.03268 -0.00035 -0.03607 0.00087 -0.03823 C 0.00208 -0.04039 0.00417 -0.0407 0.00556 -0.04255 C 0.0092 -0.04717 0.01267 -0.05242 0.01632 -0.05735 C 0.01736 -0.05889 0.01753 -0.06198 0.01875 -0.06352 C 0.0217 -0.06722 0.02813 -0.07215 0.02813 -0.07184 C 0.02847 -0.07431 0.0283 -0.07708 0.02934 -0.07832 C 0.03247 -0.08171 0.04427 -0.08387 0.04722 -0.08479 C 0.22587 -0.08202 0.16736 -0.15757 0.18646 -0.04471 C 0.18576 -0.02713 0.1842 0.00833 0.1842 0.00864 " pathEditMode="relative" rAng="0" ptsTypes="fFfffffffffA">
                                      <p:cBhvr>
                                        <p:cTn id="2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1603 C -0.0125 -0.03361 -0.00556 -0.04964 0.00035 -0.06259 C 0.00503 -0.09497 0.02639 -0.09651 0.04201 -0.10052 C 0.06962 -0.09805 0.10451 -0.11316 0.12778 -0.08572 C 0.1316 -0.07616 0.13524 -0.06968 0.13733 -0.05828 C 0.13941 -0.03391 0.14115 -0.04902 0.14323 -0.02466 C 0.14236 -0.01819 0.14167 -0.01202 0.1408 -0.00555 C 0.14045 -0.00339 0.13958 0.00093 0.13958 0.00124 " pathEditMode="relative" rAng="0" ptsTypes="fffffffA">
                                      <p:cBhvr>
                                        <p:cTn id="27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25 C 0.00659 -0.0114 0.0026 -0.0077 0.00955 -0.01171 C 0.01718 -0.02127 0.02621 -0.03669 0.03211 -0.04995 C 0.03455 -0.0555 0.03836 -0.06506 0.04166 -0.06876 C 0.04757 -0.07554 0.05972 -0.08079 0.06666 -0.08356 C 0.07378 -0.0925 0.09149 -0.09589 0.1 -0.09836 C 0.15642 -0.09559 0.21267 -0.09651 0.26909 -0.09435 C 0.27413 -0.09127 0.28455 -0.08788 0.28455 -0.08757 C 0.28576 -0.08572 0.28715 -0.08418 0.28802 -0.08171 C 0.28923 -0.0777 0.29045 -0.06876 0.29045 -0.06845 C 0.28836 -0.02374 0.28923 -0.03176 0.28923 -0.00555 " pathEditMode="relative" rAng="0" ptsTypes="ffffffffffA">
                                      <p:cBhvr>
                                        <p:cTn id="28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542 C 0.00382 0.00524 0.00712 -0.0037 0.01198 -0.01203 C 0.0158 -0.03269 0.03125 -0.05273 0.04288 -0.05643 C 0.05052 -0.06321 0.05139 -0.06506 0.06076 -0.06722 C 0.06806 -0.07956 0.08108 -0.07647 0.09045 -0.07771 C 0.12205 -0.09405 0.20226 -0.08912 0.22378 -0.09035 C 0.26094 -0.08942 0.29306 -0.0885 0.32865 -0.08418 C 0.34653 -0.07308 0.37396 -0.07062 0.39288 -0.06938 C 0.41389 -0.06013 0.40122 -0.0185 0.40122 0.01326 " pathEditMode="relative" rAng="0" ptsTypes="ffffffffA">
                                      <p:cBhvr>
                                        <p:cTn id="30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500"/>
                            </p:stCondLst>
                            <p:childTnLst>
                              <p:par>
                                <p:cTn id="3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14" grpId="0" animBg="1"/>
      <p:bldP spid="15" grpId="0" animBg="1"/>
      <p:bldP spid="16" grpId="0" animBg="1"/>
      <p:bldP spid="17" grpId="0" animBg="1"/>
      <p:bldP spid="18" grpId="0" animBg="1"/>
      <p:bldP spid="26" grpId="0"/>
      <p:bldP spid="26" grpId="1"/>
      <p:bldP spid="33" grpId="0"/>
      <p:bldP spid="33" grpId="1"/>
      <p:bldP spid="37" grpId="0"/>
      <p:bldP spid="37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87" grpId="0" animBg="1"/>
      <p:bldP spid="87" grpId="1" animBg="1"/>
      <p:bldP spid="93" grpId="0"/>
      <p:bldP spid="95" grpId="0"/>
      <p:bldP spid="95" grpId="1"/>
      <p:bldP spid="96" grpId="0"/>
      <p:bldP spid="96" grpId="1"/>
      <p:bldP spid="97" grpId="0"/>
      <p:bldP spid="97" grpId="1"/>
      <p:bldP spid="98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930400" y="1212696"/>
            <a:ext cx="1930400" cy="711200"/>
            <a:chOff x="457200" y="971550"/>
            <a:chExt cx="1447800" cy="5334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971550"/>
              <a:ext cx="14478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ইলশেগুঁড়ি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457200" y="9715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28800" y="3447896"/>
            <a:ext cx="1930400" cy="723903"/>
            <a:chOff x="381000" y="2638423"/>
            <a:chExt cx="1447800" cy="542927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2638423"/>
              <a:ext cx="10668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33" dirty="0">
                  <a:latin typeface="NikoshBAN" pitchFamily="2" charset="0"/>
                  <a:cs typeface="NikoshBAN" pitchFamily="2" charset="0"/>
                </a:rPr>
                <a:t> অসহ্য 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8800" y="5758409"/>
            <a:ext cx="1829593" cy="711200"/>
            <a:chOff x="456605" y="4324350"/>
            <a:chExt cx="1372195" cy="533400"/>
          </a:xfrm>
        </p:grpSpPr>
        <p:sp>
          <p:nvSpPr>
            <p:cNvPr id="10" name="TextBox 9"/>
            <p:cNvSpPr txBox="1"/>
            <p:nvPr/>
          </p:nvSpPr>
          <p:spPr>
            <a:xfrm>
              <a:off x="456605" y="4350530"/>
              <a:ext cx="610790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তাপ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>
              <a:off x="457200" y="43243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8800" y="4549644"/>
            <a:ext cx="1930400" cy="723901"/>
            <a:chOff x="381000" y="3476624"/>
            <a:chExt cx="1447800" cy="542926"/>
          </a:xfrm>
        </p:grpSpPr>
        <p:sp>
          <p:nvSpPr>
            <p:cNvPr id="9" name="TextBox 8"/>
            <p:cNvSpPr txBox="1"/>
            <p:nvPr/>
          </p:nvSpPr>
          <p:spPr>
            <a:xfrm>
              <a:off x="381000" y="3476624"/>
              <a:ext cx="762000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গ্রীষ্ম</a:t>
              </a:r>
              <a:endParaRPr lang="en-US" sz="4267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457200" y="34861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30400" y="2330296"/>
            <a:ext cx="1930400" cy="711200"/>
            <a:chOff x="457200" y="1809750"/>
            <a:chExt cx="1447800" cy="53340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821640"/>
              <a:ext cx="14478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মুষলধারে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>
              <a:off x="457200" y="18097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597736" y="192719"/>
            <a:ext cx="3312125" cy="748988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267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নতুন শব্দ পরিচিতি</a:t>
            </a:r>
            <a:endParaRPr lang="en-US" sz="4267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1193802"/>
            <a:ext cx="3914775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হালকা ঝিরঝিরে বৃষ্টি।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2311402"/>
            <a:ext cx="60960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খুব বড় বড় ফোঁটায় যখন বৃষ্টি পড়ে।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3563702"/>
            <a:ext cx="54864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 যা সহ্য করা বা সওয়া যায় না।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4648202"/>
            <a:ext cx="72136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গরমকাল, বাংলা ছয়টি ঋতুর প্রথম ঋতু।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5793316"/>
            <a:ext cx="16256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উষ্ণতা।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flower-frame-vector-graphics-02.jp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04103" y="2801151"/>
            <a:ext cx="5983793" cy="1015663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সরব পাঠ।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flower_frame_by_1lovedemilovato-d386w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10281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1175" y="1489262"/>
            <a:ext cx="382878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5641" y="2412592"/>
            <a:ext cx="5815364" cy="26161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IN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bn-IN" sz="3600" dirty="0">
              <a:solidFill>
                <a:srgbClr val="1D0AA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                    সহকারি শিক্ষক</a:t>
            </a:r>
          </a:p>
          <a:p>
            <a:r>
              <a:rPr lang="bn-IN" sz="32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বাদাঘাট</a:t>
            </a:r>
            <a:r>
              <a:rPr lang="bn-IN" sz="32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bn-IN" sz="32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2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উপজেলা-</a:t>
            </a:r>
            <a:r>
              <a:rPr lang="en-US" sz="32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তাহিরপুর</a:t>
            </a:r>
            <a:r>
              <a:rPr lang="bn-IN" sz="32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, জেলা-</a:t>
            </a:r>
            <a:r>
              <a:rPr lang="en-US" sz="32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সুনাম</a:t>
            </a:r>
            <a:r>
              <a:rPr lang="bn-IN" sz="32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গঞ্জ</a:t>
            </a:r>
            <a:endParaRPr lang="bn-IN" sz="3200" dirty="0">
              <a:solidFill>
                <a:srgbClr val="1D0AA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A70989"/>
                </a:solidFill>
                <a:latin typeface="NikoshBAN" pitchFamily="2" charset="0"/>
                <a:cs typeface="NikoshBAN" pitchFamily="2" charset="0"/>
              </a:rPr>
              <a:t>                 ফোন- </a:t>
            </a:r>
            <a:r>
              <a:rPr lang="bn-IN" sz="3200" dirty="0" smtClean="0">
                <a:solidFill>
                  <a:srgbClr val="A70989"/>
                </a:solidFill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3200" dirty="0" smtClean="0">
                <a:solidFill>
                  <a:srgbClr val="A70989"/>
                </a:solidFill>
                <a:latin typeface="NikoshBAN" pitchFamily="2" charset="0"/>
                <a:cs typeface="NikoshBAN" pitchFamily="2" charset="0"/>
              </a:rPr>
              <a:t>১২-৪০৩৪২০।</a:t>
            </a:r>
            <a:endParaRPr lang="en-US" sz="3733" dirty="0">
              <a:solidFill>
                <a:srgbClr val="A7098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12" y="2270124"/>
            <a:ext cx="2241552" cy="22415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069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nk_flower_frame_by_supremechaos918-d64k6en.png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7498" y="1309048"/>
            <a:ext cx="3149600" cy="913007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333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333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   </a:t>
            </a:r>
            <a:endParaRPr lang="en-US" sz="5333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794" y="2688989"/>
            <a:ext cx="8023367" cy="2062296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marL="990575" indent="-990575"/>
            <a:r>
              <a:rPr lang="bn-IN" sz="4267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কাকে বলে?</a:t>
            </a:r>
          </a:p>
          <a:p>
            <a:pPr marL="990575" indent="-990575"/>
            <a:r>
              <a:rPr lang="bn-IN" sz="4267" dirty="0">
                <a:latin typeface="NikoshBAN" pitchFamily="2" charset="0"/>
                <a:cs typeface="NikoshBAN" pitchFamily="2" charset="0"/>
              </a:rPr>
              <a:t>২. বর্ষায় ফোটে এমন ২টি ফুলের নাম লেখ।</a:t>
            </a:r>
          </a:p>
          <a:p>
            <a:pPr marL="990575" indent="-990575"/>
            <a:r>
              <a:rPr lang="bn-IN" sz="4267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কখন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আকাশ কালো ঘন মেঘে ছেয়ে যায়? </a:t>
            </a:r>
          </a:p>
        </p:txBody>
      </p:sp>
    </p:spTree>
    <p:extLst>
      <p:ext uri="{BB962C8B-B14F-4D97-AF65-F5344CB8AC3E}">
        <p14:creationId xmlns:p14="http://schemas.microsoft.com/office/powerpoint/2010/main" val="27610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968" y="3879375"/>
            <a:ext cx="1130034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bn-IN" sz="533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গ্রীষ্মকাল ও বর্ষাকালের মধ্যে কোন ঋতু তোমার বেশি পছন্দ? পছন্দের কারণ কী? কমপক্ষে ৫টি বাক্যে লিখে আনবে।</a:t>
            </a:r>
            <a:endParaRPr lang="en-US" sz="5333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193" y="928048"/>
            <a:ext cx="6073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9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71" y="193256"/>
            <a:ext cx="3686119" cy="36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88" y="5034029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04" y="3519929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4" y="4520682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0" y="2557403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8" y="343591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51" y="263381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94" y="2140307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4189" y="994613"/>
            <a:ext cx="101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873" y="336074"/>
            <a:ext cx="9036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28" y="2445107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56" y="969235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5322" b="2326"/>
          <a:stretch>
            <a:fillRect/>
          </a:stretch>
        </p:blipFill>
        <p:spPr>
          <a:xfrm>
            <a:off x="6807200" y="381000"/>
            <a:ext cx="4978400" cy="619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6192" y="1253079"/>
            <a:ext cx="398438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solidFill>
                  <a:srgbClr val="338543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ln/>
              <a:solidFill>
                <a:srgbClr val="33854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35" y="3120494"/>
            <a:ext cx="5885289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bn-BD" sz="3200" b="1" dirty="0">
              <a:ln w="11430"/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       </a:t>
            </a:r>
            <a:r>
              <a:rPr lang="en-US" sz="320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bn-BD" sz="3200" dirty="0">
              <a:ln w="1143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  <a:endParaRPr lang="en-US" sz="32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থাই...........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কেয়া ও  আরও নানা ফুল।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8639" y="273517"/>
            <a:ext cx="4999630" cy="7489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এসো আমরা কিছু ছবি দেখিঃ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h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0" y="1600200"/>
            <a:ext cx="4368800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F:\HOBIGONJ PTI\ICT-2014\Primary text book\Image Book\Bangla\amar_bangla_boi-4_Extracted_Images\page9output.jpg"/>
          <p:cNvPicPr>
            <a:picLocks noChangeAspect="1" noChangeArrowheads="1"/>
          </p:cNvPicPr>
          <p:nvPr/>
        </p:nvPicPr>
        <p:blipFill>
          <a:blip r:embed="rId3"/>
          <a:srcRect l="51696" t="54387" r="17776" b="17436"/>
          <a:stretch>
            <a:fillRect/>
          </a:stretch>
        </p:blipFill>
        <p:spPr bwMode="auto">
          <a:xfrm>
            <a:off x="315309" y="1600200"/>
            <a:ext cx="3240691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F:\HOBIGONJ PTI\ICT-2014\Primary text book\Image Book\Bangla\amar_bangla_boi-4_Extracted_Images\page9output.jpg"/>
          <p:cNvPicPr>
            <a:picLocks noChangeAspect="1" noChangeArrowheads="1"/>
          </p:cNvPicPr>
          <p:nvPr/>
        </p:nvPicPr>
        <p:blipFill>
          <a:blip r:embed="rId3"/>
          <a:srcRect l="18366" t="54005" r="51241" b="17778"/>
          <a:stretch>
            <a:fillRect/>
          </a:stretch>
        </p:blipFill>
        <p:spPr bwMode="auto">
          <a:xfrm>
            <a:off x="3759200" y="1600200"/>
            <a:ext cx="3556000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51200" y="5798901"/>
            <a:ext cx="4572000" cy="7489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7201" y="5797503"/>
            <a:ext cx="8604154" cy="7489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পাঠ কী হতে পারে?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চিন্তা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করে বল।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36975-flower-frame-clip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2057450" y="1042157"/>
            <a:ext cx="8619705" cy="189211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8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9703" y="3689824"/>
            <a:ext cx="4775200" cy="99520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5867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  <a:endParaRPr lang="en-US" sz="5867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637" y="2719210"/>
            <a:ext cx="10372725" cy="2062103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৩.৪.১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২.৭.১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২.৭.২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২.৫.১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6043" y="275609"/>
            <a:ext cx="5779911" cy="1446550"/>
          </a:xfrm>
          <a:prstGeom prst="rect">
            <a:avLst/>
          </a:prstGeom>
          <a:noFill/>
          <a:ln w="3175">
            <a:noFill/>
            <a:prstDash val="lgDash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bn-BD" sz="88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2667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8" y="1793052"/>
            <a:ext cx="4792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background_light_bends_vector_minimalism_38905_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10200"/>
            <a:ext cx="12192000" cy="1447800"/>
          </a:xfrm>
          <a:prstGeom prst="rect">
            <a:avLst/>
          </a:prstGeom>
        </p:spPr>
      </p:pic>
      <p:sp>
        <p:nvSpPr>
          <p:cNvPr id="14" name="32-Point Star 13"/>
          <p:cNvSpPr/>
          <p:nvPr/>
        </p:nvSpPr>
        <p:spPr>
          <a:xfrm>
            <a:off x="17582" y="17582"/>
            <a:ext cx="914400" cy="914400"/>
          </a:xfrm>
          <a:prstGeom prst="star32">
            <a:avLst>
              <a:gd name="adj" fmla="val 3173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24-Point Star 14"/>
          <p:cNvSpPr/>
          <p:nvPr/>
        </p:nvSpPr>
        <p:spPr>
          <a:xfrm flipH="1">
            <a:off x="316521" y="316521"/>
            <a:ext cx="316522" cy="316522"/>
          </a:xfrm>
          <a:prstGeom prst="star24">
            <a:avLst>
              <a:gd name="adj" fmla="val 211016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11260014" y="17578"/>
            <a:ext cx="914400" cy="914400"/>
          </a:xfrm>
          <a:prstGeom prst="star32">
            <a:avLst>
              <a:gd name="adj" fmla="val 3173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24-Point Star 16"/>
          <p:cNvSpPr/>
          <p:nvPr/>
        </p:nvSpPr>
        <p:spPr>
          <a:xfrm flipH="1">
            <a:off x="11558953" y="316517"/>
            <a:ext cx="316522" cy="316522"/>
          </a:xfrm>
          <a:prstGeom prst="star24">
            <a:avLst>
              <a:gd name="adj" fmla="val 21101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11260014" y="5961177"/>
            <a:ext cx="914400" cy="914400"/>
          </a:xfrm>
          <a:prstGeom prst="star32">
            <a:avLst>
              <a:gd name="adj" fmla="val 3173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24-Point Star 18"/>
          <p:cNvSpPr/>
          <p:nvPr/>
        </p:nvSpPr>
        <p:spPr>
          <a:xfrm flipH="1">
            <a:off x="11558953" y="6260116"/>
            <a:ext cx="316522" cy="316522"/>
          </a:xfrm>
          <a:prstGeom prst="star24">
            <a:avLst>
              <a:gd name="adj" fmla="val 211016"/>
            </a:avLst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5858" y="5943596"/>
            <a:ext cx="914400" cy="914400"/>
          </a:xfrm>
          <a:prstGeom prst="star32">
            <a:avLst>
              <a:gd name="adj" fmla="val 31731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4-Point Star 20"/>
          <p:cNvSpPr/>
          <p:nvPr/>
        </p:nvSpPr>
        <p:spPr>
          <a:xfrm flipH="1">
            <a:off x="304797" y="6242535"/>
            <a:ext cx="316522" cy="316522"/>
          </a:xfrm>
          <a:prstGeom prst="star24">
            <a:avLst>
              <a:gd name="adj" fmla="val 211016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008" y="1651380"/>
            <a:ext cx="7495984" cy="136477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 </a:t>
            </a:r>
            <a:r>
              <a:rPr lang="bn-BD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r>
              <a:rPr lang="bn-IN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920_1200_20100504122517142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12192000" cy="1447800"/>
          </a:xfrm>
          <a:prstGeom prst="rect">
            <a:avLst/>
          </a:prstGeom>
        </p:spPr>
      </p:pic>
      <p:pic>
        <p:nvPicPr>
          <p:cNvPr id="8" name="Picture 7" descr="1920_1200_20100504122517142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47800"/>
          </a:xfrm>
          <a:prstGeom prst="rect">
            <a:avLst/>
          </a:prstGeom>
        </p:spPr>
      </p:pic>
      <p:sp>
        <p:nvSpPr>
          <p:cNvPr id="9" name="32-Point Star 8"/>
          <p:cNvSpPr/>
          <p:nvPr/>
        </p:nvSpPr>
        <p:spPr>
          <a:xfrm>
            <a:off x="17582" y="17582"/>
            <a:ext cx="914400" cy="914400"/>
          </a:xfrm>
          <a:prstGeom prst="star32">
            <a:avLst>
              <a:gd name="adj" fmla="val 3173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24-Point Star 9"/>
          <p:cNvSpPr/>
          <p:nvPr/>
        </p:nvSpPr>
        <p:spPr>
          <a:xfrm flipH="1">
            <a:off x="316521" y="316521"/>
            <a:ext cx="316522" cy="316522"/>
          </a:xfrm>
          <a:prstGeom prst="star24">
            <a:avLst>
              <a:gd name="adj" fmla="val 211016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11260014" y="17578"/>
            <a:ext cx="914400" cy="914400"/>
          </a:xfrm>
          <a:prstGeom prst="star32">
            <a:avLst>
              <a:gd name="adj" fmla="val 3173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24-Point Star 11"/>
          <p:cNvSpPr/>
          <p:nvPr/>
        </p:nvSpPr>
        <p:spPr>
          <a:xfrm flipH="1">
            <a:off x="11558953" y="316517"/>
            <a:ext cx="316522" cy="316522"/>
          </a:xfrm>
          <a:prstGeom prst="star24">
            <a:avLst>
              <a:gd name="adj" fmla="val 21101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11260014" y="5961177"/>
            <a:ext cx="914400" cy="914400"/>
          </a:xfrm>
          <a:prstGeom prst="star32">
            <a:avLst>
              <a:gd name="adj" fmla="val 3173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24-Point Star 13"/>
          <p:cNvSpPr/>
          <p:nvPr/>
        </p:nvSpPr>
        <p:spPr>
          <a:xfrm flipH="1">
            <a:off x="11558953" y="6260116"/>
            <a:ext cx="316522" cy="316522"/>
          </a:xfrm>
          <a:prstGeom prst="star24">
            <a:avLst>
              <a:gd name="adj" fmla="val 211016"/>
            </a:avLst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5858" y="5943596"/>
            <a:ext cx="914400" cy="914400"/>
          </a:xfrm>
          <a:prstGeom prst="star32">
            <a:avLst>
              <a:gd name="adj" fmla="val 31731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24-Point Star 15"/>
          <p:cNvSpPr/>
          <p:nvPr/>
        </p:nvSpPr>
        <p:spPr>
          <a:xfrm flipH="1">
            <a:off x="304797" y="6242535"/>
            <a:ext cx="316522" cy="316522"/>
          </a:xfrm>
          <a:prstGeom prst="star24">
            <a:avLst>
              <a:gd name="adj" fmla="val 211016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14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1538" t="5556"/>
          <a:stretch>
            <a:fillRect/>
          </a:stretch>
        </p:blipFill>
        <p:spPr>
          <a:xfrm>
            <a:off x="8331200" y="1193800"/>
            <a:ext cx="35560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04800" y="279402"/>
            <a:ext cx="51816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মনযোগ দিয়ে দেখ।</a:t>
            </a:r>
            <a:endParaRPr lang="en-US" sz="426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804" y="4749800"/>
            <a:ext cx="2540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প্রচণ্ড গরম! </a:t>
            </a:r>
            <a:endParaRPr lang="en-US" sz="4267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2205" y="4791341"/>
            <a:ext cx="3556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রৌদ্রের অসহ্য তাপ।</a:t>
            </a:r>
            <a:endParaRPr lang="en-US" sz="4267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400" y="4837509"/>
            <a:ext cx="33528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মাথার উপর ছাতা ধরে লোকে হাঁটে।</a:t>
            </a:r>
            <a:endParaRPr lang="en-US" sz="4267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716827"/>
            <a:ext cx="50800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গ্রীষ্মকালের প্রকৃতির রুপ।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ndexmughbn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8800" y="1295400"/>
            <a:ext cx="3657600" cy="345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 descr="ei-shomoyer-rupchorcha-2.jpg"/>
          <p:cNvPicPr>
            <a:picLocks noChangeAspect="1"/>
          </p:cNvPicPr>
          <p:nvPr/>
        </p:nvPicPr>
        <p:blipFill>
          <a:blip r:embed="rId6">
            <a:lum brigh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167" b="10811"/>
          <a:stretch>
            <a:fillRect/>
          </a:stretch>
        </p:blipFill>
        <p:spPr>
          <a:xfrm>
            <a:off x="406399" y="1295400"/>
            <a:ext cx="3662811" cy="345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404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dfgh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6897"/>
          <a:stretch>
            <a:fillRect/>
          </a:stretch>
        </p:blipFill>
        <p:spPr>
          <a:xfrm>
            <a:off x="811473" y="3355775"/>
            <a:ext cx="2400300" cy="2743200"/>
          </a:xfrm>
          <a:prstGeom prst="rect">
            <a:avLst/>
          </a:prstGeom>
        </p:spPr>
      </p:pic>
      <p:pic>
        <p:nvPicPr>
          <p:cNvPr id="5" name="Picture 3" descr="C:\Users\DPE\Downloads\anaro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64489" y="968476"/>
            <a:ext cx="2133600" cy="3251200"/>
          </a:xfrm>
          <a:prstGeom prst="rect">
            <a:avLst/>
          </a:prstGeom>
          <a:noFill/>
        </p:spPr>
      </p:pic>
      <p:pic>
        <p:nvPicPr>
          <p:cNvPr id="7" name="Picture 6" descr="imagesjam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8089" y="1405787"/>
            <a:ext cx="2946400" cy="20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stvb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442" r="7483"/>
          <a:stretch>
            <a:fillRect/>
          </a:stretch>
        </p:blipFill>
        <p:spPr>
          <a:xfrm>
            <a:off x="146334" y="444500"/>
            <a:ext cx="3251200" cy="2171700"/>
          </a:xfrm>
          <a:prstGeom prst="rect">
            <a:avLst/>
          </a:prstGeom>
        </p:spPr>
      </p:pic>
      <p:pic>
        <p:nvPicPr>
          <p:cNvPr id="10" name="Picture 9" descr="imagesestgff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2134" y="984560"/>
            <a:ext cx="3251200" cy="2349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99200" y="279402"/>
            <a:ext cx="51816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ছবিগুলো মনযোগ দিয়ে দেখ।</a:t>
            </a:r>
            <a:endParaRPr lang="en-US" sz="4267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190" y="5807806"/>
            <a:ext cx="111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আম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377382"/>
            <a:ext cx="1727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2665" y="3519861"/>
            <a:ext cx="1727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জাম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64489" y="4098509"/>
            <a:ext cx="1828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 আনারস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54000" y="70006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লিচু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4671" y="287273"/>
            <a:ext cx="51816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4267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8934" y="5807806"/>
            <a:ext cx="4368800" cy="74898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267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গ্রীষ্মকালে পাওয়া যায়।</a:t>
            </a:r>
            <a:endParaRPr lang="en-US" sz="4267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1773" y="4719417"/>
            <a:ext cx="8534400" cy="14056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ফলগুলো বছরের কোন সময়ে ফলে বা বাজারে কিনতে পাওয়া যায়? </a:t>
            </a:r>
            <a:endParaRPr lang="en-US" sz="4267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1320" y="4678412"/>
            <a:ext cx="8534400" cy="1241237"/>
          </a:xfrm>
          <a:prstGeom prst="rect">
            <a:avLst/>
          </a:pr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মধুর ফলগুলো গ্রীষ্মকালে পাওয়া যায় বলে গ্রীষ্মের একটি সুন্দর নাম আছে। তোমরা কি নামটি বলতে পারবে? </a:t>
            </a:r>
            <a:endParaRPr lang="en-US" sz="3733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5737015"/>
            <a:ext cx="5156200" cy="830997"/>
          </a:xfrm>
          <a:prstGeom prst="rect">
            <a:avLst/>
          </a:pr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গ্রীষ্মকে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মধুমাস</a:t>
            </a:r>
            <a:r>
              <a:rPr lang="bn-IN" sz="4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বলা হয়।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7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  <p:bldP spid="19" grpId="0"/>
      <p:bldP spid="19" grpId="1"/>
      <p:bldP spid="21" grpId="0"/>
      <p:bldP spid="21" grpId="1"/>
      <p:bldP spid="22" grpId="0"/>
      <p:bldP spid="22" grpId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545</Words>
  <Application>Microsoft Office PowerPoint</Application>
  <PresentationFormat>Widescreen</PresentationFormat>
  <Paragraphs>127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5</cp:revision>
  <dcterms:created xsi:type="dcterms:W3CDTF">2020-02-09T15:41:55Z</dcterms:created>
  <dcterms:modified xsi:type="dcterms:W3CDTF">2020-02-10T10:58:14Z</dcterms:modified>
</cp:coreProperties>
</file>