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1" r:id="rId8"/>
    <p:sldId id="264" r:id="rId9"/>
    <p:sldId id="262" r:id="rId10"/>
    <p:sldId id="265" r:id="rId11"/>
    <p:sldId id="269" r:id="rId12"/>
    <p:sldId id="268" r:id="rId13"/>
    <p:sldId id="270" r:id="rId14"/>
    <p:sldId id="266" r:id="rId15"/>
    <p:sldId id="267" r:id="rId16"/>
    <p:sldId id="274" r:id="rId17"/>
    <p:sldId id="273" r:id="rId18"/>
    <p:sldId id="277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DC"/>
    <a:srgbClr val="2D542F"/>
    <a:srgbClr val="E9E9E7"/>
    <a:srgbClr val="F5F5F3"/>
    <a:srgbClr val="285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1A963-6F55-405B-9C10-0B0A0640C516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5221CB4-26AD-4C24-85F9-FE0960163F66}">
      <dgm:prSet/>
      <dgm:spPr/>
      <dgm:t>
        <a:bodyPr/>
        <a:lstStyle/>
        <a:p>
          <a:pPr algn="ctr"/>
          <a:r>
            <a:rPr lang="bn-BD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আজকের</a:t>
          </a:r>
          <a:r>
            <a:rPr lang="bn-BD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পাঠ </a:t>
          </a:r>
          <a:endParaRPr lang="en-US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051D87-2E7A-42EE-8A79-07DA7B234640}" type="parTrans" cxnId="{F7C62272-7013-44CB-912F-DAA660E2F194}">
      <dgm:prSet/>
      <dgm:spPr/>
      <dgm:t>
        <a:bodyPr/>
        <a:lstStyle/>
        <a:p>
          <a:endParaRPr lang="en-US"/>
        </a:p>
      </dgm:t>
    </dgm:pt>
    <dgm:pt modelId="{B3C9470C-6C14-403F-A0CA-C38F23E41553}" type="sibTrans" cxnId="{F7C62272-7013-44CB-912F-DAA660E2F194}">
      <dgm:prSet/>
      <dgm:spPr/>
      <dgm:t>
        <a:bodyPr/>
        <a:lstStyle/>
        <a:p>
          <a:endParaRPr lang="en-US"/>
        </a:p>
      </dgm:t>
    </dgm:pt>
    <dgm:pt modelId="{1DCFA370-DC55-4B36-B47E-F0900DFC5142}" type="pres">
      <dgm:prSet presAssocID="{5451A963-6F55-405B-9C10-0B0A0640C516}" presName="linear" presStyleCnt="0">
        <dgm:presLayoutVars>
          <dgm:animLvl val="lvl"/>
          <dgm:resizeHandles val="exact"/>
        </dgm:presLayoutVars>
      </dgm:prSet>
      <dgm:spPr/>
    </dgm:pt>
    <dgm:pt modelId="{81328938-7AA6-4F43-BB5A-88216681CC31}" type="pres">
      <dgm:prSet presAssocID="{45221CB4-26AD-4C24-85F9-FE0960163F6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76E1152-0A1B-4E58-A0D0-D9258369DDBB}" type="presOf" srcId="{45221CB4-26AD-4C24-85F9-FE0960163F66}" destId="{81328938-7AA6-4F43-BB5A-88216681CC31}" srcOrd="0" destOrd="0" presId="urn:microsoft.com/office/officeart/2005/8/layout/vList2"/>
    <dgm:cxn modelId="{F7C62272-7013-44CB-912F-DAA660E2F194}" srcId="{5451A963-6F55-405B-9C10-0B0A0640C516}" destId="{45221CB4-26AD-4C24-85F9-FE0960163F66}" srcOrd="0" destOrd="0" parTransId="{39051D87-2E7A-42EE-8A79-07DA7B234640}" sibTransId="{B3C9470C-6C14-403F-A0CA-C38F23E41553}"/>
    <dgm:cxn modelId="{0EA25B73-5673-4E4D-A499-7E14E0405500}" type="presOf" srcId="{5451A963-6F55-405B-9C10-0B0A0640C516}" destId="{1DCFA370-DC55-4B36-B47E-F0900DFC5142}" srcOrd="0" destOrd="0" presId="urn:microsoft.com/office/officeart/2005/8/layout/vList2"/>
    <dgm:cxn modelId="{69689859-BFC4-4CC5-96D7-B2414F994EE3}" type="presParOf" srcId="{1DCFA370-DC55-4B36-B47E-F0900DFC5142}" destId="{81328938-7AA6-4F43-BB5A-88216681CC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A1C91-EFF7-4BD1-A435-006C4CA415A5}" type="doc">
      <dgm:prSet loTypeId="urn:microsoft.com/office/officeart/2005/8/layout/architecture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AB4672-6B0E-45E5-82E8-090614E7319D}">
      <dgm:prSet/>
      <dgm:spPr/>
      <dgm:t>
        <a:bodyPr/>
        <a:lstStyle/>
        <a:p>
          <a:r>
            <a:rPr lang="bn-BD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 সম্পর্কিত সমস্যা </a:t>
          </a:r>
          <a:endParaRPr lang="en-US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72BC4F-DA6C-4E04-80D0-91D8F228D2EB}" type="parTrans" cxnId="{729E9BCB-BDE6-4BCA-8F5C-924409C25DE9}">
      <dgm:prSet/>
      <dgm:spPr/>
      <dgm:t>
        <a:bodyPr/>
        <a:lstStyle/>
        <a:p>
          <a:endParaRPr lang="en-US"/>
        </a:p>
      </dgm:t>
    </dgm:pt>
    <dgm:pt modelId="{3D0561A3-B2ED-48A0-AC2D-ECDE0E01FE15}" type="sibTrans" cxnId="{729E9BCB-BDE6-4BCA-8F5C-924409C25DE9}">
      <dgm:prSet/>
      <dgm:spPr/>
      <dgm:t>
        <a:bodyPr/>
        <a:lstStyle/>
        <a:p>
          <a:endParaRPr lang="en-US"/>
        </a:p>
      </dgm:t>
    </dgm:pt>
    <dgm:pt modelId="{1F24AC0C-2D21-4653-9D65-74B123843D66}" type="pres">
      <dgm:prSet presAssocID="{E8FA1C91-EFF7-4BD1-A435-006C4CA415A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29259F-8E12-454E-B6F5-7E634E7B5BD0}" type="pres">
      <dgm:prSet presAssocID="{08AB4672-6B0E-45E5-82E8-090614E7319D}" presName="vertOne" presStyleCnt="0"/>
      <dgm:spPr/>
    </dgm:pt>
    <dgm:pt modelId="{926D76AB-2898-4039-8412-EDE079476CBC}" type="pres">
      <dgm:prSet presAssocID="{08AB4672-6B0E-45E5-82E8-090614E7319D}" presName="txOne" presStyleLbl="node0" presStyleIdx="0" presStyleCnt="1" custLinFactNeighborX="-3489" custLinFactNeighborY="37155">
        <dgm:presLayoutVars>
          <dgm:chPref val="3"/>
        </dgm:presLayoutVars>
      </dgm:prSet>
      <dgm:spPr/>
    </dgm:pt>
    <dgm:pt modelId="{58C6BFE3-717C-4D26-9A65-EF8DC9E4E4B5}" type="pres">
      <dgm:prSet presAssocID="{08AB4672-6B0E-45E5-82E8-090614E7319D}" presName="horzOne" presStyleCnt="0"/>
      <dgm:spPr/>
    </dgm:pt>
  </dgm:ptLst>
  <dgm:cxnLst>
    <dgm:cxn modelId="{DC36795D-44C7-4FD0-8321-50CA79B47C52}" type="presOf" srcId="{08AB4672-6B0E-45E5-82E8-090614E7319D}" destId="{926D76AB-2898-4039-8412-EDE079476CBC}" srcOrd="0" destOrd="0" presId="urn:microsoft.com/office/officeart/2005/8/layout/architecture"/>
    <dgm:cxn modelId="{729E9BCB-BDE6-4BCA-8F5C-924409C25DE9}" srcId="{E8FA1C91-EFF7-4BD1-A435-006C4CA415A5}" destId="{08AB4672-6B0E-45E5-82E8-090614E7319D}" srcOrd="0" destOrd="0" parTransId="{D672BC4F-DA6C-4E04-80D0-91D8F228D2EB}" sibTransId="{3D0561A3-B2ED-48A0-AC2D-ECDE0E01FE15}"/>
    <dgm:cxn modelId="{5634F8F1-0705-4239-B8AA-36DD8466BF72}" type="presOf" srcId="{E8FA1C91-EFF7-4BD1-A435-006C4CA415A5}" destId="{1F24AC0C-2D21-4653-9D65-74B123843D66}" srcOrd="0" destOrd="0" presId="urn:microsoft.com/office/officeart/2005/8/layout/architecture"/>
    <dgm:cxn modelId="{BDFBD721-E273-4D66-9E0F-95006D724713}" type="presParOf" srcId="{1F24AC0C-2D21-4653-9D65-74B123843D66}" destId="{0529259F-8E12-454E-B6F5-7E634E7B5BD0}" srcOrd="0" destOrd="0" presId="urn:microsoft.com/office/officeart/2005/8/layout/architecture"/>
    <dgm:cxn modelId="{AC7CD30E-8EFE-435B-8A79-3A5DD4B6DBC1}" type="presParOf" srcId="{0529259F-8E12-454E-B6F5-7E634E7B5BD0}" destId="{926D76AB-2898-4039-8412-EDE079476CBC}" srcOrd="0" destOrd="0" presId="urn:microsoft.com/office/officeart/2005/8/layout/architecture"/>
    <dgm:cxn modelId="{D30D1FF5-1844-4C50-901B-1EA6B07A228E}" type="presParOf" srcId="{0529259F-8E12-454E-B6F5-7E634E7B5BD0}" destId="{58C6BFE3-717C-4D26-9A65-EF8DC9E4E4B5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28938-7AA6-4F43-BB5A-88216681CC31}">
      <dsp:nvSpPr>
        <dsp:cNvPr id="0" name=""/>
        <dsp:cNvSpPr/>
      </dsp:nvSpPr>
      <dsp:spPr>
        <a:xfrm>
          <a:off x="0" y="4350"/>
          <a:ext cx="6972300" cy="1439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000" kern="1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আজকের</a:t>
          </a:r>
          <a:r>
            <a:rPr lang="bn-BD" sz="6000" b="1" kern="1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পাঠ </a:t>
          </a:r>
          <a:endParaRPr lang="en-US" sz="6000" kern="1200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251" y="74601"/>
        <a:ext cx="6831798" cy="1298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D76AB-2898-4039-8412-EDE079476CBC}">
      <dsp:nvSpPr>
        <dsp:cNvPr id="0" name=""/>
        <dsp:cNvSpPr/>
      </dsp:nvSpPr>
      <dsp:spPr>
        <a:xfrm>
          <a:off x="0" y="0"/>
          <a:ext cx="6334815" cy="1015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 সম্পর্কিত সমস্যা </a:t>
          </a:r>
          <a:endParaRPr lang="en-US" sz="44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748" y="29748"/>
        <a:ext cx="6275319" cy="956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A8D2-893D-470C-A2BE-22615DD06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FACF7-28A0-4FD0-BEEB-0FF1A7F83C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2145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F92D3AEE-BFDE-483A-8910-626D5FC1456C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39239 w 12192000"/>
              <a:gd name="connsiteY5" fmla="*/ 452301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39239 w 12192000"/>
              <a:gd name="connsiteY9" fmla="*/ 452301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39239 w 12192000"/>
              <a:gd name="connsiteY5" fmla="*/ 452301 h 6858000"/>
              <a:gd name="connsiteX6" fmla="*/ 504552 w 12192000"/>
              <a:gd name="connsiteY6" fmla="*/ 6431825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39239 w 12192000"/>
              <a:gd name="connsiteY9" fmla="*/ 452301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39239 w 12192000"/>
              <a:gd name="connsiteY5" fmla="*/ 452301 h 6858000"/>
              <a:gd name="connsiteX6" fmla="*/ 504552 w 12192000"/>
              <a:gd name="connsiteY6" fmla="*/ 6431825 h 6858000"/>
              <a:gd name="connsiteX7" fmla="*/ 11334750 w 12192000"/>
              <a:gd name="connsiteY7" fmla="*/ 6000750 h 6858000"/>
              <a:gd name="connsiteX8" fmla="*/ 11765824 w 12192000"/>
              <a:gd name="connsiteY8" fmla="*/ 413112 h 6858000"/>
              <a:gd name="connsiteX9" fmla="*/ 439239 w 12192000"/>
              <a:gd name="connsiteY9" fmla="*/ 452301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39239 w 12192000"/>
              <a:gd name="connsiteY5" fmla="*/ 452301 h 6858000"/>
              <a:gd name="connsiteX6" fmla="*/ 504552 w 12192000"/>
              <a:gd name="connsiteY6" fmla="*/ 6431825 h 6858000"/>
              <a:gd name="connsiteX7" fmla="*/ 11831139 w 12192000"/>
              <a:gd name="connsiteY7" fmla="*/ 6457950 h 6858000"/>
              <a:gd name="connsiteX8" fmla="*/ 11765824 w 12192000"/>
              <a:gd name="connsiteY8" fmla="*/ 413112 h 6858000"/>
              <a:gd name="connsiteX9" fmla="*/ 439239 w 12192000"/>
              <a:gd name="connsiteY9" fmla="*/ 452301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39239 w 12192000"/>
              <a:gd name="connsiteY5" fmla="*/ 452301 h 6858000"/>
              <a:gd name="connsiteX6" fmla="*/ 504552 w 12192000"/>
              <a:gd name="connsiteY6" fmla="*/ 6431825 h 6858000"/>
              <a:gd name="connsiteX7" fmla="*/ 11805013 w 12192000"/>
              <a:gd name="connsiteY7" fmla="*/ 6431825 h 6858000"/>
              <a:gd name="connsiteX8" fmla="*/ 11765824 w 12192000"/>
              <a:gd name="connsiteY8" fmla="*/ 413112 h 6858000"/>
              <a:gd name="connsiteX9" fmla="*/ 439239 w 12192000"/>
              <a:gd name="connsiteY9" fmla="*/ 452301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39239 w 12192000"/>
              <a:gd name="connsiteY5" fmla="*/ 452301 h 6858000"/>
              <a:gd name="connsiteX6" fmla="*/ 504552 w 12192000"/>
              <a:gd name="connsiteY6" fmla="*/ 6431825 h 6858000"/>
              <a:gd name="connsiteX7" fmla="*/ 11765824 w 12192000"/>
              <a:gd name="connsiteY7" fmla="*/ 6431825 h 6858000"/>
              <a:gd name="connsiteX8" fmla="*/ 11765824 w 12192000"/>
              <a:gd name="connsiteY8" fmla="*/ 413112 h 6858000"/>
              <a:gd name="connsiteX9" fmla="*/ 439239 w 12192000"/>
              <a:gd name="connsiteY9" fmla="*/ 452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39239" y="452301"/>
                </a:moveTo>
                <a:lnTo>
                  <a:pt x="504552" y="6431825"/>
                </a:lnTo>
                <a:lnTo>
                  <a:pt x="11765824" y="6431825"/>
                </a:lnTo>
                <a:lnTo>
                  <a:pt x="11765824" y="413112"/>
                </a:lnTo>
                <a:lnTo>
                  <a:pt x="439239" y="452301"/>
                </a:lnTo>
                <a:close/>
              </a:path>
            </a:pathLst>
          </a:custGeom>
          <a:solidFill>
            <a:srgbClr val="2D54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62836">
                    <a:srgbClr val="B7C9E8"/>
                  </a:gs>
                  <a:gs pos="47793">
                    <a:srgbClr val="C6D4ED"/>
                  </a:gs>
                  <a:gs pos="22141">
                    <a:srgbClr val="E0E7F5"/>
                  </a:gs>
                  <a:gs pos="40700">
                    <a:srgbClr val="CDD9EF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8E253-273B-46E9-B8E5-725486849694}"/>
              </a:ext>
            </a:extLst>
          </p:cNvPr>
          <p:cNvSpPr txBox="1"/>
          <p:nvPr userDrawn="1"/>
        </p:nvSpPr>
        <p:spPr>
          <a:xfrm rot="5400000">
            <a:off x="10389549" y="5055550"/>
            <a:ext cx="323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Md. Abu Taher, 01712752404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F49DF-8C1F-4AD2-95E3-6C37E283EF9C}"/>
              </a:ext>
            </a:extLst>
          </p:cNvPr>
          <p:cNvSpPr txBox="1"/>
          <p:nvPr userDrawn="1"/>
        </p:nvSpPr>
        <p:spPr>
          <a:xfrm rot="5400000">
            <a:off x="-1317117" y="5055549"/>
            <a:ext cx="323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Md. Abu Taher, 01712752404</a:t>
            </a:r>
          </a:p>
        </p:txBody>
      </p:sp>
    </p:spTree>
    <p:extLst>
      <p:ext uri="{BB962C8B-B14F-4D97-AF65-F5344CB8AC3E}">
        <p14:creationId xmlns:p14="http://schemas.microsoft.com/office/powerpoint/2010/main" val="320306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07C802-7C8E-42B0-8F41-61005A1D32BD}"/>
              </a:ext>
            </a:extLst>
          </p:cNvPr>
          <p:cNvSpPr/>
          <p:nvPr/>
        </p:nvSpPr>
        <p:spPr>
          <a:xfrm>
            <a:off x="872196" y="1082147"/>
            <a:ext cx="106530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bn-BD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r>
              <a:rPr lang="bn-BD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</a:t>
            </a:r>
            <a:endParaRPr lang="en-US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84C97-EC56-481B-95BA-A0D1CBAB0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48" y="2190143"/>
            <a:ext cx="7356976" cy="39292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7402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E10FD0E-844F-4A02-BCFE-669F308426B7}"/>
              </a:ext>
            </a:extLst>
          </p:cNvPr>
          <p:cNvSpPr txBox="1">
            <a:spLocks noChangeArrowheads="1"/>
          </p:cNvSpPr>
          <p:nvPr/>
        </p:nvSpPr>
        <p:spPr>
          <a:xfrm>
            <a:off x="2975429" y="883920"/>
            <a:ext cx="5721622" cy="141514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8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F2023B1-2FDE-4178-9C71-A5308AA94166}"/>
              </a:ext>
            </a:extLst>
          </p:cNvPr>
          <p:cNvSpPr txBox="1">
            <a:spLocks noChangeArrowheads="1"/>
          </p:cNvSpPr>
          <p:nvPr/>
        </p:nvSpPr>
        <p:spPr>
          <a:xfrm>
            <a:off x="1579064" y="2971799"/>
            <a:ext cx="9295130" cy="23926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1।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মুনাফা সম্পর্কিত সূত্রগুলো বলতে পারবে ?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মুনাফা সম্পর্কিত সমস্যা সমাধান করতে পারবে ?</a:t>
            </a:r>
          </a:p>
        </p:txBody>
      </p:sp>
    </p:spTree>
    <p:extLst>
      <p:ext uri="{BB962C8B-B14F-4D97-AF65-F5344CB8AC3E}">
        <p14:creationId xmlns:p14="http://schemas.microsoft.com/office/powerpoint/2010/main" val="336334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706FF7-390D-4786-826A-87DF6D96E46C}"/>
              </a:ext>
            </a:extLst>
          </p:cNvPr>
          <p:cNvSpPr txBox="1">
            <a:spLocks/>
          </p:cNvSpPr>
          <p:nvPr/>
        </p:nvSpPr>
        <p:spPr>
          <a:xfrm>
            <a:off x="2877457" y="495483"/>
            <a:ext cx="4887686" cy="5812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তথ্য </a:t>
            </a:r>
            <a:r>
              <a:rPr lang="bn-BD" sz="3600" dirty="0">
                <a:solidFill>
                  <a:srgbClr val="7030A0"/>
                </a:solidFill>
              </a:rPr>
              <a:t>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3C672C-68A7-4EC0-AF8C-EAEED9B18A13}"/>
              </a:ext>
            </a:extLst>
          </p:cNvPr>
          <p:cNvSpPr txBox="1">
            <a:spLocks/>
          </p:cNvSpPr>
          <p:nvPr/>
        </p:nvSpPr>
        <p:spPr>
          <a:xfrm>
            <a:off x="1208314" y="2499564"/>
            <a:ext cx="9113520" cy="8083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80FA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>
                <a:solidFill>
                  <a:srgbClr val="080F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 টাকার অতিরিক্ত যে টাকা ব্যাংক প্রদান করে তা</a:t>
            </a:r>
            <a:r>
              <a:rPr lang="bn-BD" sz="3200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 বলে ।</a:t>
            </a:r>
            <a:endParaRPr lang="en-US" sz="3200" dirty="0">
              <a:solidFill>
                <a:srgbClr val="080F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81F750-82C1-4A03-B710-713B3D3D2427}"/>
              </a:ext>
            </a:extLst>
          </p:cNvPr>
          <p:cNvSpPr txBox="1">
            <a:spLocks/>
          </p:cNvSpPr>
          <p:nvPr/>
        </p:nvSpPr>
        <p:spPr>
          <a:xfrm>
            <a:off x="1208314" y="1375411"/>
            <a:ext cx="9113520" cy="8083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 যে টাকা জমা রাখা হয় তা</a:t>
            </a:r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আসল বা মূলধন বলে ।  </a:t>
            </a:r>
            <a:endParaRPr lang="en-US" sz="3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D7A24E-C659-47E0-8FB2-F8C703CC3D07}"/>
              </a:ext>
            </a:extLst>
          </p:cNvPr>
          <p:cNvSpPr txBox="1">
            <a:spLocks/>
          </p:cNvSpPr>
          <p:nvPr/>
        </p:nvSpPr>
        <p:spPr>
          <a:xfrm>
            <a:off x="1208314" y="3548901"/>
            <a:ext cx="9113520" cy="80835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মুনাফার হার বলতে বু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ঝায় , ১০০ টাকার ১ বছরের মুনাফা 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60E4DB-13EB-45D6-88E9-B33CBA64E080}"/>
              </a:ext>
            </a:extLst>
          </p:cNvPr>
          <p:cNvSpPr txBox="1">
            <a:spLocks/>
          </p:cNvSpPr>
          <p:nvPr/>
        </p:nvSpPr>
        <p:spPr>
          <a:xfrm>
            <a:off x="1208314" y="4515745"/>
            <a:ext cx="9241972" cy="80835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7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1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৭</a:t>
            </a:r>
            <a:r>
              <a:rPr lang="bn-IN" sz="1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 </a:t>
            </a:r>
            <a:r>
              <a:rPr lang="bn-BD" sz="1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 মুনাফা </a:t>
            </a:r>
            <a:r>
              <a:rPr lang="en-US" sz="1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1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কথাটির অর্থ ১০০ টাকার ১ বছরের মুনাফা ৭ টাকা ।</a:t>
            </a:r>
            <a:endParaRPr lang="en-US" sz="12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75B4C6-1BA1-4985-AEE9-42B59E725C6B}"/>
              </a:ext>
            </a:extLst>
          </p:cNvPr>
          <p:cNvSpPr txBox="1">
            <a:spLocks/>
          </p:cNvSpPr>
          <p:nvPr/>
        </p:nvSpPr>
        <p:spPr>
          <a:xfrm>
            <a:off x="1208314" y="5482589"/>
            <a:ext cx="9113520" cy="80835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৫। ব্যাংক মোট যে টাকা ফেরত দেয় তা মুনাফা আসল ।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3A4354-261E-4674-B5D6-B74AEF334EDD}"/>
              </a:ext>
            </a:extLst>
          </p:cNvPr>
          <p:cNvSpPr txBox="1">
            <a:spLocks/>
          </p:cNvSpPr>
          <p:nvPr/>
        </p:nvSpPr>
        <p:spPr>
          <a:xfrm>
            <a:off x="3589020" y="565330"/>
            <a:ext cx="5013960" cy="5929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80FA0"/>
            </a:solidFill>
          </a:ln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মুনাফা সম্পর্কিত সূত্রাবলী 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C777ECFE-C249-4A79-8762-1E308542A7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0680" y="1304518"/>
                <a:ext cx="9326880" cy="1097598"/>
              </a:xfrm>
              <a:prstGeom prst="rect">
                <a:avLst/>
              </a:prstGeom>
              <a:ln w="571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bn-BD" sz="40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১। মুনাফা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আসল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 × 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সময়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  × 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শতকরা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মুনাফার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হার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BD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dirty="0">
                  <a:solidFill>
                    <a:srgbClr val="080FA0"/>
                  </a:solidFill>
                </a:endParaRP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C777ECFE-C249-4A79-8762-1E308542A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" y="1304518"/>
                <a:ext cx="9326880" cy="10975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4EF838B2-82B1-4732-9A9F-13BED776C6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0680" y="3831991"/>
                <a:ext cx="9326880" cy="106711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57150">
                <a:solidFill>
                  <a:srgbClr val="080FA0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40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bn-BD" sz="40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শতকরা</m:t>
                    </m:r>
                    <m:r>
                      <a:rPr lang="bn-BD" sz="40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40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মুনাফার</m:t>
                    </m:r>
                    <m:r>
                      <a:rPr lang="bn-BD" sz="40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40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হার</m:t>
                    </m:r>
                    <m:r>
                      <a:rPr lang="bn-BD" sz="40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40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4000" dirty="0">
                            <a:solidFill>
                              <a:srgbClr val="080FA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মুনাফা</m:t>
                        </m:r>
                        <m:r>
                          <a:rPr lang="bn-BD" sz="4000" b="0" i="1" dirty="0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× 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</m:t>
                        </m:r>
                      </m:num>
                      <m:den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আসল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× 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সময়</m:t>
                        </m:r>
                      </m:den>
                    </m:f>
                  </m:oMath>
                </a14:m>
                <a:r>
                  <a:rPr lang="bn-BD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dirty="0">
                  <a:solidFill>
                    <a:srgbClr val="080FA0"/>
                  </a:solidFill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4EF838B2-82B1-4732-9A9F-13BED776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" y="3831991"/>
                <a:ext cx="9326880" cy="1067116"/>
              </a:xfrm>
              <a:prstGeom prst="rect">
                <a:avLst/>
              </a:prstGeom>
              <a:blipFill>
                <a:blip r:embed="rId3"/>
                <a:stretch>
                  <a:fillRect l="-2079" b="-12500"/>
                </a:stretch>
              </a:blipFill>
              <a:ln w="57150">
                <a:solidFill>
                  <a:srgbClr val="080F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9D3B1788-21A3-4E92-AC67-82184701BF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0680" y="2545396"/>
                <a:ext cx="9326880" cy="114331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080FA0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BD" sz="40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bn-BD" sz="40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আসল</m:t>
                    </m:r>
                  </m:oMath>
                </a14:m>
                <a:r>
                  <a:rPr lang="bn-BD" sz="40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bn-BD" sz="4000" b="0" i="0" smtClean="0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  </m:t>
                    </m:r>
                    <m:f>
                      <m:fPr>
                        <m:ctrlPr>
                          <a:rPr lang="bn-BD" sz="400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4000" b="0" i="0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bn-BD" sz="4000" dirty="0">
                            <a:solidFill>
                              <a:srgbClr val="080FA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মুনাফা</m:t>
                        </m:r>
                        <m:r>
                          <a:rPr lang="bn-BD" sz="4000" b="0" i="1" dirty="0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× 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                        </m:t>
                        </m:r>
                      </m:num>
                      <m:den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       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সময়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  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×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শতকরা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মুনাফার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হার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dirty="0">
                  <a:solidFill>
                    <a:srgbClr val="080FA0"/>
                  </a:solidFill>
                </a:endParaRP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9D3B1788-21A3-4E92-AC67-82184701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" y="2545396"/>
                <a:ext cx="9326880" cy="1143315"/>
              </a:xfrm>
              <a:prstGeom prst="rect">
                <a:avLst/>
              </a:prstGeom>
              <a:blipFill>
                <a:blip r:embed="rId4"/>
                <a:stretch>
                  <a:fillRect l="-2079" b="-4592"/>
                </a:stretch>
              </a:blipFill>
              <a:ln w="57150">
                <a:solidFill>
                  <a:srgbClr val="080F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229EA5E6-289C-4B20-9485-A98AE28322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0680" y="5149355"/>
                <a:ext cx="9326880" cy="1143315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80FA0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bn-BD" sz="40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৪। </a:t>
                </a:r>
                <a14:m>
                  <m:oMath xmlns:m="http://schemas.openxmlformats.org/officeDocument/2006/math">
                    <m:r>
                      <a:rPr lang="bn-BD" sz="40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সময়</m:t>
                    </m:r>
                    <m:r>
                      <a:rPr lang="bn-BD" sz="40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40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4000" b="0" i="0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BD" sz="4000" dirty="0">
                            <a:solidFill>
                              <a:srgbClr val="080FA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মুনাফা</m:t>
                        </m:r>
                        <m:r>
                          <a:rPr lang="bn-BD" sz="4000" b="0" i="1" dirty="0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× 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                            </m:t>
                        </m:r>
                      </m:num>
                      <m:den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   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আসল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×</m:t>
                        </m:r>
                        <m:r>
                          <a:rPr lang="bn-BD" sz="40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শতকরা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মুনাফার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হার</m:t>
                        </m:r>
                        <m:r>
                          <a:rPr lang="bn-BD" sz="40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endParaRPr lang="en-US" dirty="0">
                  <a:solidFill>
                    <a:srgbClr val="080FA0"/>
                  </a:solidFill>
                </a:endParaRP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229EA5E6-289C-4B20-9485-A98AE2832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680" y="5149355"/>
                <a:ext cx="9326880" cy="1143315"/>
              </a:xfrm>
              <a:prstGeom prst="rect">
                <a:avLst/>
              </a:prstGeom>
              <a:blipFill>
                <a:blip r:embed="rId5"/>
                <a:stretch>
                  <a:fillRect l="-2079" b="-4592"/>
                </a:stretch>
              </a:blipFill>
              <a:ln w="57150">
                <a:solidFill>
                  <a:srgbClr val="080F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85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728617E-75F8-4E04-ABD9-0850E5A76976}"/>
              </a:ext>
            </a:extLst>
          </p:cNvPr>
          <p:cNvSpPr txBox="1">
            <a:spLocks/>
          </p:cNvSpPr>
          <p:nvPr/>
        </p:nvSpPr>
        <p:spPr>
          <a:xfrm>
            <a:off x="1943099" y="696686"/>
            <a:ext cx="8305801" cy="9397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>
                <a:solidFill>
                  <a:srgbClr val="080FA0"/>
                </a:solidFill>
                <a:latin typeface="NikoshBAN" pitchFamily="2" charset="0"/>
                <a:cs typeface="NikoshBAN" pitchFamily="2" charset="0"/>
              </a:rPr>
              <a:t>বই দেখে অনুশীলন করি</a:t>
            </a:r>
            <a:endParaRPr lang="en-US" dirty="0">
              <a:solidFill>
                <a:srgbClr val="080F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A5A72B-E34A-48F5-9EDE-E38B6F2C4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1" y="1985962"/>
            <a:ext cx="4471986" cy="38147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9843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2A65-D84A-4970-B959-A8932088FC05}"/>
              </a:ext>
            </a:extLst>
          </p:cNvPr>
          <p:cNvSpPr txBox="1">
            <a:spLocks/>
          </p:cNvSpPr>
          <p:nvPr/>
        </p:nvSpPr>
        <p:spPr>
          <a:xfrm>
            <a:off x="908539" y="2224722"/>
            <a:ext cx="10591800" cy="240855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ash"/>
          </a:ln>
        </p:spPr>
        <p:txBody>
          <a:bodyPr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</a:t>
            </a:r>
            <a:r>
              <a:rPr lang="en-US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i="1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 ১৫% মুনাফায় কোনো ব্যাংক থেকে কিছু টাকা</a:t>
            </a:r>
            <a:r>
              <a:rPr lang="en-US" b="1" i="1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i="1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b="1" i="1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i="1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 এক বছর পর ১৬৮০ টাকা মুনাফা</a:t>
            </a:r>
            <a:r>
              <a:rPr lang="en-US" b="1" i="1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i="1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হলো ।</a:t>
            </a:r>
            <a:r>
              <a:rPr lang="en-US" b="1" i="1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i="1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 কত ছিল ?</a:t>
            </a:r>
            <a:endParaRPr lang="en-US" b="1" i="1" dirty="0">
              <a:solidFill>
                <a:srgbClr val="080F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16082E-5D16-4745-8C80-DC243F6F5D58}"/>
              </a:ext>
            </a:extLst>
          </p:cNvPr>
          <p:cNvSpPr txBox="1">
            <a:spLocks/>
          </p:cNvSpPr>
          <p:nvPr/>
        </p:nvSpPr>
        <p:spPr>
          <a:xfrm>
            <a:off x="716280" y="468436"/>
            <a:ext cx="1783080" cy="655955"/>
          </a:xfrm>
          <a:prstGeom prst="rect">
            <a:avLst/>
          </a:prstGeom>
        </p:spPr>
        <p:txBody>
          <a:bodyPr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552A1AD-549F-429C-95F4-5095879D92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8929" y="3592214"/>
                <a:ext cx="9326880" cy="1745298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bn-BD" sz="32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</a:t>
                </a:r>
                <a:r>
                  <a:rPr lang="bn-BD" sz="3200" dirty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১১২ </a:t>
                </a:r>
              </a:p>
              <a:p>
                <a:r>
                  <a:rPr lang="bn-BD" sz="32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bn-BD" sz="3200" dirty="0">
                    <a:solidFill>
                      <a:srgbClr val="00CC00"/>
                    </a:solidFill>
                    <a:latin typeface="NikoshBAN" pitchFamily="2" charset="0"/>
                    <a:cs typeface="NikoshBAN" pitchFamily="2" charset="0"/>
                  </a:rPr>
                  <a:t>সুতরাং ,   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00CC0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আসল</m:t>
                    </m:r>
                  </m:oMath>
                </a14:m>
                <a:r>
                  <a:rPr lang="bn-BD" sz="3200" dirty="0">
                    <a:solidFill>
                      <a:srgbClr val="00CC0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১৬৮০</m:t>
                        </m:r>
                        <m:r>
                          <a:rPr lang="bn-BD" sz="32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× </m:t>
                        </m:r>
                        <m:r>
                          <a:rPr lang="bn-BD" sz="32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 </m:t>
                        </m:r>
                        <m:r>
                          <a:rPr lang="bn-BD" sz="32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১</m:t>
                        </m:r>
                        <m:r>
                          <a:rPr lang="bn-BD" sz="32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×  </m:t>
                        </m:r>
                        <m:r>
                          <a:rPr lang="bn-BD" sz="32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১৫</m:t>
                        </m:r>
                      </m:den>
                    </m:f>
                  </m:oMath>
                </a14:m>
                <a:r>
                  <a:rPr lang="bn-BD" dirty="0">
                    <a:solidFill>
                      <a:srgbClr val="00CC00"/>
                    </a:solidFill>
                  </a:rPr>
                  <a:t> </a:t>
                </a:r>
                <a:r>
                  <a:rPr lang="bn-BD" sz="3200" dirty="0">
                    <a:solidFill>
                      <a:srgbClr val="00CC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3200" dirty="0">
                  <a:solidFill>
                    <a:srgbClr val="00CC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E552A1AD-549F-429C-95F4-5095879D9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929" y="3592214"/>
                <a:ext cx="9326880" cy="1745298"/>
              </a:xfrm>
              <a:prstGeom prst="rect">
                <a:avLst/>
              </a:prstGeom>
              <a:blipFill>
                <a:blip r:embed="rId2"/>
                <a:stretch>
                  <a:fillRect l="-1634" b="-348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52DF4D1-D861-4E84-92C5-EF5E11D4DD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5808" y="1773991"/>
                <a:ext cx="4800600" cy="93254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>
                    <a:solidFill>
                      <a:srgbClr val="080F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36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</a:t>
                </a:r>
                <a:r>
                  <a:rPr lang="bn-BD" sz="3600" dirty="0">
                    <a:solidFill>
                      <a:schemeClr val="accent6">
                        <a:lumMod val="50000"/>
                      </a:schemeClr>
                    </a:solidFill>
                    <a:cs typeface="NikoshBAN" pitchFamily="2" charset="0"/>
                  </a:rPr>
                  <a:t> </a:t>
                </a:r>
                <a:endParaRPr lang="bn-BD" sz="3600" dirty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200" b="0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rPr>
                      <m:t>           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rPr>
                      <m:t>       </m:t>
                    </m:r>
                    <m:r>
                      <m:rPr>
                        <m:nor/>
                      </m:rPr>
                      <a:rPr lang="bn-BD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rPr>
                      <m:t>মুনাফা</m:t>
                    </m:r>
                  </m:oMath>
                </a14:m>
                <a:r>
                  <a:rPr lang="bn-BD" sz="3200" dirty="0">
                    <a:solidFill>
                      <a:schemeClr val="accent6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১৬৮০ টাকা </a:t>
                </a:r>
                <a:endParaRPr lang="en-US" sz="32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52DF4D1-D861-4E84-92C5-EF5E11D4D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808" y="1773991"/>
                <a:ext cx="4800600" cy="932546"/>
              </a:xfrm>
              <a:prstGeom prst="rect">
                <a:avLst/>
              </a:prstGeom>
              <a:blipFill>
                <a:blip r:embed="rId3"/>
                <a:stretch>
                  <a:fillRect t="-19608" r="-3173" b="-28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101F99D-5FC3-4691-8226-4BFEC2AA4C62}"/>
              </a:ext>
            </a:extLst>
          </p:cNvPr>
          <p:cNvSpPr/>
          <p:nvPr/>
        </p:nvSpPr>
        <p:spPr>
          <a:xfrm>
            <a:off x="4347645" y="2753480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D92B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মুনাফার হার = ১৫% </a:t>
            </a:r>
            <a:endParaRPr lang="en-US" sz="3200" dirty="0">
              <a:solidFill>
                <a:srgbClr val="D92BC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DA8437-7A77-44D9-B738-6D31AEE04CAB}"/>
              </a:ext>
            </a:extLst>
          </p:cNvPr>
          <p:cNvSpPr/>
          <p:nvPr/>
        </p:nvSpPr>
        <p:spPr>
          <a:xfrm>
            <a:off x="4963318" y="3385198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200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১</a:t>
            </a:r>
            <a:r>
              <a:rPr lang="en-US" sz="3200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80F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53DCE7E5-0DB7-428D-B5D9-3900CBDBE8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70179" y="468436"/>
                <a:ext cx="8192086" cy="1389632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bn-BD" sz="32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আমরা জানি, </a:t>
                </a:r>
              </a:p>
              <a:p>
                <a:r>
                  <a:rPr lang="bn-BD" sz="32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আসল</m:t>
                    </m:r>
                  </m:oMath>
                </a14:m>
                <a:r>
                  <a:rPr lang="bn-BD" sz="32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bn-BD" sz="3200" b="0" i="0" smtClean="0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bn-BD" sz="320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b="0" i="0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          </m:t>
                        </m:r>
                        <m:r>
                          <m:rPr>
                            <m:nor/>
                          </m:rPr>
                          <a:rPr lang="bn-BD" sz="3200" dirty="0">
                            <a:solidFill>
                              <a:srgbClr val="080FA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মুনাফা</m:t>
                        </m:r>
                        <m:r>
                          <a:rPr lang="bn-BD" sz="3200" b="0" i="1" dirty="0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32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× </m:t>
                        </m:r>
                        <m:r>
                          <a:rPr lang="bn-BD" sz="32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</m:t>
                        </m:r>
                        <m:r>
                          <a:rPr lang="bn-BD" sz="32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                        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       </m:t>
                        </m:r>
                        <m:r>
                          <a:rPr lang="bn-BD" sz="32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সময়</m:t>
                        </m:r>
                        <m:r>
                          <a:rPr lang="bn-BD" sz="32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  </m:t>
                        </m:r>
                        <m:r>
                          <a:rPr lang="bn-BD" sz="32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×</m:t>
                        </m:r>
                        <m:r>
                          <a:rPr lang="bn-BD" sz="32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32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শতকরা</m:t>
                        </m:r>
                        <m:r>
                          <a:rPr lang="bn-BD" sz="32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32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মুনাফার</m:t>
                        </m:r>
                        <m:r>
                          <a:rPr lang="bn-BD" sz="32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32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হার</m:t>
                        </m:r>
                        <m:r>
                          <a:rPr lang="bn-BD" sz="32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dirty="0">
                  <a:solidFill>
                    <a:srgbClr val="080FA0"/>
                  </a:solidFill>
                </a:endParaRP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53DCE7E5-0DB7-428D-B5D9-3900CBDBE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179" y="468436"/>
                <a:ext cx="8192086" cy="1389632"/>
              </a:xfrm>
              <a:prstGeom prst="rect">
                <a:avLst/>
              </a:prstGeom>
              <a:blipFill>
                <a:blip r:embed="rId4"/>
                <a:stretch>
                  <a:fillRect l="-1860" t="-5702" b="-10526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76B3C4E-18C3-420D-8C41-B0CAE78DA4EA}"/>
              </a:ext>
            </a:extLst>
          </p:cNvPr>
          <p:cNvSpPr/>
          <p:nvPr/>
        </p:nvSpPr>
        <p:spPr>
          <a:xfrm>
            <a:off x="4963318" y="5226909"/>
            <a:ext cx="2940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dirty="0">
                <a:solidFill>
                  <a:srgbClr val="2933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১১২০০   টাকা</a:t>
            </a:r>
            <a:r>
              <a:rPr lang="en-US" sz="3200" dirty="0">
                <a:solidFill>
                  <a:srgbClr val="2933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29337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29337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CCD09F6-8778-4B86-8C1F-966E9BA51921}"/>
                  </a:ext>
                </a:extLst>
              </p:cNvPr>
              <p:cNvSpPr/>
              <p:nvPr/>
            </p:nvSpPr>
            <p:spPr>
              <a:xfrm>
                <a:off x="3436959" y="5806078"/>
                <a:ext cx="40256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dirty="0">
                    <a:solidFill>
                      <a:srgbClr val="080F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bn-BD" sz="3200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আসল</m:t>
                    </m:r>
                  </m:oMath>
                </a14:m>
                <a:r>
                  <a:rPr lang="bn-BD" sz="32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= ১১২০০   টাকা</a:t>
                </a:r>
                <a:r>
                  <a:rPr lang="en-US" sz="32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FF0066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rgbClr val="29337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CCD09F6-8778-4B86-8C1F-966E9BA51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959" y="5806078"/>
                <a:ext cx="4025654" cy="584775"/>
              </a:xfrm>
              <a:prstGeom prst="rect">
                <a:avLst/>
              </a:prstGeom>
              <a:blipFill>
                <a:blip r:embed="rId5"/>
                <a:stretch>
                  <a:fillRect l="-3939" t="-12500" r="-287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0B53E0-F4C5-4F54-8CC2-E796FDDC8DA6}"/>
              </a:ext>
            </a:extLst>
          </p:cNvPr>
          <p:cNvCxnSpPr/>
          <p:nvPr/>
        </p:nvCxnSpPr>
        <p:spPr>
          <a:xfrm flipH="1">
            <a:off x="5725009" y="4341232"/>
            <a:ext cx="708423" cy="317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576765-685F-4DF8-86DF-92E4ECED6C9E}"/>
              </a:ext>
            </a:extLst>
          </p:cNvPr>
          <p:cNvCxnSpPr/>
          <p:nvPr/>
        </p:nvCxnSpPr>
        <p:spPr>
          <a:xfrm flipH="1">
            <a:off x="6606701" y="4833749"/>
            <a:ext cx="708423" cy="317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8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B7F9-CF58-49D6-9E00-179A893CF9F3}"/>
              </a:ext>
            </a:extLst>
          </p:cNvPr>
          <p:cNvSpPr txBox="1">
            <a:spLocks/>
          </p:cNvSpPr>
          <p:nvPr/>
        </p:nvSpPr>
        <p:spPr>
          <a:xfrm>
            <a:off x="1051560" y="2286000"/>
            <a:ext cx="10088880" cy="17287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</a:t>
            </a:r>
            <a:r>
              <a:rPr lang="en-US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ব্যাংক থেকে ৫০,০০০ টাকা ঋণ নিয়ে ৮ বছর পর</a:t>
            </a:r>
            <a:br>
              <a:rPr lang="bn-BD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মোট ৯৮০০০ টাকা পরিশোধ করা হলো । </a:t>
            </a:r>
            <a:br>
              <a:rPr lang="bn-BD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আসলের </a:t>
            </a:r>
            <a:r>
              <a:rPr lang="en-US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 ব্যাংকের মুনাফার হার কত ছিল ?</a:t>
            </a:r>
            <a:r>
              <a:rPr lang="en-US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397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995E-045F-44EE-A9E8-A269E7FE9DEB}"/>
              </a:ext>
            </a:extLst>
          </p:cNvPr>
          <p:cNvSpPr txBox="1">
            <a:spLocks/>
          </p:cNvSpPr>
          <p:nvPr/>
        </p:nvSpPr>
        <p:spPr>
          <a:xfrm>
            <a:off x="526079" y="481604"/>
            <a:ext cx="1783080" cy="636599"/>
          </a:xfrm>
          <a:prstGeom prst="rect">
            <a:avLst/>
          </a:prstGeom>
        </p:spPr>
        <p:txBody>
          <a:bodyPr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44FE6498-3B2D-4BF6-A581-AA6A907186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9159" y="1586691"/>
                <a:ext cx="6663910" cy="81625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</a:t>
                </a:r>
                <a:r>
                  <a:rPr lang="bn-BD" sz="3200" dirty="0">
                    <a:solidFill>
                      <a:schemeClr val="accent6">
                        <a:lumMod val="75000"/>
                      </a:schemeClr>
                    </a:solidFill>
                    <a:cs typeface="NikoshBAN" pitchFamily="2" charset="0"/>
                  </a:rPr>
                  <a:t> </a:t>
                </a:r>
                <a:endParaRPr lang="bn-BD" sz="32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2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rPr>
                      <m:t>           </m:t>
                    </m:r>
                    <m:r>
                      <m:rPr>
                        <m:nor/>
                      </m:rPr>
                      <a:rPr lang="en-US" sz="32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rPr>
                      <m:t>       </m:t>
                    </m:r>
                    <m:r>
                      <m:rPr>
                        <m:nor/>
                      </m:rPr>
                      <a:rPr lang="bn-BD" sz="3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rPr>
                      <m:t>মুনাফা</m:t>
                    </m:r>
                    <m:r>
                      <m:rPr>
                        <m:nor/>
                      </m:rPr>
                      <a:rPr lang="bn-BD" sz="32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32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rPr>
                      <m:t>− </m:t>
                    </m:r>
                    <m:r>
                      <m:rPr>
                        <m:nor/>
                      </m:rPr>
                      <a:rPr lang="bn-BD" sz="3200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rPr>
                      <m:t>আসল </m:t>
                    </m:r>
                  </m:oMath>
                </a14:m>
                <a:r>
                  <a:rPr lang="bn-BD" sz="32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৯৮০০০ টাকা </a:t>
                </a:r>
                <a:endPara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44FE6498-3B2D-4BF6-A581-AA6A90718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159" y="1586691"/>
                <a:ext cx="6663910" cy="816256"/>
              </a:xfrm>
              <a:prstGeom prst="rect">
                <a:avLst/>
              </a:prstGeom>
              <a:blipFill>
                <a:blip r:embed="rId3"/>
                <a:stretch>
                  <a:fillRect t="-22388" b="-38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22FAE0F-431F-4649-821B-B87AC953A5EC}"/>
              </a:ext>
            </a:extLst>
          </p:cNvPr>
          <p:cNvSpPr/>
          <p:nvPr/>
        </p:nvSpPr>
        <p:spPr>
          <a:xfrm>
            <a:off x="4833756" y="2464782"/>
            <a:ext cx="69974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D92B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  = ৫০,০০০ টাকা</a:t>
            </a:r>
          </a:p>
          <a:p>
            <a:r>
              <a:rPr lang="bn-BD" sz="3200" dirty="0">
                <a:solidFill>
                  <a:srgbClr val="D92BC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 = ৯৮০০০ – ৫০০০০ টাকা = ৪৮০০০ টাকা    </a:t>
            </a:r>
            <a:endParaRPr lang="en-US" sz="3200" dirty="0">
              <a:solidFill>
                <a:srgbClr val="D92BC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AA4827-926B-4165-9325-20480C2A1335}"/>
              </a:ext>
            </a:extLst>
          </p:cNvPr>
          <p:cNvSpPr/>
          <p:nvPr/>
        </p:nvSpPr>
        <p:spPr>
          <a:xfrm>
            <a:off x="5349935" y="3429000"/>
            <a:ext cx="2311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200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৮</a:t>
            </a:r>
            <a:r>
              <a:rPr lang="en-US" sz="3200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80F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51447B04-3F5E-48A7-87E3-18E1626F6A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9159" y="355589"/>
                <a:ext cx="9326880" cy="1423776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bn-BD" sz="32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   আমরা জানি, </a:t>
                </a:r>
              </a:p>
              <a:p>
                <a:r>
                  <a:rPr lang="bn-BD" sz="32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শতকরা</m:t>
                    </m:r>
                    <m:r>
                      <a:rPr lang="bn-BD" sz="3200" b="0" i="1" smtClean="0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 </m:t>
                    </m:r>
                    <m:r>
                      <a:rPr lang="bn-BD" sz="3200" b="0" i="1" smtClean="0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মুনাফার</m:t>
                    </m:r>
                    <m:r>
                      <a:rPr lang="bn-BD" sz="3200" b="0" i="1" smtClean="0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200" b="0" i="1" smtClean="0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হার</m:t>
                    </m:r>
                    <m:r>
                      <a:rPr lang="bn-BD" sz="3200" b="0" i="1" smtClean="0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bn-BD" sz="3200" b="0" i="0" smtClean="0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bn-BD" sz="320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BD" sz="3200" b="0" i="0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          </m:t>
                        </m:r>
                        <m:r>
                          <m:rPr>
                            <m:nor/>
                          </m:rPr>
                          <a:rPr lang="bn-BD" sz="3200" dirty="0">
                            <a:solidFill>
                              <a:srgbClr val="080FA0"/>
                            </a:solidFill>
                            <a:latin typeface="NikoshBAN" pitchFamily="2" charset="0"/>
                            <a:cs typeface="NikoshBAN" pitchFamily="2" charset="0"/>
                          </a:rPr>
                          <m:t>মুনাফা</m:t>
                        </m:r>
                        <m:r>
                          <a:rPr lang="bn-BD" sz="3200" b="0" i="1" dirty="0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  <m:r>
                          <a:rPr lang="bn-BD" sz="32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× </m:t>
                        </m:r>
                        <m:r>
                          <a:rPr lang="bn-BD" sz="32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</m:t>
                        </m:r>
                        <m:r>
                          <a:rPr lang="bn-BD" sz="32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                  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আসল</m:t>
                        </m:r>
                        <m:r>
                          <a:rPr lang="bn-BD" sz="32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× </m:t>
                        </m:r>
                        <m:r>
                          <a:rPr lang="bn-BD" sz="3200" i="1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সময়</m:t>
                        </m:r>
                        <m:r>
                          <a:rPr lang="bn-BD" sz="3200" b="0" i="1" smtClean="0">
                            <a:solidFill>
                              <a:srgbClr val="080F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dirty="0">
                  <a:solidFill>
                    <a:srgbClr val="080FA0"/>
                  </a:solidFill>
                </a:endParaRP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51447B04-3F5E-48A7-87E3-18E1626F6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159" y="355589"/>
                <a:ext cx="9326880" cy="1423776"/>
              </a:xfrm>
              <a:prstGeom prst="rect">
                <a:avLst/>
              </a:prstGeom>
              <a:blipFill>
                <a:blip r:embed="rId4"/>
                <a:stretch>
                  <a:fillRect l="-1699" t="-1709" b="-11966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87F8B89-9601-439E-9075-C83D697447D0}"/>
                  </a:ext>
                </a:extLst>
              </p:cNvPr>
              <p:cNvSpPr/>
              <p:nvPr/>
            </p:nvSpPr>
            <p:spPr>
              <a:xfrm>
                <a:off x="6929439" y="5877848"/>
                <a:ext cx="490174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solidFill>
                      <a:srgbClr val="080F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  <m:r>
                      <a:rPr lang="bn-BD" sz="32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শতকরা</m:t>
                    </m:r>
                    <m:r>
                      <a:rPr lang="bn-BD" sz="32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 </m:t>
                    </m:r>
                    <m:r>
                      <a:rPr lang="bn-BD" sz="32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মুনাফার</m:t>
                    </m:r>
                    <m:r>
                      <a:rPr lang="bn-BD" sz="32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হার</m:t>
                    </m:r>
                    <m:r>
                      <a:rPr lang="bn-BD" sz="32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dirty="0">
                    <a:solidFill>
                      <a:srgbClr val="080F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১২</a:t>
                </a:r>
                <a:r>
                  <a:rPr lang="en-US" sz="3200" dirty="0">
                    <a:solidFill>
                      <a:srgbClr val="080F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080F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 </a:t>
                </a:r>
                <a:endParaRPr lang="en-US" sz="3200" dirty="0">
                  <a:solidFill>
                    <a:srgbClr val="080F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87F8B89-9601-439E-9075-C83D69744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439" y="5877848"/>
                <a:ext cx="4901746" cy="584775"/>
              </a:xfrm>
              <a:prstGeom prst="rect">
                <a:avLst/>
              </a:prstGeom>
              <a:blipFill>
                <a:blip r:embed="rId5"/>
                <a:stretch>
                  <a:fillRect l="-3234" t="-12500" r="-597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0D6BBC39-98ED-44E8-9D7E-2D83689279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122" y="3825446"/>
                <a:ext cx="9326880" cy="260758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bn-BD" sz="32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        </a:t>
                </a:r>
                <a:r>
                  <a:rPr lang="bn-BD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১২</a:t>
                </a:r>
              </a:p>
              <a:p>
                <a:r>
                  <a:rPr lang="bn-BD" sz="32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       ৬০    </a:t>
                </a:r>
                <a:r>
                  <a:rPr lang="bn-BD" sz="3200" dirty="0">
                    <a:solidFill>
                      <a:srgbClr val="D60093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BD" sz="3200" dirty="0">
                    <a:solidFill>
                      <a:srgbClr val="080FA0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          </a:t>
                </a:r>
                <a:r>
                  <a:rPr lang="bn-BD" sz="3200" dirty="0">
                    <a:solidFill>
                      <a:srgbClr val="2D542F"/>
                    </a:solidFill>
                    <a:latin typeface="NikoshBAN" pitchFamily="2" charset="0"/>
                    <a:cs typeface="NikoshBAN" pitchFamily="2" charset="0"/>
                  </a:rPr>
                  <a:t>৪৮০ </a:t>
                </a:r>
                <a:r>
                  <a:rPr lang="bn-BD" sz="3200" dirty="0">
                    <a:solidFill>
                      <a:srgbClr val="FF0066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BD" sz="3200" dirty="0">
                    <a:solidFill>
                      <a:srgbClr val="080FA0"/>
                    </a:solidFill>
                    <a:latin typeface="NikoshBAN" panose="02000000000000000000" pitchFamily="2" charset="0"/>
                    <a:cs typeface="NikoshBAN" pitchFamily="2" charset="0"/>
                  </a:rPr>
                  <a:t>         </a:t>
                </a:r>
                <a:r>
                  <a:rPr lang="bn-BD" sz="3200" dirty="0">
                    <a:solidFill>
                      <a:srgbClr val="00CC00"/>
                    </a:solidFill>
                    <a:latin typeface="NikoshBAN" pitchFamily="2" charset="0"/>
                    <a:cs typeface="NikoshBAN" pitchFamily="2" charset="0"/>
                  </a:rPr>
                  <a:t>সুতরাং ,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শতকরা</m:t>
                    </m:r>
                    <m:r>
                      <a:rPr lang="bn-BD" sz="32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 </m:t>
                    </m:r>
                    <m:r>
                      <a:rPr lang="bn-BD" sz="32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মুনাফার</m:t>
                    </m:r>
                    <m:r>
                      <a:rPr lang="bn-BD" sz="32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080FA0"/>
                        </a:solidFill>
                        <a:latin typeface="Cambria Math" panose="02040503050406030204" pitchFamily="18" charset="0"/>
                        <a:cs typeface="NikoshBAN" pitchFamily="2" charset="0"/>
                      </a:rPr>
                      <m:t>হার</m:t>
                    </m:r>
                  </m:oMath>
                </a14:m>
                <a:r>
                  <a:rPr lang="bn-BD" sz="3200" dirty="0">
                    <a:solidFill>
                      <a:srgbClr val="00CC0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৪৮০০০</m:t>
                        </m:r>
                        <m:r>
                          <a:rPr lang="bn-BD" sz="32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× </m:t>
                        </m:r>
                        <m:r>
                          <a:rPr lang="bn-BD" sz="32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</m:t>
                        </m:r>
                      </m:num>
                      <m:den>
                        <m:r>
                          <a:rPr lang="bn-BD" sz="32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 </m:t>
                        </m:r>
                        <m:r>
                          <a:rPr lang="bn-BD" sz="32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৫০০০০</m:t>
                        </m:r>
                        <m:r>
                          <a:rPr lang="bn-BD" sz="32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 × </m:t>
                        </m:r>
                        <m:r>
                          <a:rPr lang="bn-BD" sz="32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BD" dirty="0">
                    <a:solidFill>
                      <a:srgbClr val="00CC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00CC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 </a:t>
                </a:r>
              </a:p>
              <a:p>
                <a:r>
                  <a:rPr lang="bn-BD" sz="3200" dirty="0">
                    <a:solidFill>
                      <a:srgbClr val="00CC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</a:t>
                </a:r>
              </a:p>
              <a:p>
                <a:r>
                  <a:rPr lang="bn-BD" sz="3200" dirty="0">
                    <a:solidFill>
                      <a:srgbClr val="00CC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</a:t>
                </a:r>
                <a:r>
                  <a:rPr lang="bn-BD" sz="3200" dirty="0">
                    <a:solidFill>
                      <a:srgbClr val="2D542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৫০০</a:t>
                </a:r>
                <a:r>
                  <a:rPr lang="bn-BD" sz="3200" dirty="0">
                    <a:solidFill>
                      <a:srgbClr val="00CC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  <a:p>
                <a:r>
                  <a:rPr lang="bn-BD" sz="3200" dirty="0">
                    <a:solidFill>
                      <a:srgbClr val="2D542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৫ </a:t>
                </a:r>
                <a:endParaRPr lang="en-US" sz="3200" dirty="0">
                  <a:solidFill>
                    <a:srgbClr val="2D542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itle 1">
                <a:extLst>
                  <a:ext uri="{FF2B5EF4-FFF2-40B4-BE49-F238E27FC236}">
                    <a16:creationId xmlns:a16="http://schemas.microsoft.com/office/drawing/2014/main" id="{0D6BBC39-98ED-44E8-9D7E-2D8368927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2" y="3825446"/>
                <a:ext cx="9326880" cy="2607589"/>
              </a:xfrm>
              <a:prstGeom prst="rect">
                <a:avLst/>
              </a:prstGeom>
              <a:blipFill>
                <a:blip r:embed="rId6"/>
                <a:stretch>
                  <a:fillRect l="-1503" t="-5621" b="-56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54DC7-DF77-4B67-BC10-18DE6BD4AB1C}"/>
              </a:ext>
            </a:extLst>
          </p:cNvPr>
          <p:cNvCxnSpPr/>
          <p:nvPr/>
        </p:nvCxnSpPr>
        <p:spPr>
          <a:xfrm flipH="1">
            <a:off x="5349935" y="4771528"/>
            <a:ext cx="1040911" cy="2328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69CB09-4B3E-4EA5-9B8E-760EE5746EFF}"/>
              </a:ext>
            </a:extLst>
          </p:cNvPr>
          <p:cNvCxnSpPr/>
          <p:nvPr/>
        </p:nvCxnSpPr>
        <p:spPr>
          <a:xfrm flipH="1">
            <a:off x="5473074" y="5169896"/>
            <a:ext cx="1020372" cy="298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A8040A-0673-4118-8E43-DA97FE135E83}"/>
              </a:ext>
            </a:extLst>
          </p:cNvPr>
          <p:cNvCxnSpPr/>
          <p:nvPr/>
        </p:nvCxnSpPr>
        <p:spPr>
          <a:xfrm flipH="1">
            <a:off x="6601759" y="4726977"/>
            <a:ext cx="655360" cy="2176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1CD9BB-E2D7-4174-86E4-85A520F0E4D4}"/>
              </a:ext>
            </a:extLst>
          </p:cNvPr>
          <p:cNvCxnSpPr/>
          <p:nvPr/>
        </p:nvCxnSpPr>
        <p:spPr>
          <a:xfrm flipH="1">
            <a:off x="5487347" y="5660167"/>
            <a:ext cx="655360" cy="2176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1F1890-3E63-4332-B9F6-AFC6D047D17E}"/>
              </a:ext>
            </a:extLst>
          </p:cNvPr>
          <p:cNvCxnSpPr/>
          <p:nvPr/>
        </p:nvCxnSpPr>
        <p:spPr>
          <a:xfrm flipH="1">
            <a:off x="5537518" y="5978201"/>
            <a:ext cx="655360" cy="2176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ED21259-AA39-448B-A119-5B13EC46128E}"/>
              </a:ext>
            </a:extLst>
          </p:cNvPr>
          <p:cNvCxnSpPr/>
          <p:nvPr/>
        </p:nvCxnSpPr>
        <p:spPr>
          <a:xfrm flipH="1">
            <a:off x="4960063" y="4579867"/>
            <a:ext cx="655360" cy="2176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FF7397-D8B6-4D78-B7A4-683A17F86729}"/>
              </a:ext>
            </a:extLst>
          </p:cNvPr>
          <p:cNvCxnSpPr/>
          <p:nvPr/>
        </p:nvCxnSpPr>
        <p:spPr>
          <a:xfrm flipH="1">
            <a:off x="6683679" y="5210666"/>
            <a:ext cx="491520" cy="1834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5F5331-332E-4F48-8BF4-6448535D431A}"/>
              </a:ext>
            </a:extLst>
          </p:cNvPr>
          <p:cNvCxnSpPr/>
          <p:nvPr/>
        </p:nvCxnSpPr>
        <p:spPr>
          <a:xfrm flipH="1">
            <a:off x="4574149" y="4296421"/>
            <a:ext cx="655360" cy="2176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5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EE1E7-4A27-4AF1-ABA7-F601F94CAADC}"/>
              </a:ext>
            </a:extLst>
          </p:cNvPr>
          <p:cNvSpPr txBox="1">
            <a:spLocks/>
          </p:cNvSpPr>
          <p:nvPr/>
        </p:nvSpPr>
        <p:spPr>
          <a:xfrm>
            <a:off x="3856673" y="824545"/>
            <a:ext cx="3581400" cy="9702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60B14AA-D6DD-4A9A-B659-DA277999CD3B}"/>
              </a:ext>
            </a:extLst>
          </p:cNvPr>
          <p:cNvSpPr txBox="1">
            <a:spLocks/>
          </p:cNvSpPr>
          <p:nvPr/>
        </p:nvSpPr>
        <p:spPr>
          <a:xfrm>
            <a:off x="990600" y="1945956"/>
            <a:ext cx="9113520" cy="8083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b="1" dirty="0">
                <a:solidFill>
                  <a:srgbClr val="080F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b="1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 টাকার অতিরিক্ত যে টাকা ব্যাংক প্রদান করে তা</a:t>
            </a:r>
            <a:r>
              <a:rPr lang="bn-BD" sz="3200" b="1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b="1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bn-BD" sz="3200" b="1" dirty="0">
                <a:solidFill>
                  <a:srgbClr val="080F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? </a:t>
            </a:r>
            <a:endParaRPr lang="en-US" sz="3200" b="1" dirty="0">
              <a:solidFill>
                <a:srgbClr val="080F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FB448-7A54-4A04-A9BF-E085CB20072E}"/>
              </a:ext>
            </a:extLst>
          </p:cNvPr>
          <p:cNvSpPr txBox="1">
            <a:spLocks/>
          </p:cNvSpPr>
          <p:nvPr/>
        </p:nvSpPr>
        <p:spPr>
          <a:xfrm>
            <a:off x="990600" y="3056571"/>
            <a:ext cx="9113520" cy="808355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 যে টাকা জমা রাখা হয় তা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কী বলে ? 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018C21-BCCF-4E0F-BFD6-09823ABDF6EF}"/>
              </a:ext>
            </a:extLst>
          </p:cNvPr>
          <p:cNvSpPr txBox="1">
            <a:spLocks/>
          </p:cNvSpPr>
          <p:nvPr/>
        </p:nvSpPr>
        <p:spPr>
          <a:xfrm>
            <a:off x="990600" y="4167186"/>
            <a:ext cx="9113520" cy="8083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মুনাফার হার বলতে কী বুঝ </a:t>
            </a:r>
            <a:r>
              <a:rPr lang="en-US" sz="32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701A97-628D-456F-9320-8AEFEE778CE8}"/>
              </a:ext>
            </a:extLst>
          </p:cNvPr>
          <p:cNvSpPr txBox="1">
            <a:spLocks/>
          </p:cNvSpPr>
          <p:nvPr/>
        </p:nvSpPr>
        <p:spPr>
          <a:xfrm>
            <a:off x="990600" y="5277801"/>
            <a:ext cx="9113520" cy="8083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%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হার মুনাফা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কথাটির অর্থ 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BD1AE0-6063-4DAF-82A1-4E6FD8D72AA2}"/>
              </a:ext>
            </a:extLst>
          </p:cNvPr>
          <p:cNvSpPr/>
          <p:nvPr/>
        </p:nvSpPr>
        <p:spPr>
          <a:xfrm>
            <a:off x="493486" y="522514"/>
            <a:ext cx="4647250" cy="2732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থাকো</a:t>
            </a:r>
          </a:p>
          <a:p>
            <a:pPr algn="ctr"/>
            <a:r>
              <a:rPr lang="bn-BD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40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62C4F-99A5-4398-A81B-DC164B5E9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51" y="682171"/>
            <a:ext cx="5170035" cy="3178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520862-9505-46F1-864B-AAE8243E7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4898572"/>
            <a:ext cx="11205028" cy="14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6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-Point Star 2">
            <a:extLst>
              <a:ext uri="{FF2B5EF4-FFF2-40B4-BE49-F238E27FC236}">
                <a16:creationId xmlns:a16="http://schemas.microsoft.com/office/drawing/2014/main" id="{5E7A939E-C88E-4E5F-870C-F70E5EB4A8E9}"/>
              </a:ext>
            </a:extLst>
          </p:cNvPr>
          <p:cNvSpPr/>
          <p:nvPr/>
        </p:nvSpPr>
        <p:spPr>
          <a:xfrm>
            <a:off x="4234376" y="942537"/>
            <a:ext cx="3657600" cy="815925"/>
          </a:xfrm>
          <a:prstGeom prst="star32">
            <a:avLst/>
          </a:prstGeom>
          <a:solidFill>
            <a:srgbClr val="C0000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 contourW="44450">
            <a:bevelT w="349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57D8F3-727C-401C-AD54-402F0AC3696B}"/>
              </a:ext>
            </a:extLst>
          </p:cNvPr>
          <p:cNvSpPr txBox="1"/>
          <p:nvPr/>
        </p:nvSpPr>
        <p:spPr>
          <a:xfrm>
            <a:off x="970670" y="3556092"/>
            <a:ext cx="4628272" cy="2277547"/>
          </a:xfrm>
          <a:prstGeom prst="rect">
            <a:avLst/>
          </a:prstGeom>
          <a:noFill/>
          <a:ln w="5715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ত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৮ নং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মুল্লাআ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ছাতক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,সুনামগঞ্জ ।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 : ০১৭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৪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dirty="0">
                <a:latin typeface="NikoshBAN" pitchFamily="2" charset="0"/>
                <a:cs typeface="NikoshBAN" pitchFamily="2" charset="0"/>
              </a:rPr>
              <a:t>E-mail: taher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198720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@gmail.com</a:t>
            </a:r>
            <a:r>
              <a:rPr lang="bn-BD" sz="1400" dirty="0">
                <a:latin typeface="NikoshBAN" pitchFamily="2" charset="0"/>
                <a:cs typeface="NikoshBAN" pitchFamily="2" charset="0"/>
              </a:rPr>
              <a:t> 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3B32C-ECB6-4A84-B780-E144DEC9998A}"/>
              </a:ext>
            </a:extLst>
          </p:cNvPr>
          <p:cNvSpPr txBox="1"/>
          <p:nvPr/>
        </p:nvSpPr>
        <p:spPr>
          <a:xfrm>
            <a:off x="6096000" y="3155983"/>
            <a:ext cx="4811151" cy="2677656"/>
          </a:xfrm>
          <a:prstGeom prst="rect">
            <a:avLst/>
          </a:prstGeom>
          <a:noFill/>
          <a:ln w="57150"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পঞ্চম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৯ম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মিনিট।</a:t>
            </a:r>
          </a:p>
          <a:p>
            <a:pPr algn="ctr"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B372A-82E8-47EF-BFC5-0CDAE45CF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65" y="1486616"/>
            <a:ext cx="1669367" cy="1669367"/>
          </a:xfrm>
          <a:prstGeom prst="ellipse">
            <a:avLst/>
          </a:prstGeom>
          <a:ln w="5715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3141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40D953-040B-4896-B71B-6658B3B090DD}"/>
              </a:ext>
            </a:extLst>
          </p:cNvPr>
          <p:cNvSpPr txBox="1"/>
          <p:nvPr/>
        </p:nvSpPr>
        <p:spPr>
          <a:xfrm>
            <a:off x="4618892" y="5303520"/>
            <a:ext cx="2954215" cy="64633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বাংলাদেশী মুদ্রা  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57047-A79C-4E2F-BD47-A22585AEC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79" y="794808"/>
            <a:ext cx="7431193" cy="418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7671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0756E9-B6D1-422D-94AF-9D330576D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639" y="1055077"/>
            <a:ext cx="3935712" cy="3711526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686ECE-D838-4E4D-B65A-139DF2F4C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8" y="1055077"/>
            <a:ext cx="3786255" cy="3711526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FF6A78-9882-47F4-B645-AA91008B96E7}"/>
              </a:ext>
            </a:extLst>
          </p:cNvPr>
          <p:cNvSpPr txBox="1"/>
          <p:nvPr/>
        </p:nvSpPr>
        <p:spPr>
          <a:xfrm>
            <a:off x="4557052" y="5270696"/>
            <a:ext cx="3393147" cy="646331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 অনেক টাকা  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869AB8-9F72-434A-A1E6-1371190AC508}"/>
              </a:ext>
            </a:extLst>
          </p:cNvPr>
          <p:cNvSpPr txBox="1"/>
          <p:nvPr/>
        </p:nvSpPr>
        <p:spPr>
          <a:xfrm>
            <a:off x="2622550" y="5041900"/>
            <a:ext cx="69469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লোকজন ব্যাংকে টাকা উত্তোলন বা জমা করছে ।    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B4FE3C-FA12-47C6-BE77-0060DF549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04" y="768917"/>
            <a:ext cx="6946899" cy="3841497"/>
          </a:xfrm>
          <a:prstGeom prst="rect">
            <a:avLst/>
          </a:prstGeom>
          <a:ln w="190500" cap="sq">
            <a:solidFill>
              <a:schemeClr val="accent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3717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F4689-049E-4EC2-A401-3CA80B375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2" y="699745"/>
            <a:ext cx="4186646" cy="4186646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E4CB3B-B1A2-4E81-9651-617FF1E45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58" y="708404"/>
            <a:ext cx="4314370" cy="4061875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FE930D-411F-43EE-B667-D261C6775FA1}"/>
              </a:ext>
            </a:extLst>
          </p:cNvPr>
          <p:cNvSpPr txBox="1"/>
          <p:nvPr/>
        </p:nvSpPr>
        <p:spPr>
          <a:xfrm>
            <a:off x="3788229" y="5442857"/>
            <a:ext cx="4186646" cy="646331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2D54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rgbClr val="2D54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2D54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b="1" dirty="0">
                <a:solidFill>
                  <a:srgbClr val="2D54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2D54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b="1" dirty="0">
                <a:solidFill>
                  <a:srgbClr val="2D54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2D54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b="1" dirty="0">
                <a:solidFill>
                  <a:srgbClr val="2D54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2D542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rgbClr val="2D542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06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471CC5-C09C-45CF-8BD2-6B27DCAFB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66" y="694616"/>
            <a:ext cx="9166267" cy="44742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1A880-D912-4877-909A-DB59D5DB5739}"/>
              </a:ext>
            </a:extLst>
          </p:cNvPr>
          <p:cNvSpPr txBox="1"/>
          <p:nvPr/>
        </p:nvSpPr>
        <p:spPr>
          <a:xfrm>
            <a:off x="3911600" y="5314950"/>
            <a:ext cx="3581400" cy="646331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ব্যাংক ভবন   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5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B6C17C-55A0-4AB9-9620-60A3D0FBFAAB}"/>
              </a:ext>
            </a:extLst>
          </p:cNvPr>
          <p:cNvSpPr txBox="1"/>
          <p:nvPr/>
        </p:nvSpPr>
        <p:spPr>
          <a:xfrm>
            <a:off x="5210629" y="1799771"/>
            <a:ext cx="1277257" cy="1200329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C4B64-0CA8-40EC-8418-BFED8A1D6EE9}"/>
              </a:ext>
            </a:extLst>
          </p:cNvPr>
          <p:cNvSpPr txBox="1"/>
          <p:nvPr/>
        </p:nvSpPr>
        <p:spPr>
          <a:xfrm>
            <a:off x="3897085" y="4136571"/>
            <a:ext cx="4397829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চিহ্নকে কী বলে ?  </a:t>
            </a:r>
            <a:endParaRPr lang="en-US" sz="36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7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2C21E2-D157-40AF-86AF-62874B55E0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17259"/>
              </p:ext>
            </p:extLst>
          </p:nvPr>
        </p:nvGraphicFramePr>
        <p:xfrm>
          <a:off x="2512115" y="1099930"/>
          <a:ext cx="69723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C1195B5-CA36-49C8-ADEE-D0C80D97F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812545"/>
              </p:ext>
            </p:extLst>
          </p:nvPr>
        </p:nvGraphicFramePr>
        <p:xfrm>
          <a:off x="3149599" y="3751853"/>
          <a:ext cx="6334815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80634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445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35</cp:revision>
  <dcterms:created xsi:type="dcterms:W3CDTF">2020-02-06T15:54:34Z</dcterms:created>
  <dcterms:modified xsi:type="dcterms:W3CDTF">2020-02-09T05:31:27Z</dcterms:modified>
</cp:coreProperties>
</file>