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32" r:id="rId1"/>
  </p:sldMasterIdLst>
  <p:notesMasterIdLst>
    <p:notesMasterId r:id="rId2"/>
  </p:notesMasterIdLst>
  <p:sldIdLst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</p:sldIdLst>
  <p:sldSz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4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D9425F-01C8-42E7-9A43-0C1606902A4B}" type="datetimeFigureOut">
              <a:rPr lang="en-US" smtClean="0"/>
            </a:fld>
            <a:endParaRPr lang="en-US"/>
          </a:p>
        </p:txBody>
      </p:sp>
      <p:sp>
        <p:nvSpPr>
          <p:cNvPr id="104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86803A-90A8-4E84-8CD0-2976C0BABD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D9425F-01C8-42E7-9A43-0C1606902A4B}" type="datetimeFigureOut">
              <a:rPr lang="en-US" smtClean="0"/>
            </a:fld>
            <a:endParaRPr lang="en-US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86803A-90A8-4E84-8CD0-2976C0BABD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D9425F-01C8-42E7-9A43-0C1606902A4B}" type="datetimeFigureOut">
              <a:rPr lang="en-US" smtClean="0"/>
            </a:fld>
            <a:endParaRPr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86803A-90A8-4E84-8CD0-2976C0BABD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D9425F-01C8-42E7-9A43-0C1606902A4B}" type="datetimeFigureOut">
              <a:rPr lang="en-US" smtClean="0"/>
            </a:fld>
            <a:endParaRPr lang="en-US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86803A-90A8-4E84-8CD0-2976C0BABD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D9425F-01C8-42E7-9A43-0C1606902A4B}" type="datetimeFigureOut">
              <a:rPr lang="en-US" smtClean="0"/>
            </a:fld>
            <a:endParaRPr 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86803A-90A8-4E84-8CD0-2976C0BABD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D9425F-01C8-42E7-9A43-0C1606902A4B}" type="datetimeFigureOut">
              <a:rPr lang="en-US" smtClean="0"/>
            </a:fld>
            <a:endParaRPr lang="en-US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86803A-90A8-4E84-8CD0-2976C0BABD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7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8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0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D9425F-01C8-42E7-9A43-0C1606902A4B}" type="datetimeFigureOut">
              <a:rPr lang="en-US" smtClean="0"/>
            </a:fld>
            <a:endParaRPr lang="en-US"/>
          </a:p>
        </p:txBody>
      </p:sp>
      <p:sp>
        <p:nvSpPr>
          <p:cNvPr id="10486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86803A-90A8-4E84-8CD0-2976C0BABD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D9425F-01C8-42E7-9A43-0C1606902A4B}" type="datetimeFigureOut">
              <a:rPr lang="en-US" smtClean="0"/>
            </a:fld>
            <a:endParaRPr lang="en-US"/>
          </a:p>
        </p:txBody>
      </p:sp>
      <p:sp>
        <p:nvSpPr>
          <p:cNvPr id="104866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86803A-90A8-4E84-8CD0-2976C0BABD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D9425F-01C8-42E7-9A43-0C1606902A4B}" type="datetimeFigureOut">
              <a:rPr lang="en-US" smtClean="0"/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86803A-90A8-4E84-8CD0-2976C0BABD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D9425F-01C8-42E7-9A43-0C1606902A4B}" type="datetimeFigureOut">
              <a:rPr lang="en-US" smtClean="0"/>
            </a:fld>
            <a:endParaRPr lang="en-US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86803A-90A8-4E84-8CD0-2976C0BABD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8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D9425F-01C8-42E7-9A43-0C1606902A4B}" type="datetimeFigureOut">
              <a:rPr lang="en-US" smtClean="0"/>
            </a:fld>
            <a:endParaRPr lang="en-US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86803A-90A8-4E84-8CD0-2976C0BABDC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425F-01C8-42E7-9A43-0C1606902A4B}" type="datetimeFigureOut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803A-90A8-4E84-8CD0-2976C0BABDCA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 descr="6666666666666666666666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950305" y="1713994"/>
            <a:ext cx="5960343" cy="3438659"/>
          </a:xfrm>
          <a:prstGeom prst="rect"/>
          <a:ln w="190500" cap="sq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dir="t" rig="threeP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  <p:sp>
        <p:nvSpPr>
          <p:cNvPr id="1048584" name="TextBox 2"/>
          <p:cNvSpPr txBox="1"/>
          <p:nvPr/>
        </p:nvSpPr>
        <p:spPr>
          <a:xfrm>
            <a:off x="4340180" y="334851"/>
            <a:ext cx="3863662" cy="358140"/>
          </a:xfrm>
          <a:prstGeom prst="rect"/>
          <a:noFill/>
        </p:spPr>
        <p:txBody>
          <a:bodyPr rtlCol="0" wrap="square">
            <a:spAutoFit/>
          </a:bodyPr>
          <a:p>
            <a:endParaRPr dirty="0" lang="en-US"/>
          </a:p>
        </p:txBody>
      </p:sp>
      <p:sp>
        <p:nvSpPr>
          <p:cNvPr id="1048585" name="TextBox 3"/>
          <p:cNvSpPr txBox="1"/>
          <p:nvPr/>
        </p:nvSpPr>
        <p:spPr>
          <a:xfrm>
            <a:off x="4682022" y="153443"/>
            <a:ext cx="3266690" cy="993141"/>
          </a:xfrm>
          <a:prstGeom prst="rect"/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r>
              <a:rPr b="1" dirty="0" sz="60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b="1"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extBox 3"/>
          <p:cNvSpPr txBox="1"/>
          <p:nvPr/>
        </p:nvSpPr>
        <p:spPr>
          <a:xfrm>
            <a:off x="4674479" y="457200"/>
            <a:ext cx="3492172" cy="751840"/>
          </a:xfrm>
          <a:prstGeom prst="rect"/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r>
              <a:rPr dirty="0" sz="4400" lang="bn-IN">
                <a:latin typeface="NikoshBAN" pitchFamily="2" charset="0"/>
                <a:cs typeface="NikoshBAN" pitchFamily="2" charset="0"/>
              </a:rPr>
              <a:t>দলগত কাজ </a:t>
            </a:r>
            <a:endParaRPr dirty="0" sz="4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1" name="Rectangle 2"/>
          <p:cNvSpPr/>
          <p:nvPr/>
        </p:nvSpPr>
        <p:spPr>
          <a:xfrm>
            <a:off x="1436914" y="3442862"/>
            <a:ext cx="6766928" cy="929640"/>
          </a:xfrm>
          <a:prstGeom prst="rect"/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slope"/>
          </a:sp3d>
        </p:spPr>
        <p:txBody>
          <a:bodyPr wrap="square">
            <a:spAutoFit/>
          </a:bodyPr>
          <a:p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দল </a:t>
            </a:r>
            <a:r>
              <a:rPr dirty="0" sz="2800" lang="bn-IN">
                <a:latin typeface="NikoshBAN" pitchFamily="2" charset="0"/>
                <a:cs typeface="NikoshBAN" pitchFamily="2" charset="0"/>
              </a:rPr>
              <a:t>খ – প্রশ্নঃ আখলাকে হামিদার স্বরুপ কি </a:t>
            </a:r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তার  </a:t>
            </a:r>
            <a:r>
              <a:rPr dirty="0" sz="2800" lang="bn-IN">
                <a:latin typeface="NikoshBAN" pitchFamily="2" charset="0"/>
                <a:cs typeface="NikoshBAN" pitchFamily="2" charset="0"/>
              </a:rPr>
              <a:t>বর্ণনা </a:t>
            </a:r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দাও    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2" name="TextBox 1"/>
          <p:cNvSpPr txBox="1"/>
          <p:nvPr/>
        </p:nvSpPr>
        <p:spPr>
          <a:xfrm>
            <a:off x="1436914" y="2181497"/>
            <a:ext cx="8222241" cy="929640"/>
          </a:xfrm>
          <a:prstGeom prst="rect"/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slope"/>
          </a:sp3d>
        </p:spPr>
        <p:txBody>
          <a:bodyPr rtlCol="0" wrap="square">
            <a:spAutoFit/>
          </a:bodyPr>
          <a:p>
            <a:r>
              <a:rPr dirty="0" sz="2800" lang="bn-IN">
                <a:latin typeface="NikoshBAN" pitchFamily="2" charset="0"/>
                <a:cs typeface="NikoshBAN" pitchFamily="2" charset="0"/>
              </a:rPr>
              <a:t>দল ক – প্রশ্নঃ ‘মায়ের পদতলে সন্তানের  বেহেশত’ – বাক্যটি  </a:t>
            </a:r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ব্যাখ্যা কর   </a:t>
            </a:r>
            <a:endParaRPr dirty="0" sz="2800" lang="bn-IN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1"/>
          <p:cNvSpPr txBox="1"/>
          <p:nvPr/>
        </p:nvSpPr>
        <p:spPr>
          <a:xfrm>
            <a:off x="3387143" y="97844"/>
            <a:ext cx="2743200" cy="830997"/>
          </a:xfrm>
          <a:prstGeom prst="rect"/>
          <a:solidFill>
            <a:schemeClr val="bg2"/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r>
              <a:rPr b="1" dirty="0" sz="4800" lang="bn-BD" smtClean="0">
                <a:latin typeface="NikoshBAN" pitchFamily="2" charset="0"/>
                <a:cs typeface="NikoshBAN" pitchFamily="2" charset="0"/>
              </a:rPr>
              <a:t>মূ</a:t>
            </a:r>
            <a:r>
              <a:rPr b="1" dirty="0" sz="4800" lang="bn-IN" smtClean="0">
                <a:latin typeface="NikoshBAN" pitchFamily="2" charset="0"/>
                <a:cs typeface="NikoshBAN" pitchFamily="2" charset="0"/>
              </a:rPr>
              <a:t>ল্যায়ন </a:t>
            </a:r>
            <a:endParaRPr b="1" dirty="0" sz="4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TextBox 2"/>
          <p:cNvSpPr txBox="1"/>
          <p:nvPr/>
        </p:nvSpPr>
        <p:spPr>
          <a:xfrm>
            <a:off x="1081824" y="1015044"/>
            <a:ext cx="5756857" cy="802639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১। হাদিছ শরীফে মহানবী সঃ মায়ের কথা কয়বার বলেছেন </a:t>
            </a:r>
          </a:p>
        </p:txBody>
      </p:sp>
      <p:sp>
        <p:nvSpPr>
          <p:cNvPr id="1048615" name="TextBox 3"/>
          <p:cNvSpPr txBox="1"/>
          <p:nvPr/>
        </p:nvSpPr>
        <p:spPr>
          <a:xfrm>
            <a:off x="998112" y="2416009"/>
            <a:ext cx="8203841" cy="802639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২। তোমাদের মধ্যে সেই উত্তম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যে তার স্ত্রীর নিকট উত্তম – এটি  কার বানী- </a:t>
            </a:r>
          </a:p>
        </p:txBody>
      </p:sp>
      <p:sp>
        <p:nvSpPr>
          <p:cNvPr id="1048616" name="TextBox 4"/>
          <p:cNvSpPr txBox="1"/>
          <p:nvPr/>
        </p:nvSpPr>
        <p:spPr>
          <a:xfrm>
            <a:off x="953035" y="3777313"/>
            <a:ext cx="8293994" cy="1869440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৩। যে ব্যক্তির কোন কন্যা সন্তান থাকে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আর সে  ব্যক্তি জান্নাতে প্রবেশ করবে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2400" lang="en-US" err="1"/>
              <a:t>i</a:t>
            </a:r>
            <a:r>
              <a:rPr dirty="0" sz="2400" lang="en-US"/>
              <a:t>.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জীবন্ত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দেয়না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/>
          </a:p>
          <a:p>
            <a:r>
              <a:rPr dirty="0" sz="2400" lang="en-US"/>
              <a:t>ii</a:t>
            </a:r>
            <a:r>
              <a:rPr dirty="0" sz="2400" lang="en-US" smtClean="0"/>
              <a:t>.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তাচ্ছিল্য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/>
          </a:p>
          <a:p>
            <a:r>
              <a:rPr dirty="0" sz="2400" lang="en-US"/>
              <a:t>iii</a:t>
            </a:r>
            <a:r>
              <a:rPr dirty="0" sz="2400" lang="en-US" smtClean="0"/>
              <a:t>.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সন্তানকে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/>
          </a:p>
        </p:txBody>
      </p:sp>
      <p:sp>
        <p:nvSpPr>
          <p:cNvPr id="1048617" name="TextBox 14"/>
          <p:cNvSpPr txBox="1"/>
          <p:nvPr/>
        </p:nvSpPr>
        <p:spPr>
          <a:xfrm>
            <a:off x="7688685" y="186573"/>
            <a:ext cx="2021983" cy="802640"/>
          </a:xfrm>
          <a:prstGeom prst="rect"/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/>
        </p:spPr>
        <p:txBody>
          <a:bodyPr rtlCol="0" wrap="square">
            <a:spAutoFit/>
          </a:bodyPr>
          <a:p>
            <a:pPr algn="ctr"/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TextBox 16"/>
          <p:cNvSpPr txBox="1"/>
          <p:nvPr/>
        </p:nvSpPr>
        <p:spPr>
          <a:xfrm>
            <a:off x="1126900" y="1773726"/>
            <a:ext cx="1390919" cy="369332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pPr algn="ctr"/>
            <a:r>
              <a:rPr dirty="0" lang="bn-IN">
                <a:latin typeface="NikoshBAN" panose="02000000000000000000" pitchFamily="2" charset="0"/>
                <a:cs typeface="NikoshBAN" panose="02000000000000000000" pitchFamily="2" charset="0"/>
              </a:rPr>
              <a:t>ক) ২ </a:t>
            </a:r>
            <a:r>
              <a:rPr dirty="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dirty="0" lang="en-US"/>
          </a:p>
        </p:txBody>
      </p:sp>
      <p:sp>
        <p:nvSpPr>
          <p:cNvPr id="1048619" name="TextBox 17"/>
          <p:cNvSpPr txBox="1"/>
          <p:nvPr/>
        </p:nvSpPr>
        <p:spPr>
          <a:xfrm>
            <a:off x="2923502" y="1773726"/>
            <a:ext cx="1390919" cy="369332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pPr algn="ctr"/>
            <a:r>
              <a:rPr dirty="0" lang="bn-IN">
                <a:latin typeface="NikoshBAN" panose="02000000000000000000" pitchFamily="2" charset="0"/>
                <a:cs typeface="NikoshBAN" panose="02000000000000000000" pitchFamily="2" charset="0"/>
              </a:rPr>
              <a:t>খ)   ৩ </a:t>
            </a:r>
            <a:r>
              <a:rPr dirty="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dirty="0" lang="en-US"/>
          </a:p>
        </p:txBody>
      </p:sp>
      <p:sp>
        <p:nvSpPr>
          <p:cNvPr id="1048620" name="TextBox 18"/>
          <p:cNvSpPr txBox="1"/>
          <p:nvPr/>
        </p:nvSpPr>
        <p:spPr>
          <a:xfrm>
            <a:off x="4610634" y="1773726"/>
            <a:ext cx="1390919" cy="369332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pPr algn="ctr"/>
            <a:r>
              <a:rPr dirty="0" lang="bn-IN">
                <a:latin typeface="NikoshBAN" panose="02000000000000000000" pitchFamily="2" charset="0"/>
                <a:cs typeface="NikoshBAN" panose="02000000000000000000" pitchFamily="2" charset="0"/>
              </a:rPr>
              <a:t>গ)    ৪</a:t>
            </a:r>
            <a:r>
              <a:rPr dirty="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dirty="0" lang="en-US"/>
          </a:p>
        </p:txBody>
      </p:sp>
      <p:sp>
        <p:nvSpPr>
          <p:cNvPr id="1048621" name="TextBox 19"/>
          <p:cNvSpPr txBox="1"/>
          <p:nvPr/>
        </p:nvSpPr>
        <p:spPr>
          <a:xfrm>
            <a:off x="6297766" y="1773726"/>
            <a:ext cx="1390919" cy="369332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pPr algn="ctr"/>
            <a:r>
              <a:rPr dirty="0" lang="bn-IN">
                <a:latin typeface="NikoshBAN" panose="02000000000000000000" pitchFamily="2" charset="0"/>
                <a:cs typeface="NikoshBAN" panose="02000000000000000000" pitchFamily="2" charset="0"/>
              </a:rPr>
              <a:t>ঘ)  ১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2" name="TextBox 22"/>
          <p:cNvSpPr txBox="1"/>
          <p:nvPr/>
        </p:nvSpPr>
        <p:spPr>
          <a:xfrm>
            <a:off x="7727322" y="186572"/>
            <a:ext cx="1983346" cy="802640"/>
          </a:xfrm>
          <a:prstGeom prst="rect"/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pPr algn="ctr"/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3" name="TextBox 23"/>
          <p:cNvSpPr txBox="1"/>
          <p:nvPr/>
        </p:nvSpPr>
        <p:spPr>
          <a:xfrm>
            <a:off x="7727322" y="186571"/>
            <a:ext cx="2021983" cy="802639"/>
          </a:xfrm>
          <a:prstGeom prst="rect"/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/>
        </p:spPr>
        <p:txBody>
          <a:bodyPr rtlCol="0" wrap="square">
            <a:spAutoFit/>
          </a:bodyPr>
          <a:p>
            <a:pPr algn="ctr"/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4" name="TextBox 24"/>
          <p:cNvSpPr txBox="1"/>
          <p:nvPr/>
        </p:nvSpPr>
        <p:spPr>
          <a:xfrm>
            <a:off x="7689434" y="208113"/>
            <a:ext cx="2021983" cy="802639"/>
          </a:xfrm>
          <a:prstGeom prst="rect"/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/>
        </p:spPr>
        <p:txBody>
          <a:bodyPr rtlCol="0" wrap="square">
            <a:spAutoFit/>
          </a:bodyPr>
          <a:p>
            <a:pPr algn="ctr"/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5" name="TextBox 28"/>
          <p:cNvSpPr txBox="1"/>
          <p:nvPr/>
        </p:nvSpPr>
        <p:spPr>
          <a:xfrm>
            <a:off x="1019590" y="3150625"/>
            <a:ext cx="1390919" cy="369332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r>
              <a:rPr dirty="0" lang="bn-IN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6" name="TextBox 29"/>
          <p:cNvSpPr txBox="1"/>
          <p:nvPr/>
        </p:nvSpPr>
        <p:spPr>
          <a:xfrm>
            <a:off x="2923501" y="3150625"/>
            <a:ext cx="1390919" cy="624840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pPr algn="ctr"/>
            <a:r>
              <a:rPr dirty="0" lang="bn-IN">
                <a:latin typeface="NikoshBAN" panose="02000000000000000000" pitchFamily="2" charset="0"/>
                <a:cs typeface="NikoshBAN" panose="02000000000000000000" pitchFamily="2" charset="0"/>
              </a:rPr>
              <a:t>খ) মহানবী সঃ</a:t>
            </a:r>
            <a:endParaRPr dirty="0" lang="en-US"/>
          </a:p>
        </p:txBody>
      </p:sp>
      <p:sp>
        <p:nvSpPr>
          <p:cNvPr id="1048627" name="TextBox 30"/>
          <p:cNvSpPr txBox="1"/>
          <p:nvPr/>
        </p:nvSpPr>
        <p:spPr>
          <a:xfrm>
            <a:off x="4615857" y="3134598"/>
            <a:ext cx="1390919" cy="369332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pPr algn="ctr"/>
            <a:r>
              <a:rPr dirty="0" lang="bn-IN">
                <a:latin typeface="NikoshBAN" panose="02000000000000000000" pitchFamily="2" charset="0"/>
                <a:cs typeface="NikoshBAN" panose="02000000000000000000" pitchFamily="2" charset="0"/>
              </a:rPr>
              <a:t>গ) মনীষী</a:t>
            </a:r>
            <a:endParaRPr dirty="0" lang="en-US"/>
          </a:p>
        </p:txBody>
      </p:sp>
      <p:sp>
        <p:nvSpPr>
          <p:cNvPr id="1048628" name="TextBox 31"/>
          <p:cNvSpPr txBox="1"/>
          <p:nvPr/>
        </p:nvSpPr>
        <p:spPr>
          <a:xfrm>
            <a:off x="6336403" y="3150625"/>
            <a:ext cx="1390919" cy="369332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r>
              <a:rPr dirty="0" lang="bn-IN">
                <a:latin typeface="NikoshBAN" panose="02000000000000000000" pitchFamily="2" charset="0"/>
                <a:cs typeface="NikoshBAN" panose="02000000000000000000" pitchFamily="2" charset="0"/>
              </a:rPr>
              <a:t>ঘ) পণ্ডিত </a:t>
            </a:r>
            <a:r>
              <a:rPr dirty="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48629" name="TextBox 32"/>
          <p:cNvSpPr txBox="1"/>
          <p:nvPr/>
        </p:nvSpPr>
        <p:spPr>
          <a:xfrm>
            <a:off x="7707629" y="183021"/>
            <a:ext cx="2021983" cy="802640"/>
          </a:xfrm>
          <a:prstGeom prst="rect"/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/>
        </p:spPr>
        <p:txBody>
          <a:bodyPr rtlCol="0" wrap="square">
            <a:spAutoFit/>
          </a:bodyPr>
          <a:p>
            <a:pPr algn="ctr"/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0" name="TextBox 36"/>
          <p:cNvSpPr txBox="1"/>
          <p:nvPr/>
        </p:nvSpPr>
        <p:spPr>
          <a:xfrm>
            <a:off x="7735530" y="179469"/>
            <a:ext cx="1983346" cy="802640"/>
          </a:xfrm>
          <a:prstGeom prst="rect"/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pPr algn="ctr"/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1" name="TextBox 37"/>
          <p:cNvSpPr txBox="1"/>
          <p:nvPr/>
        </p:nvSpPr>
        <p:spPr>
          <a:xfrm>
            <a:off x="7716211" y="179469"/>
            <a:ext cx="2021983" cy="802640"/>
          </a:xfrm>
          <a:prstGeom prst="rect"/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/>
        </p:spPr>
        <p:txBody>
          <a:bodyPr rtlCol="0" wrap="square">
            <a:spAutoFit/>
          </a:bodyPr>
          <a:p>
            <a:pPr algn="ctr"/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2" name="TextBox 38"/>
          <p:cNvSpPr txBox="1"/>
          <p:nvPr/>
        </p:nvSpPr>
        <p:spPr>
          <a:xfrm>
            <a:off x="7724793" y="179467"/>
            <a:ext cx="2021983" cy="802640"/>
          </a:xfrm>
          <a:prstGeom prst="rect"/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/>
        </p:spPr>
        <p:txBody>
          <a:bodyPr rtlCol="0" wrap="square">
            <a:spAutoFit/>
          </a:bodyPr>
          <a:p>
            <a:pPr algn="ctr"/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3" name="TextBox 39"/>
          <p:cNvSpPr txBox="1"/>
          <p:nvPr/>
        </p:nvSpPr>
        <p:spPr>
          <a:xfrm>
            <a:off x="1023819" y="5712818"/>
            <a:ext cx="1390919" cy="369332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dirty="0" lang="en-US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dirty="0" lang="en-US" err="1"/>
              <a:t>i</a:t>
            </a:r>
            <a:r>
              <a:rPr dirty="0" lang="en-US"/>
              <a:t>, </a:t>
            </a:r>
            <a:r>
              <a:rPr dirty="0" lang="en-US" err="1"/>
              <a:t>i</a:t>
            </a:r>
            <a:r>
              <a:rPr dirty="0" lang="en-US"/>
              <a:t> </a:t>
            </a:r>
            <a:r>
              <a:rPr dirty="0" lang="en-US" err="1" smtClean="0"/>
              <a:t>i</a:t>
            </a:r>
            <a:endParaRPr dirty="0" lang="b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4" name="TextBox 40"/>
          <p:cNvSpPr txBox="1"/>
          <p:nvPr/>
        </p:nvSpPr>
        <p:spPr>
          <a:xfrm>
            <a:off x="2923500" y="5697478"/>
            <a:ext cx="1390919" cy="369332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r>
              <a:rPr dirty="0" lang="en-US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dirty="0" lang="en-US" err="1"/>
              <a:t>i</a:t>
            </a:r>
            <a:r>
              <a:rPr dirty="0" lang="en-US"/>
              <a:t> </a:t>
            </a:r>
            <a:r>
              <a:rPr dirty="0" lang="en-US" err="1"/>
              <a:t>i</a:t>
            </a:r>
            <a:r>
              <a:rPr dirty="0" lang="en-US"/>
              <a:t> , </a:t>
            </a:r>
            <a:r>
              <a:rPr dirty="0" lang="en-US" err="1"/>
              <a:t>i</a:t>
            </a:r>
            <a:r>
              <a:rPr dirty="0" lang="en-US"/>
              <a:t> </a:t>
            </a:r>
            <a:r>
              <a:rPr dirty="0" lang="en-US" err="1"/>
              <a:t>i</a:t>
            </a:r>
            <a:r>
              <a:rPr dirty="0" lang="en-US"/>
              <a:t> </a:t>
            </a:r>
            <a:r>
              <a:rPr dirty="0" lang="en-US" err="1" smtClean="0"/>
              <a:t>i</a:t>
            </a:r>
            <a:endParaRPr dirty="0" lang="b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5" name="TextBox 41"/>
          <p:cNvSpPr txBox="1"/>
          <p:nvPr/>
        </p:nvSpPr>
        <p:spPr>
          <a:xfrm>
            <a:off x="4610633" y="5688135"/>
            <a:ext cx="1390919" cy="369332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r>
              <a:rPr dirty="0" lang="en-US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dirty="0" lang="en-US" err="1"/>
              <a:t>i</a:t>
            </a:r>
            <a:r>
              <a:rPr dirty="0" lang="en-US"/>
              <a:t> , </a:t>
            </a:r>
            <a:r>
              <a:rPr dirty="0" lang="en-US" err="1"/>
              <a:t>i</a:t>
            </a:r>
            <a:r>
              <a:rPr dirty="0" lang="en-US"/>
              <a:t> </a:t>
            </a:r>
            <a:r>
              <a:rPr dirty="0" lang="en-US" err="1"/>
              <a:t>i</a:t>
            </a:r>
            <a:r>
              <a:rPr dirty="0" lang="en-US"/>
              <a:t> </a:t>
            </a:r>
            <a:r>
              <a:rPr dirty="0" lang="en-US" err="1" smtClean="0"/>
              <a:t>i</a:t>
            </a:r>
            <a:endParaRPr dirty="0" lang="b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6" name="TextBox 42"/>
          <p:cNvSpPr txBox="1"/>
          <p:nvPr/>
        </p:nvSpPr>
        <p:spPr>
          <a:xfrm>
            <a:off x="6316710" y="5689569"/>
            <a:ext cx="1390919" cy="369332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dirty="0" lang="en-US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dirty="0" lang="en-US" err="1"/>
              <a:t>i</a:t>
            </a:r>
            <a:r>
              <a:rPr dirty="0" lang="en-US"/>
              <a:t> , </a:t>
            </a:r>
            <a:r>
              <a:rPr dirty="0" lang="en-US" err="1"/>
              <a:t>i</a:t>
            </a:r>
            <a:r>
              <a:rPr dirty="0" lang="en-US"/>
              <a:t> </a:t>
            </a:r>
            <a:r>
              <a:rPr dirty="0" lang="en-US" err="1"/>
              <a:t>i</a:t>
            </a:r>
            <a:r>
              <a:rPr dirty="0" lang="en-US"/>
              <a:t> , </a:t>
            </a:r>
            <a:r>
              <a:rPr dirty="0" lang="en-US" err="1"/>
              <a:t>i</a:t>
            </a:r>
            <a:r>
              <a:rPr dirty="0" lang="en-US"/>
              <a:t> </a:t>
            </a:r>
            <a:r>
              <a:rPr dirty="0" lang="en-US" err="1"/>
              <a:t>i</a:t>
            </a:r>
            <a:r>
              <a:rPr dirty="0" lang="en-US"/>
              <a:t> </a:t>
            </a:r>
            <a:r>
              <a:rPr dirty="0" lang="en-US" err="1"/>
              <a:t>i</a:t>
            </a:r>
            <a:r>
              <a:rPr dirty="0" lang="en-US"/>
              <a:t> </a:t>
            </a:r>
            <a:endParaRPr dirty="0" lang="b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7" name="TextBox 44"/>
          <p:cNvSpPr txBox="1"/>
          <p:nvPr/>
        </p:nvSpPr>
        <p:spPr>
          <a:xfrm>
            <a:off x="7697267" y="186228"/>
            <a:ext cx="2021983" cy="802639"/>
          </a:xfrm>
          <a:prstGeom prst="rect"/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/>
        </p:spPr>
        <p:txBody>
          <a:bodyPr rtlCol="0" wrap="square">
            <a:spAutoFit/>
          </a:bodyPr>
          <a:p>
            <a:pPr algn="ctr"/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8" name="TextBox 46"/>
          <p:cNvSpPr txBox="1"/>
          <p:nvPr/>
        </p:nvSpPr>
        <p:spPr>
          <a:xfrm rot="21600000">
            <a:off x="6136215" y="353449"/>
            <a:ext cx="5183516" cy="447040"/>
          </a:xfrm>
          <a:prstGeom prst="rect"/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/>
        </p:spPr>
        <p:txBody>
          <a:bodyPr rtlCol="0" wrap="square">
            <a:spAutoFit/>
          </a:bodyPr>
          <a:p>
            <a:pPr algn="ctr"/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9" name="TextBox 47"/>
          <p:cNvSpPr txBox="1"/>
          <p:nvPr/>
        </p:nvSpPr>
        <p:spPr>
          <a:xfrm rot="12815222">
            <a:off x="8116730" y="-2528979"/>
            <a:ext cx="5059851" cy="447040"/>
          </a:xfrm>
          <a:prstGeom prst="rect"/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/>
        </p:spPr>
        <p:txBody>
          <a:bodyPr rtlCol="0" wrap="square">
            <a:spAutoFit/>
          </a:bodyPr>
          <a:p>
            <a:pPr algn="ctr"/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0" name="TextBox 48"/>
          <p:cNvSpPr txBox="1"/>
          <p:nvPr/>
        </p:nvSpPr>
        <p:spPr>
          <a:xfrm rot="21600000">
            <a:off x="6838680" y="208113"/>
            <a:ext cx="6510485" cy="447040"/>
          </a:xfrm>
          <a:prstGeom prst="rect"/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>
            <a:bevelT w="165100" prst="coolSlant"/>
          </a:sp3d>
        </p:spPr>
        <p:txBody>
          <a:bodyPr rtlCol="0" wrap="square">
            <a:spAutoFit/>
          </a:bodyPr>
          <a:p>
            <a:pPr algn="ctr"/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1" name="TextBox 5"/>
          <p:cNvSpPr txBox="1"/>
          <p:nvPr/>
        </p:nvSpPr>
        <p:spPr>
          <a:xfrm>
            <a:off x="3039410" y="6398629"/>
            <a:ext cx="6306957" cy="358140"/>
          </a:xfrm>
          <a:prstGeom prst="rect"/>
          <a:solidFill>
            <a:schemeClr val="bg2">
              <a:lumMod val="9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করুন 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1048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remove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18"/>
                  </p:tgtEl>
                </p:cond>
              </p:nextCondLst>
            </p:seq>
            <p:seq concurrent="1" nextAc="seek">
              <p:cTn evtFilter="cancelBubble" fill="hold" id="10" nodeType="interactiveSeq" restart="whenNotActive">
                <p:stCondLst>
                  <p:cond evt="onClick" delay="0">
                    <p:tgtEl>
                      <p:spTgt spid="1048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1">
                      <p:stCondLst>
                        <p:cond delay="0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remove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5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7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19"/>
                  </p:tgtEl>
                </p:cond>
              </p:nextCondLst>
            </p:seq>
            <p:seq concurrent="1" nextAc="seek">
              <p:cTn evtFilter="cancelBubble" fill="hold" id="18" nodeType="interactiveSeq" restart="whenNotActive">
                <p:stCondLst>
                  <p:cond evt="onClick" delay="0">
                    <p:tgtEl>
                      <p:spTgt spid="1048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9">
                      <p:stCondLst>
                        <p:cond delay="0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remove" grpId="0" id="2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3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20"/>
                  </p:tgtEl>
                </p:cond>
              </p:nextCondLst>
            </p:seq>
            <p:seq concurrent="1" nextAc="seek">
              <p:cTn evtFilter="cancelBubble" fill="hold" id="26" nodeType="interactiveSeq" restart="whenNotActive">
                <p:stCondLst>
                  <p:cond evt="onClick" delay="0">
                    <p:tgtEl>
                      <p:spTgt spid="1048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7">
                      <p:stCondLst>
                        <p:cond delay="0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remove" grpId="0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1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3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21"/>
                  </p:tgtEl>
                </p:cond>
              </p:nextCondLst>
            </p:seq>
            <p:seq concurrent="1" nextAc="seek">
              <p:cTn evtFilter="cancelBubble" fill="hold" id="34" nodeType="interactiveSeq" restart="whenNotActive">
                <p:stCondLst>
                  <p:cond evt="onClick" delay="0">
                    <p:tgtEl>
                      <p:spTgt spid="1048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5">
                      <p:stCondLst>
                        <p:cond delay="0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remove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9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0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1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25"/>
                  </p:tgtEl>
                </p:cond>
              </p:nextCondLst>
            </p:seq>
            <p:seq concurrent="1" nextAc="seek">
              <p:cTn evtFilter="cancelBubble" fill="hold" id="42" nodeType="interactiveSeq" restart="whenNotActive">
                <p:stCondLst>
                  <p:cond evt="onClick" delay="0">
                    <p:tgtEl>
                      <p:spTgt spid="1048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43">
                      <p:stCondLst>
                        <p:cond delay="0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remove" grpId="0" id="4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47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8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9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26"/>
                  </p:tgtEl>
                </p:cond>
              </p:nextCondLst>
            </p:seq>
            <p:seq concurrent="1" nextAc="seek">
              <p:cTn evtFilter="cancelBubble" fill="hold" id="50" nodeType="interactiveSeq" restart="whenNotActive">
                <p:stCondLst>
                  <p:cond evt="onClick" delay="0">
                    <p:tgtEl>
                      <p:spTgt spid="1048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51">
                      <p:stCondLst>
                        <p:cond delay="0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remove" grpId="0" id="5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55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6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7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27"/>
                  </p:tgtEl>
                </p:cond>
              </p:nextCondLst>
            </p:seq>
            <p:seq concurrent="1" nextAc="seek">
              <p:cTn evtFilter="cancelBubble" fill="hold" id="58" nodeType="interactiveSeq" restart="whenNotActive">
                <p:stCondLst>
                  <p:cond evt="onClick" delay="0">
                    <p:tgtEl>
                      <p:spTgt spid="1048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59">
                      <p:stCondLst>
                        <p:cond delay="0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remove" grpId="0" id="6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63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64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5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28"/>
                  </p:tgtEl>
                </p:cond>
              </p:nextCondLst>
            </p:seq>
            <p:seq concurrent="1" nextAc="seek">
              <p:cTn evtFilter="cancelBubble" fill="hold" id="66" nodeType="interactiveSeq" restart="whenNotActive">
                <p:stCondLst>
                  <p:cond evt="onClick" delay="0">
                    <p:tgtEl>
                      <p:spTgt spid="1048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67">
                      <p:stCondLst>
                        <p:cond delay="0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remove" grpId="0" id="6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1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72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73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3"/>
                  </p:tgtEl>
                </p:cond>
              </p:nextCondLst>
            </p:seq>
            <p:seq concurrent="1" nextAc="seek">
              <p:cTn evtFilter="cancelBubble" fill="hold" id="74" nodeType="interactiveSeq" restart="whenNotActive">
                <p:stCondLst>
                  <p:cond evt="onClick" delay="0">
                    <p:tgtEl>
                      <p:spTgt spid="1048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75">
                      <p:stCondLst>
                        <p:cond delay="0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remove" grpId="0" id="7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9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0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1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4"/>
                  </p:tgtEl>
                </p:cond>
              </p:nextCondLst>
            </p:seq>
            <p:seq concurrent="1" nextAc="seek">
              <p:cTn evtFilter="cancelBubble" fill="hold" id="82" nodeType="interactiveSeq" restart="whenNotActive">
                <p:stCondLst>
                  <p:cond evt="onClick" delay="0">
                    <p:tgtEl>
                      <p:spTgt spid="1048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83">
                      <p:stCondLst>
                        <p:cond delay="0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remove" grpId="0" id="8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87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8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9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5"/>
                  </p:tgtEl>
                </p:cond>
              </p:nextCondLst>
            </p:seq>
            <p:seq concurrent="1" nextAc="seek">
              <p:cTn evtFilter="cancelBubble" fill="hold" id="90" nodeType="interactiveSeq" restart="whenNotActive">
                <p:stCondLst>
                  <p:cond evt="onClick" delay="0">
                    <p:tgtEl>
                      <p:spTgt spid="1048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91">
                      <p:stCondLst>
                        <p:cond delay="0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remove" grpId="0" id="9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95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96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7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6"/>
                  </p:tgtEl>
                </p:cond>
              </p:nextCondLst>
            </p:seq>
          </p:childTnLst>
        </p:cTn>
      </p:par>
    </p:tnLst>
    <p:bldLst>
      <p:bldP spid="1048617" grpId="0" animBg="1"/>
      <p:bldP spid="1048622" grpId="0" animBg="1"/>
      <p:bldP spid="1048623" grpId="0" animBg="1"/>
      <p:bldP spid="1048624" grpId="0" animBg="1"/>
      <p:bldP spid="1048629" grpId="0" animBg="1"/>
      <p:bldP spid="1048630" grpId="0" animBg="1"/>
      <p:bldP spid="1048631" grpId="0" animBg="1"/>
      <p:bldP spid="1048632" grpId="0" animBg="1"/>
      <p:bldP spid="1048637" grpId="0" animBg="1"/>
      <p:bldP spid="1048638" grpId="0" animBg="1"/>
      <p:bldP spid="1048639" grpId="0" animBg="1"/>
      <p:bldP spid="10486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extBox 2"/>
          <p:cNvSpPr txBox="1"/>
          <p:nvPr/>
        </p:nvSpPr>
        <p:spPr>
          <a:xfrm>
            <a:off x="4636394" y="584701"/>
            <a:ext cx="2537138" cy="1539240"/>
          </a:xfrm>
          <a:prstGeom prst="rect"/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r>
              <a:rPr b="1" dirty="0" sz="4800" lang="bn-IN">
                <a:latin typeface="NikoshBAN" pitchFamily="2" charset="0"/>
                <a:cs typeface="NikoshBAN" pitchFamily="2" charset="0"/>
              </a:rPr>
              <a:t>বাড়ির কাজ </a:t>
            </a:r>
            <a:endParaRPr b="1" dirty="0" sz="4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3" name="TextBox 1"/>
          <p:cNvSpPr txBox="1"/>
          <p:nvPr/>
        </p:nvSpPr>
        <p:spPr>
          <a:xfrm>
            <a:off x="1687132" y="5087155"/>
            <a:ext cx="8615966" cy="1691640"/>
          </a:xfrm>
          <a:prstGeom prst="rect"/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dir="t" rig="threePt"/>
          </a:scene3d>
          <a:sp3d/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 নারীর প্রতি কি ধরনের সম্মান দেখানো হয় সে বিষয়ে ১০  টি বাক্য লিখে আনবে ।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45476" y="1474764"/>
            <a:ext cx="5215944" cy="3120163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1"/>
          <p:cNvSpPr txBox="1"/>
          <p:nvPr/>
        </p:nvSpPr>
        <p:spPr>
          <a:xfrm>
            <a:off x="4063651" y="286464"/>
            <a:ext cx="3658500" cy="1069340"/>
          </a:xfrm>
          <a:prstGeom prst="rect"/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r>
              <a:rPr b="1" dirty="0" sz="6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b="1" dirty="0" sz="6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6" name="Picture 3" descr="muslim-mother-daughter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901140" y="1636583"/>
            <a:ext cx="5379057" cy="4249062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1"/>
          <p:cNvSpPr txBox="1"/>
          <p:nvPr/>
        </p:nvSpPr>
        <p:spPr>
          <a:xfrm>
            <a:off x="7479408" y="141668"/>
            <a:ext cx="3660817" cy="3075940"/>
          </a:xfrm>
          <a:prstGeom prst="rect"/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endParaRPr dirty="0" sz="2800" lang="en-US" smtClean="0">
              <a:latin typeface="NikoshBAN" pitchFamily="2" charset="0"/>
              <a:cs typeface="NikoshBAN" pitchFamily="2" charset="0"/>
            </a:endParaRPr>
          </a:p>
          <a:p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US" err="1" smtClean="0">
                <a:latin typeface="NikoshBAN" pitchFamily="2" charset="0"/>
                <a:cs typeface="NikoshBAN" pitchFamily="2" charset="0"/>
              </a:rPr>
              <a:t>ফাহিমুজ্</a:t>
            </a:r>
            <a:r>
              <a:rPr altLang="en-US" b="1" dirty="0" sz="3200" lang="en-US" err="1" smtClean="0">
                <a:latin typeface="NikoshBAN" pitchFamily="2" charset="0"/>
                <a:cs typeface="NikoshBAN" pitchFamily="2" charset="0"/>
              </a:rPr>
              <a:t>জা</a:t>
            </a:r>
            <a:r>
              <a:rPr altLang="en-US" b="1" dirty="0" sz="3200" lang="en-US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r>
              <a:rPr altLang="en-US" dirty="0" sz="2400" lang="en-US" err="1" smtClean="0">
                <a:latin typeface="NikoshBAN" pitchFamily="2" charset="0"/>
                <a:cs typeface="NikoshBAN" pitchFamily="2" charset="0"/>
              </a:rPr>
              <a:t>স</a:t>
            </a:r>
            <a:r>
              <a:rPr altLang="en-US" dirty="0" sz="2400" lang="en-US" err="1" smtClean="0">
                <a:latin typeface="NikoshBAN" pitchFamily="2" charset="0"/>
                <a:cs typeface="NikoshBAN" pitchFamily="2" charset="0"/>
              </a:rPr>
              <a:t>হকা</a:t>
            </a:r>
            <a:r>
              <a:rPr altLang="en-US" dirty="0" sz="2400" lang="en-US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IN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IN" smtClean="0">
                <a:latin typeface="NikoshBAN" pitchFamily="2" charset="0"/>
                <a:cs typeface="NikoshBAN" pitchFamily="2" charset="0"/>
              </a:rPr>
              <a:t>               </a:t>
            </a:r>
            <a:endParaRPr altLang="en-US" lang="zh-CN"/>
          </a:p>
          <a:p>
            <a:r>
              <a:rPr altLang="en-US" dirty="0" sz="2800" lang="en-US" err="1" smtClean="0">
                <a:latin typeface="NikoshBAN" pitchFamily="2" charset="0"/>
                <a:cs typeface="NikoshBAN" pitchFamily="2" charset="0"/>
              </a:rPr>
              <a:t>সিলাম</a:t>
            </a:r>
            <a:r>
              <a:rPr altLang="en-US" dirty="0" sz="28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en-US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altLang="en-US" dirty="0" sz="2800" lang="en-US" err="1" smtClean="0">
                <a:latin typeface="NikoshBAN" pitchFamily="2" charset="0"/>
                <a:cs typeface="NikoshBAN" pitchFamily="2" charset="0"/>
              </a:rPr>
              <a:t>,</a:t>
            </a:r>
            <a:r>
              <a:rPr altLang="en-US" dirty="0" sz="2800" lang="en-US" err="1" smtClean="0">
                <a:latin typeface="NikoshBAN" pitchFamily="2" charset="0"/>
                <a:cs typeface="NikoshBAN" pitchFamily="2" charset="0"/>
              </a:rPr>
              <a:t>এল</a:t>
            </a:r>
            <a:r>
              <a:rPr altLang="en-US" dirty="0" sz="2800" lang="en-US" err="1" smtClean="0">
                <a:latin typeface="NikoshBAN" pitchFamily="2" charset="0"/>
                <a:cs typeface="NikoshBAN" pitchFamily="2" charset="0"/>
              </a:rPr>
              <a:t>,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en-US" smtClean="0">
                <a:latin typeface="NikoshBAN" pitchFamily="2" charset="0"/>
                <a:cs typeface="NikoshBAN" pitchFamily="2" charset="0"/>
              </a:rPr>
              <a:t>ব</a:t>
            </a:r>
            <a:r>
              <a:rPr altLang="en-US" dirty="0" sz="2800" lang="en-US" smtClean="0">
                <a:latin typeface="NikoshBAN" pitchFamily="2" charset="0"/>
                <a:cs typeface="NikoshBAN" pitchFamily="2" charset="0"/>
              </a:rPr>
              <a:t>হুমুখী</a:t>
            </a:r>
            <a:r>
              <a:rPr altLang="en-US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
</a:t>
            </a:r>
            <a:r>
              <a:rPr altLang="en-US" dirty="0" sz="2800" lang="en-US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altLang="en-US" dirty="0" sz="28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en-US" err="1" smtClean="0">
                <a:latin typeface="NikoshBAN" pitchFamily="2" charset="0"/>
                <a:cs typeface="NikoshBAN" pitchFamily="2" charset="0"/>
              </a:rPr>
              <a:t>সুরমা</a:t>
            </a:r>
            <a:r>
              <a:rPr altLang="en-US" dirty="0" sz="2800" lang="en-US" err="1" smtClean="0">
                <a:latin typeface="NikoshBAN" pitchFamily="2" charset="0"/>
                <a:cs typeface="NikoshBAN" pitchFamily="2" charset="0"/>
              </a:rPr>
              <a:t>,</a:t>
            </a:r>
            <a:r>
              <a:rPr altLang="en-US" dirty="0" sz="2800" lang="en-US" err="1" smtClean="0">
                <a:latin typeface="NikoshBAN" pitchFamily="2" charset="0"/>
                <a:cs typeface="NikoshBAN" pitchFamily="2" charset="0"/>
              </a:rPr>
              <a:t>সিলেট</a:t>
            </a:r>
            <a:r>
              <a:rPr altLang="en-US" dirty="0" sz="28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endParaRPr dirty="0" sz="2800" lang="en-US" smtClean="0">
              <a:latin typeface="NikoshBAN" pitchFamily="2" charset="0"/>
              <a:cs typeface="NikoshBAN" pitchFamily="2" charset="0"/>
            </a:endParaRPr>
          </a:p>
          <a:p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7" name="TextBox 2"/>
          <p:cNvSpPr txBox="1"/>
          <p:nvPr/>
        </p:nvSpPr>
        <p:spPr>
          <a:xfrm>
            <a:off x="7479408" y="3779023"/>
            <a:ext cx="3660817" cy="3025140"/>
          </a:xfrm>
          <a:prstGeom prst="rect"/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্রেণি</a:t>
            </a:r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দশম</a:t>
            </a:r>
          </a:p>
          <a:p>
            <a:r>
              <a:rPr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ইসলাম ও নৈতিক শিক্ষা</a:t>
            </a:r>
          </a:p>
          <a:p>
            <a:r>
              <a:rPr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০৩</a:t>
            </a:r>
          </a:p>
          <a:p>
            <a:r>
              <a:rPr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পাঠ – ০৫ </a:t>
            </a:r>
          </a:p>
          <a:p>
            <a:r>
              <a:rPr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r>
              <a:rPr dirty="0" sz="2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800" lang="bn-BD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 </a:t>
            </a:r>
            <a:r>
              <a:rPr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altLang="bn-BD"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altLang="en-US"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bn-BD"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altLang="en-US"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en-US"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en-US"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8" name="TextBox 4"/>
          <p:cNvSpPr txBox="1"/>
          <p:nvPr/>
        </p:nvSpPr>
        <p:spPr>
          <a:xfrm rot="21600000">
            <a:off x="0" y="1449915"/>
            <a:ext cx="4012281" cy="993140"/>
          </a:xfrm>
          <a:prstGeom prst="rect"/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r>
              <a:rPr b="1" dirty="0" sz="6000" lang="bn-IN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2097153" name="Picture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3337" t="7704" r="26050" b="7230"/>
          <a:stretch>
            <a:fillRect/>
          </a:stretch>
        </p:blipFill>
        <p:spPr>
          <a:xfrm>
            <a:off x="528035" y="3547909"/>
            <a:ext cx="3631841" cy="3139884"/>
          </a:xfrm>
          <a:prstGeom prst="rect"/>
          <a:scene3d>
            <a:camera prst="orthographicFront"/>
            <a:lightRig dir="t" rig="threePt"/>
          </a:scene3d>
          <a:sp3d>
            <a:bevelT w="165100" prst="coolSlant"/>
          </a:sp3d>
        </p:spPr>
      </p:pic>
      <p:sp>
        <p:nvSpPr>
          <p:cNvPr id="1048589" name="Right Arrow 3"/>
          <p:cNvSpPr/>
          <p:nvPr/>
        </p:nvSpPr>
        <p:spPr>
          <a:xfrm>
            <a:off x="4816699" y="4494727"/>
            <a:ext cx="1867436" cy="772732"/>
          </a:xfrm>
          <a:prstGeom prst="rightArrow"/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 descr="narIr morrzada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079253" y="831761"/>
            <a:ext cx="2971800" cy="23622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5" name="Picture 2" descr="mke bhalo bhasa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079253" y="3897170"/>
            <a:ext cx="2971800" cy="235645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6" name="Picture 4" descr="morjada narir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897586" y="826775"/>
            <a:ext cx="2998499" cy="2373707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590" name="TextBox 7"/>
          <p:cNvSpPr txBox="1"/>
          <p:nvPr/>
        </p:nvSpPr>
        <p:spPr>
          <a:xfrm>
            <a:off x="3464417" y="52038"/>
            <a:ext cx="5880355" cy="510540"/>
          </a:xfrm>
          <a:prstGeom prst="rect"/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r>
              <a:rPr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নিচের ছবি গুলো লক্ষ্য কর 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1" name="TextBox 8"/>
          <p:cNvSpPr txBox="1"/>
          <p:nvPr/>
        </p:nvSpPr>
        <p:spPr>
          <a:xfrm>
            <a:off x="2052554" y="3230693"/>
            <a:ext cx="3811324" cy="358140"/>
          </a:xfrm>
          <a:prstGeom prst="rect"/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dirty="0" lang="bn-IN">
                <a:latin typeface="NikoshBAN" pitchFamily="2" charset="0"/>
                <a:cs typeface="NikoshBAN" pitchFamily="2" charset="0"/>
              </a:rPr>
              <a:t>অধিকারের দিক থেকে নারী পুরুষ সমান </a:t>
            </a: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2" name="TextBox 11"/>
          <p:cNvSpPr txBox="1"/>
          <p:nvPr/>
        </p:nvSpPr>
        <p:spPr>
          <a:xfrm>
            <a:off x="6897585" y="6213027"/>
            <a:ext cx="2998499" cy="369332"/>
          </a:xfrm>
          <a:prstGeom prst="rect"/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 সেবায় ব্য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সন্তান 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3" name="TextBox 12"/>
          <p:cNvSpPr txBox="1"/>
          <p:nvPr/>
        </p:nvSpPr>
        <p:spPr>
          <a:xfrm>
            <a:off x="2079253" y="6253620"/>
            <a:ext cx="3551912" cy="358140"/>
          </a:xfrm>
          <a:prstGeom prst="rect"/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একটি অংশ </a:t>
            </a:r>
            <a:r>
              <a:rPr dirty="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4" name="TextBox 13"/>
          <p:cNvSpPr txBox="1"/>
          <p:nvPr/>
        </p:nvSpPr>
        <p:spPr>
          <a:xfrm>
            <a:off x="6897586" y="3343172"/>
            <a:ext cx="2998499" cy="369332"/>
          </a:xfrm>
          <a:prstGeom prst="rect"/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পুরুষ উভয় সমান </a:t>
            </a:r>
            <a:r>
              <a:rPr dirty="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7" name="Picture 1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b="43843"/>
          <a:stretch>
            <a:fillRect/>
          </a:stretch>
        </p:blipFill>
        <p:spPr>
          <a:xfrm>
            <a:off x="6897586" y="3897170"/>
            <a:ext cx="2998499" cy="2291434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4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9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4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9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4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9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4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9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animBg="1"/>
      <p:bldP spid="1048591" grpId="0" animBg="1"/>
      <p:bldP spid="1048592" grpId="0" animBg="1"/>
      <p:bldP spid="1048593" grpId="0" animBg="1"/>
      <p:bldP spid="10485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2"/>
          <p:cNvSpPr txBox="1"/>
          <p:nvPr/>
        </p:nvSpPr>
        <p:spPr>
          <a:xfrm>
            <a:off x="1306470" y="1312541"/>
            <a:ext cx="9530366" cy="2250440"/>
          </a:xfrm>
          <a:prstGeom prst="rect"/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r>
              <a:rPr b="1" dirty="0" sz="7200" lang="en-US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b="1" dirty="0" sz="7200" lang="en-US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7200" lang="en-US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b="1" dirty="0" sz="7200" lang="en-US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7200" lang="en-US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সম্মানবোধ</a:t>
            </a:r>
            <a:r>
              <a:rPr b="1" dirty="0" sz="7200" lang="en-US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b="1" dirty="0" sz="7200" lang="en-US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b="1" dirty="0" sz="7200" lang="en-US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b="1" dirty="0" sz="7200" lang="en-US">
              <a:ln w="9525">
                <a:solidFill>
                  <a:schemeClr val="bg1"/>
                </a:solidFill>
                <a:prstDash val="solid"/>
              </a:ln>
              <a:effectLst>
                <a:outerShdw algn="tl" blurRad="12700" dir="2700000" dist="38100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1"/>
          <p:cNvSpPr/>
          <p:nvPr/>
        </p:nvSpPr>
        <p:spPr>
          <a:xfrm>
            <a:off x="1557615" y="2418080"/>
            <a:ext cx="9076768" cy="2021840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convex"/>
          </a:sp3d>
        </p:spPr>
        <p:txBody>
          <a:bodyPr wrap="square">
            <a:spAutoFit/>
          </a:bodyPr>
          <a:p>
            <a:pPr>
              <a:tabLst>
                <a:tab algn="l" pos="457200"/>
                <a:tab algn="l" pos="741363"/>
              </a:tabLst>
            </a:pP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১। </a:t>
            </a:r>
            <a:r>
              <a:rPr dirty="0" sz="3200" lang="bn-IN">
                <a:latin typeface="NikoshBAN" pitchFamily="2" charset="0"/>
                <a:cs typeface="NikoshBAN" pitchFamily="2" charset="0"/>
              </a:rPr>
              <a:t>নারীর প্রতি </a:t>
            </a:r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সম্মানবোধ কী তা বলতে পারবে</a:t>
            </a:r>
          </a:p>
          <a:p>
            <a:pPr>
              <a:tabLst>
                <a:tab algn="l" pos="457200"/>
                <a:tab algn="l" pos="741363"/>
              </a:tabLst>
            </a:pPr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২। নারীর প্রতি সম্মানবোধের গুরুত্ব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বর্ননা </a:t>
            </a:r>
            <a:r>
              <a:rPr dirty="0" sz="3200" lang="bn-IN" smtClean="0">
                <a:latin typeface="NikoshBAN" pitchFamily="2" charset="0"/>
                <a:cs typeface="NikoshBAN" pitchFamily="2" charset="0"/>
              </a:rPr>
              <a:t> করতে পারবে </a:t>
            </a:r>
          </a:p>
          <a:p>
            <a:pPr>
              <a:tabLst>
                <a:tab algn="l" pos="741363"/>
              </a:tabLst>
            </a:pPr>
            <a:r>
              <a:rPr dirty="0" sz="3200" lang="en-US">
                <a:latin typeface="NikoshBAN" pitchFamily="2" charset="0"/>
                <a:cs typeface="NikoshBAN" pitchFamily="2" charset="0"/>
              </a:rPr>
              <a:t>3</a:t>
            </a:r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। কীভাবে নারীর প্রতি সম্মান দেখানো যায়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IN">
                <a:latin typeface="NikoshBAN" pitchFamily="2" charset="0"/>
                <a:cs typeface="NikoshBAN" pitchFamily="2" charset="0"/>
              </a:rPr>
              <a:t>তা </a:t>
            </a:r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বিশ্লেষ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ণ </a:t>
            </a:r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করতে পারবে   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7" name="TextBox 2"/>
          <p:cNvSpPr txBox="1"/>
          <p:nvPr/>
        </p:nvSpPr>
        <p:spPr>
          <a:xfrm>
            <a:off x="4507605" y="0"/>
            <a:ext cx="2696455" cy="751840"/>
          </a:xfrm>
          <a:prstGeom prst="rect"/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pPr algn="ctr"/>
            <a:r>
              <a:rPr b="1" dirty="0" sz="4400" lang="bn-IN"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4400" lang="en-US"/>
          </a:p>
        </p:txBody>
      </p:sp>
      <p:sp>
        <p:nvSpPr>
          <p:cNvPr id="1048598" name="TextBox 3"/>
          <p:cNvSpPr txBox="1"/>
          <p:nvPr/>
        </p:nvSpPr>
        <p:spPr>
          <a:xfrm>
            <a:off x="875763" y="1121014"/>
            <a:ext cx="4778062" cy="584775"/>
          </a:xfrm>
          <a:prstGeom prst="rect"/>
          <a:solidFill>
            <a:schemeClr val="bg1">
              <a:lumMod val="95000"/>
            </a:schemeClr>
          </a:solidFill>
          <a:scene3d>
            <a:camera prst="orthographicFront"/>
            <a:lightRig dir="t" rig="threePt"/>
          </a:scene3d>
          <a:sp3d>
            <a:bevelT prst="convex"/>
          </a:sp3d>
        </p:spPr>
        <p:txBody>
          <a:bodyPr rtlCol="0" wrap="square">
            <a:spAutoFit/>
          </a:bodyPr>
          <a:p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b="1"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b="1"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extBox 1"/>
          <p:cNvSpPr txBox="1"/>
          <p:nvPr/>
        </p:nvSpPr>
        <p:spPr>
          <a:xfrm>
            <a:off x="2102721" y="5577655"/>
            <a:ext cx="9323231" cy="1348740"/>
          </a:xfrm>
          <a:prstGeom prst="rect"/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আল্লাহ তায়ালা নারী পুরুষের সমান সম্মান দিয়ে বলেন,</a:t>
            </a:r>
            <a:r>
              <a:rPr dirty="0" sz="2800" lang="ar-SA" smtClean="0">
                <a:latin typeface="NikoshBAN" pitchFamily="2" charset="0"/>
              </a:rPr>
              <a:t> 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‘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ন্যায়সংগত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’</a:t>
            </a:r>
            <a:r>
              <a:rPr dirty="0" sz="2800" lang="bn-IN" smtClean="0">
                <a:latin typeface="NikoshBAN" pitchFamily="2" charset="0"/>
                <a:cs typeface="NikoshBAN" pitchFamily="2" charset="0"/>
              </a:rPr>
              <a:t> সুরা আল বাকারা-২২৮ 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  </a:t>
            </a:r>
            <a:endParaRPr dirty="0" sz="2800" lang="ar-SA" smtClean="0">
              <a:latin typeface="NikoshBAN" pitchFamily="2" charset="0"/>
            </a:endParaRPr>
          </a:p>
        </p:txBody>
      </p:sp>
      <p:sp>
        <p:nvSpPr>
          <p:cNvPr id="1048600" name="Right Arrow 5"/>
          <p:cNvSpPr/>
          <p:nvPr/>
        </p:nvSpPr>
        <p:spPr>
          <a:xfrm>
            <a:off x="1182633" y="160403"/>
            <a:ext cx="4782678" cy="1127300"/>
          </a:xfrm>
          <a:prstGeom prst="rightArrow"/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000" lang="bn-IN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অধিকারের দিক থেকে নারী পুরুষ সমান </a:t>
            </a:r>
            <a:endParaRPr b="1" dirty="0" sz="20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110058" y="212317"/>
            <a:ext cx="4211391" cy="3206839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9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41931" t="14905" r="38617" b="76255"/>
          <a:stretch>
            <a:fillRect/>
          </a:stretch>
        </p:blipFill>
        <p:spPr>
          <a:xfrm>
            <a:off x="2102721" y="3966323"/>
            <a:ext cx="9323231" cy="1480889"/>
          </a:xfrm>
          <a:prstGeom prst="rect"/>
        </p:spPr>
      </p:pic>
      <p:sp>
        <p:nvSpPr>
          <p:cNvPr id="1048601" name="Down Arrow Callout 4"/>
          <p:cNvSpPr/>
          <p:nvPr/>
        </p:nvSpPr>
        <p:spPr>
          <a:xfrm>
            <a:off x="2102720" y="2175034"/>
            <a:ext cx="4362026" cy="1582487"/>
          </a:xfrm>
          <a:prstGeom prst="downArrowCallout"/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 প্রসঙ্গে মহান আল্লাহর  </a:t>
            </a:r>
            <a:r>
              <a:rPr b="1" dirty="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বানী- </a:t>
            </a: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3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8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5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  <p:bldP spid="1048600" grpId="0" animBg="1"/>
      <p:bldP spid="10486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1"/>
          <p:cNvSpPr txBox="1"/>
          <p:nvPr/>
        </p:nvSpPr>
        <p:spPr>
          <a:xfrm>
            <a:off x="4843052" y="4759559"/>
            <a:ext cx="6568438" cy="2225040"/>
          </a:xfrm>
          <a:prstGeom prst="rect"/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dir="t" rig="threePt"/>
          </a:scene3d>
          <a:sp3d>
            <a:bevelT prst="relaxedInset"/>
          </a:sp3d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আল্লাহ তায়ালা বলেন, হে মানব সম্প্রদায় আমি তোমাদের সৃষ্টি করেছি এক পুরুষ ও নারী হতে – সুরা আল হুযুরাত – ১৩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3" name="TextBox 3"/>
          <p:cNvSpPr txBox="1"/>
          <p:nvPr/>
        </p:nvSpPr>
        <p:spPr>
          <a:xfrm>
            <a:off x="5126079" y="115713"/>
            <a:ext cx="6285411" cy="1539239"/>
          </a:xfrm>
          <a:prstGeom prst="rect"/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dirty="0" sz="4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</a:t>
            </a:r>
            <a:r>
              <a:rPr dirty="0" sz="4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dirty="0" sz="4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dirty="0" sz="4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4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dirty="0" sz="4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4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0" name="Picture 4" descr="akhlake hamida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3181" y="1164273"/>
            <a:ext cx="3949001" cy="3877990"/>
          </a:xfrm>
          <a:prstGeom prst="rect"/>
          <a:scene3d>
            <a:camera prst="orthographicFront"/>
            <a:lightRig dir="t" rig="threePt"/>
          </a:scene3d>
          <a:sp3d>
            <a:bevelT prst="angle"/>
          </a:sp3d>
        </p:spPr>
      </p:pic>
      <p:pic>
        <p:nvPicPr>
          <p:cNvPr id="2097161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41953" t="28529" r="38764" b="64316"/>
          <a:stretch>
            <a:fillRect/>
          </a:stretch>
        </p:blipFill>
        <p:spPr>
          <a:xfrm>
            <a:off x="4874619" y="2934638"/>
            <a:ext cx="6536871" cy="142385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604" name="Down Arrow Callout 6"/>
          <p:cNvSpPr/>
          <p:nvPr/>
        </p:nvSpPr>
        <p:spPr>
          <a:xfrm>
            <a:off x="7093131" y="947130"/>
            <a:ext cx="4784795" cy="1586437"/>
          </a:xfrm>
          <a:prstGeom prst="downArrowCallout"/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IN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 প্রসঙ্গে </a:t>
            </a:r>
            <a:r>
              <a:rPr b="1" dirty="0" sz="24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আল্লাহর  </a:t>
            </a:r>
            <a:r>
              <a:rPr b="1" dirty="0" sz="24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বানী </a:t>
            </a:r>
            <a:endParaRPr dirty="0" sz="24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500" id="7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animBg="1"/>
      <p:bldP spid="10486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1"/>
          <p:cNvSpPr txBox="1"/>
          <p:nvPr/>
        </p:nvSpPr>
        <p:spPr>
          <a:xfrm>
            <a:off x="5372970" y="3290964"/>
            <a:ext cx="7099033" cy="624840"/>
          </a:xfrm>
          <a:prstGeom prst="rect"/>
          <a:solidFill>
            <a:schemeClr val="bg2">
              <a:lumMod val="90000"/>
            </a:schemeClr>
          </a:solidFill>
          <a:scene3d>
            <a:camera prst="orthographicFront"/>
            <a:lightRig dir="t" rig="threePt"/>
          </a:scene3d>
          <a:sp3d>
            <a:bevelT w="152400" h="50800" prst="softRound"/>
          </a:sp3d>
        </p:spPr>
        <p:txBody>
          <a:bodyPr rtlCol="0" wrap="square">
            <a:spAutoFit/>
          </a:bodyPr>
          <a:p>
            <a:pPr algn="ctr"/>
            <a:r>
              <a:rPr dirty="0" sz="3600" lang="bn-IN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সন্তান মাকে</a:t>
            </a:r>
            <a:r>
              <a:rPr dirty="0" sz="3600" lang="en-US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dirty="0" sz="3600" lang="en-US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খাওয়াচ্ছেন</a:t>
            </a:r>
            <a:r>
              <a:rPr dirty="0" sz="3600" lang="en-US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3600" lang="en-US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2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5762" r="5566"/>
          <a:stretch>
            <a:fillRect/>
          </a:stretch>
        </p:blipFill>
        <p:spPr>
          <a:xfrm>
            <a:off x="6413615" y="143691"/>
            <a:ext cx="5017742" cy="2965269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606" name="TextBox 2"/>
          <p:cNvSpPr txBox="1"/>
          <p:nvPr/>
        </p:nvSpPr>
        <p:spPr>
          <a:xfrm>
            <a:off x="446741" y="287383"/>
            <a:ext cx="6226143" cy="574040"/>
          </a:xfrm>
          <a:prstGeom prst="rect"/>
          <a:solidFill>
            <a:schemeClr val="bg1">
              <a:lumMod val="85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b="1"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মা হিসেবে </a:t>
            </a:r>
            <a:r>
              <a:rPr b="1"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b="1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endParaRPr b="1" dirty="0" sz="3200" lang="en-US"/>
          </a:p>
        </p:txBody>
      </p:sp>
      <p:pic>
        <p:nvPicPr>
          <p:cNvPr id="2097163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7422" t="34048" r="27287" b="28413"/>
          <a:stretch>
            <a:fillRect/>
          </a:stretch>
        </p:blipFill>
        <p:spPr>
          <a:xfrm>
            <a:off x="1463039" y="3915804"/>
            <a:ext cx="9968317" cy="2804756"/>
          </a:xfrm>
          <a:prstGeom prst="rect"/>
        </p:spPr>
      </p:pic>
      <p:sp>
        <p:nvSpPr>
          <p:cNvPr id="1048607" name="Down Arrow Callout 7"/>
          <p:cNvSpPr/>
          <p:nvPr/>
        </p:nvSpPr>
        <p:spPr>
          <a:xfrm>
            <a:off x="710099" y="1925390"/>
            <a:ext cx="4773595" cy="930837"/>
          </a:xfrm>
          <a:prstGeom prst="downArrowCallout"/>
          <a:solidFill>
            <a:schemeClr val="bg1">
              <a:lumMod val="85000"/>
            </a:schemeClr>
          </a:solidFill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b="1" dirty="0" sz="20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 প্রসঙ্গে </a:t>
            </a:r>
            <a:r>
              <a:rPr b="1" dirty="0" sz="20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 সঃ এর </a:t>
            </a:r>
            <a:r>
              <a:rPr b="1" dirty="0" sz="20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বানী -  </a:t>
            </a:r>
            <a:endParaRPr b="1" dirty="0" sz="2000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500" id="7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9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nimBg="1"/>
      <p:bldP spid="1048606" grpId="0" animBg="1"/>
      <p:bldP spid="10486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WordArt 4"/>
          <p:cNvSpPr>
            <a:spLocks noChangeArrowheads="1" noChangeShapeType="1" noTextEdit="1"/>
          </p:cNvSpPr>
          <p:nvPr/>
        </p:nvSpPr>
        <p:spPr bwMode="auto">
          <a:xfrm>
            <a:off x="1188720" y="2782389"/>
            <a:ext cx="9951689" cy="3966811"/>
          </a:xfrm>
          <a:prstGeom prst="rect"/>
        </p:spPr>
        <p:txBody>
          <a:bodyPr fromWordArt="1" wrap="none">
            <a:prstTxWarp prst="textCanDown">
              <a:avLst>
                <a:gd fmla="val 21148" name="adj"/>
              </a:avLst>
            </a:prstTxWarp>
          </a:bodyPr>
          <a:p>
            <a:pPr algn="ctr" rtl="0"/>
            <a:r>
              <a:rPr dirty="0" sz="3600" kern="10" lang="bn-BD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মমতার মহল</a:t>
            </a:r>
          </a:p>
          <a:p>
            <a:pPr algn="ctr" rtl="0"/>
            <a:r>
              <a:rPr dirty="0" sz="3600" kern="10" lang="bn-BD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পিপাসার জল</a:t>
            </a:r>
          </a:p>
          <a:p>
            <a:pPr algn="ctr" rtl="0"/>
            <a:r>
              <a:rPr dirty="0" sz="3600" kern="10" lang="bn-BD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ভালোবাসার সি</a:t>
            </a:r>
            <a:r>
              <a:rPr dirty="0" sz="3600" kern="10" lang="en-US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ন্ধু</a:t>
            </a:r>
            <a:r>
              <a:rPr dirty="0" sz="3600" kern="10" lang="en-US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3600" kern="10" lang="bn-BD" spc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 rtl="0"/>
            <a:r>
              <a:rPr dirty="0" sz="3600" kern="10" lang="bn-BD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উত্তম বন্ধু </a:t>
            </a:r>
          </a:p>
          <a:p>
            <a:pPr algn="ctr" rtl="0"/>
            <a:r>
              <a:rPr dirty="0" sz="3600" kern="10" lang="bn-BD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ব্যথার অষুধ </a:t>
            </a:r>
          </a:p>
          <a:p>
            <a:pPr algn="ctr" rtl="0"/>
            <a:r>
              <a:rPr dirty="0" sz="3600" kern="10" lang="bn-BD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কষ্টের মাঝে সুখ</a:t>
            </a:r>
          </a:p>
          <a:p>
            <a:pPr algn="ctr" rtl="0"/>
            <a:r>
              <a:rPr dirty="0" sz="3600" kern="10" lang="bn-BD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চাঁদের ঝিলিক</a:t>
            </a:r>
          </a:p>
          <a:p>
            <a:pPr algn="ctr" rtl="0"/>
            <a:r>
              <a:rPr dirty="0" sz="3600" kern="10" lang="bn-BD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সর্গের মালিক</a:t>
            </a:r>
          </a:p>
          <a:p>
            <a:pPr algn="ctr" rtl="0"/>
            <a:r>
              <a:rPr dirty="0" sz="3600" kern="10" lang="bn-BD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পৃথিবীতে একটাই জান্নাত আর সেটি হল </a:t>
            </a:r>
            <a:r>
              <a:rPr dirty="0" sz="3600" kern="10" lang="bn-BD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NikoshBAN" pitchFamily="2" charset="0"/>
                <a:cs typeface="NikoshBAN" pitchFamily="2" charset="0"/>
              </a:rPr>
              <a:t>মা</a:t>
            </a:r>
            <a:endParaRPr dirty="0" sz="3600" kern="10" lang="en-US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9" name="WordArt 5"/>
          <p:cNvSpPr>
            <a:spLocks noChangeArrowheads="1" noChangeShapeType="1" noTextEdit="1"/>
          </p:cNvSpPr>
          <p:nvPr/>
        </p:nvSpPr>
        <p:spPr bwMode="auto">
          <a:xfrm>
            <a:off x="2157779" y="282953"/>
            <a:ext cx="7117868" cy="864409"/>
          </a:xfrm>
          <a:prstGeom prst="rect"/>
          <a:noFill/>
        </p:spPr>
        <p:txBody>
          <a:bodyPr fromWordArt="1" wrap="none">
            <a:prstTxWarp prst="textArchUp">
              <a:avLst>
                <a:gd fmla="val 10800000" name="adj"/>
              </a:avLst>
            </a:prstTxWarp>
          </a:bodyPr>
          <a:p>
            <a:pPr algn="ctr" rtl="0"/>
            <a:r>
              <a:rPr dirty="0" sz="3600" kern="10" lang="bn-IN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NikoshBAN" pitchFamily="2" charset="0"/>
                <a:cs typeface="NikoshBAN" pitchFamily="2" charset="0"/>
              </a:rPr>
              <a:t>   </a:t>
            </a:r>
            <a:r>
              <a:rPr dirty="0" sz="3600" kern="10" lang="bn-BD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NikoshBAN" pitchFamily="2" charset="0"/>
                <a:cs typeface="NikoshBAN" pitchFamily="2" charset="0"/>
              </a:rPr>
              <a:t>নারী হিসেবে মা </a:t>
            </a:r>
            <a:endParaRPr dirty="0" sz="3600" kern="10" lang="en-US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4" name="Picture 3" descr="muslim-mother-daughter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3699" y="1147361"/>
            <a:ext cx="2990403" cy="2362200"/>
          </a:xfrm>
          <a:prstGeom prst="rect"/>
          <a:scene3d>
            <a:camera prst="orthographicFront"/>
            <a:lightRig dir="t" rig="threeP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500" id="7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9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/>
      <p:bldP spid="10486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User</dc:creator>
  <cp:lastModifiedBy>Windows User</cp:lastModifiedBy>
  <dcterms:created xsi:type="dcterms:W3CDTF">2019-05-05T04:37:50Z</dcterms:created>
  <dcterms:modified xsi:type="dcterms:W3CDTF">2020-02-11T12:53:22Z</dcterms:modified>
</cp:coreProperties>
</file>