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303" r:id="rId2"/>
    <p:sldId id="262" r:id="rId3"/>
    <p:sldId id="299" r:id="rId4"/>
    <p:sldId id="263" r:id="rId5"/>
    <p:sldId id="264" r:id="rId6"/>
    <p:sldId id="290" r:id="rId7"/>
    <p:sldId id="270" r:id="rId8"/>
    <p:sldId id="278" r:id="rId9"/>
    <p:sldId id="287" r:id="rId10"/>
    <p:sldId id="302" r:id="rId11"/>
    <p:sldId id="298" r:id="rId12"/>
    <p:sldId id="291" r:id="rId13"/>
    <p:sldId id="300" r:id="rId14"/>
    <p:sldId id="301" r:id="rId15"/>
    <p:sldId id="288" r:id="rId16"/>
    <p:sldId id="289" r:id="rId17"/>
    <p:sldId id="283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21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7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069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735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27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49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032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142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13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0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30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8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6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43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2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55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0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t>2/11/2020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6985632" cy="3929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45720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স্বাগতম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Mar_2014_desh13951314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pic>
        <p:nvPicPr>
          <p:cNvPr id="10" name="Picture 9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419600" y="0"/>
            <a:ext cx="472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50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676400"/>
            <a:ext cx="8229600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বাগানের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৬4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৪4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চওড়া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রাস্তাটির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ক্ষেত্রফল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নির্নয়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কর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304800"/>
            <a:ext cx="24384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সমস্যাবলী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06232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8" y="599839"/>
            <a:ext cx="7860322" cy="5572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rame 2"/>
          <p:cNvSpPr/>
          <p:nvPr/>
        </p:nvSpPr>
        <p:spPr>
          <a:xfrm>
            <a:off x="674077" y="586139"/>
            <a:ext cx="7860324" cy="5675259"/>
          </a:xfrm>
          <a:prstGeom prst="frame">
            <a:avLst/>
          </a:prstGeom>
          <a:pattFill prst="lgCheck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599" y="1396982"/>
            <a:ext cx="2971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বাগান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599" y="6306205"/>
            <a:ext cx="2133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৬4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43781" y="2743200"/>
            <a:ext cx="800219" cy="189779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৪4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8569651" y="609600"/>
            <a:ext cx="345749" cy="2064603"/>
          </a:xfrm>
          <a:prstGeom prst="upArrow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8569651" y="4572000"/>
            <a:ext cx="345749" cy="1676400"/>
          </a:xfrm>
          <a:prstGeom prst="downArrow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6200000">
            <a:off x="2010105" y="5152699"/>
            <a:ext cx="323196" cy="2819400"/>
          </a:xfrm>
          <a:prstGeom prst="up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5400000" flipH="1">
            <a:off x="6930944" y="5108657"/>
            <a:ext cx="311310" cy="2895599"/>
          </a:xfrm>
          <a:prstGeom prst="up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419600" y="609600"/>
            <a:ext cx="0" cy="721242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48200" y="609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8249" y="3352800"/>
            <a:ext cx="1169551" cy="208698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1046421" y="2915979"/>
            <a:ext cx="0" cy="721242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118628" y="3429000"/>
            <a:ext cx="1415772" cy="208698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8173779" y="2935489"/>
            <a:ext cx="0" cy="721242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419600" y="5550267"/>
            <a:ext cx="0" cy="721242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48200" y="55626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13" grpId="0"/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  <p:bldP spid="21" grpId="0" animBg="1"/>
      <p:bldP spid="21" grpId="1" animBg="1"/>
      <p:bldP spid="23" grpId="0"/>
      <p:bldP spid="28" grpId="0"/>
      <p:bldP spid="30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0"/>
          <a:stretch/>
        </p:blipFill>
        <p:spPr>
          <a:xfrm>
            <a:off x="1317345" y="1295401"/>
            <a:ext cx="6455055" cy="4235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rame 2"/>
          <p:cNvSpPr/>
          <p:nvPr/>
        </p:nvSpPr>
        <p:spPr>
          <a:xfrm>
            <a:off x="674077" y="586139"/>
            <a:ext cx="7860324" cy="5675259"/>
          </a:xfrm>
          <a:prstGeom prst="frame">
            <a:avLst/>
          </a:prstGeom>
          <a:pattFill prst="lgCheck">
            <a:fgClr>
              <a:schemeClr val="accent6"/>
            </a:fgClr>
            <a:bgClr>
              <a:schemeClr val="bg1"/>
            </a:bgClr>
          </a:patt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445" y="3079049"/>
            <a:ext cx="3269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বাগান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599" y="6306205"/>
            <a:ext cx="2133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৬4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43781" y="2743200"/>
            <a:ext cx="800219" cy="189779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৪4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8569651" y="609600"/>
            <a:ext cx="345749" cy="2064603"/>
          </a:xfrm>
          <a:prstGeom prst="upArrow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8569651" y="4572000"/>
            <a:ext cx="345749" cy="1676400"/>
          </a:xfrm>
          <a:prstGeom prst="downArrow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6200000">
            <a:off x="2010105" y="5152699"/>
            <a:ext cx="323196" cy="2819400"/>
          </a:xfrm>
          <a:prstGeom prst="up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5400000" flipH="1">
            <a:off x="6930944" y="5108657"/>
            <a:ext cx="311310" cy="2895599"/>
          </a:xfrm>
          <a:prstGeom prst="up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699854" y="5573389"/>
            <a:ext cx="3826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রাস্তাটির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ক্ষেত্রফল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99854" y="628650"/>
            <a:ext cx="3826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রাস্তাটির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ক্ষেত্রফল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</a:p>
        </p:txBody>
      </p:sp>
      <p:sp>
        <p:nvSpPr>
          <p:cNvPr id="39" name="TextBox 38"/>
          <p:cNvSpPr txBox="1"/>
          <p:nvPr/>
        </p:nvSpPr>
        <p:spPr>
          <a:xfrm rot="5400000">
            <a:off x="6254209" y="3052376"/>
            <a:ext cx="3826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রাস্তাটির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ক্ষেত্রফল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</a:p>
        </p:txBody>
      </p:sp>
      <p:sp>
        <p:nvSpPr>
          <p:cNvPr id="40" name="TextBox 39"/>
          <p:cNvSpPr txBox="1"/>
          <p:nvPr/>
        </p:nvSpPr>
        <p:spPr>
          <a:xfrm rot="16200000">
            <a:off x="-918775" y="3036183"/>
            <a:ext cx="3826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রাস্তাটির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ক্ষেত্রফল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63394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04 -0.01436 L 0.22049 -0.01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1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13449 L -0.00156 0.132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33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82 -0.00208 L -0.22586 -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13217 L -0.00035 0.14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388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3" grpId="0"/>
      <p:bldP spid="14" grpId="0" animBg="1"/>
      <p:bldP spid="15" grpId="0" animBg="1"/>
      <p:bldP spid="19" grpId="0" animBg="1"/>
      <p:bldP spid="21" grpId="0" animBg="1"/>
      <p:bldP spid="37" grpId="0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810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2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079032"/>
            <a:ext cx="6629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বাগানের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= ৬4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মিটার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বাগানের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= ৪4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                                                                     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667000"/>
            <a:ext cx="6629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\"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বাগানের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ক্ষেত্রফল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 = ( ৬4 × ৪4 )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বর্গ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endParaRPr lang="en-US" sz="3200" b="1" dirty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                      </a:t>
            </a:r>
            <a:r>
              <a:rPr lang="bn-BD" sz="3200" b="1" dirty="0">
                <a:latin typeface="NikoshBAN" pitchFamily="2" charset="0"/>
                <a:cs typeface="NikoshBAN" pitchFamily="2" charset="0"/>
                <a:sym typeface="Symbol"/>
              </a:rPr>
              <a:t>   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= ২816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বর্গ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</a:t>
            </a:r>
          </a:p>
          <a:p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627797" y="3683971"/>
            <a:ext cx="7620000" cy="2339102"/>
            <a:chOff x="838200" y="3657600"/>
            <a:chExt cx="7620000" cy="2339102"/>
          </a:xfrm>
        </p:grpSpPr>
        <p:sp>
          <p:nvSpPr>
            <p:cNvPr id="5" name="TextBox 4"/>
            <p:cNvSpPr txBox="1"/>
            <p:nvPr/>
          </p:nvSpPr>
          <p:spPr>
            <a:xfrm>
              <a:off x="838200" y="3657600"/>
              <a:ext cx="7620000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রাস্তা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বাদে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বাগানের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  <a:sym typeface="Symbol"/>
                </a:rPr>
                <a:t>দৈর্ঘ্য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  <a:sym typeface="Symbol"/>
                </a:rPr>
                <a:t> = { ৬4 - ( ২ × ২ ) }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  <a:sym typeface="Symbol"/>
                </a:rPr>
                <a:t>মিটার</a:t>
              </a:r>
              <a:endParaRPr lang="en-US" sz="3200" b="1" dirty="0">
                <a:latin typeface="NikoshBAN" pitchFamily="2" charset="0"/>
                <a:cs typeface="NikoshBAN" pitchFamily="2" charset="0"/>
                <a:sym typeface="Symbol"/>
              </a:endParaRPr>
            </a:p>
            <a:p>
              <a:r>
                <a:rPr lang="en-US" sz="3200" b="1" dirty="0">
                  <a:latin typeface="NikoshBAN" pitchFamily="2" charset="0"/>
                  <a:cs typeface="NikoshBAN" pitchFamily="2" charset="0"/>
                  <a:sym typeface="Symbol"/>
                </a:rPr>
                <a:t>                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= ( ৬4 - ৪ )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মিটার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                                =60</a:t>
              </a:r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মি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.</a:t>
              </a:r>
            </a:p>
            <a:p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                                                                   </a:t>
              </a:r>
            </a:p>
            <a:p>
              <a:endParaRPr lang="en-US" b="1" dirty="0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1776177"/>
                </p:ext>
              </p:extLst>
            </p:nvPr>
          </p:nvGraphicFramePr>
          <p:xfrm>
            <a:off x="838200" y="3733800"/>
            <a:ext cx="345761" cy="1005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31" name="Equation" r:id="rId3" imgW="139680" imgH="406080" progId="Equation.3">
                    <p:embed/>
                  </p:oleObj>
                </mc:Choice>
                <mc:Fallback>
                  <p:oleObj name="Equation" r:id="rId3" imgW="13968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" y="3733800"/>
                          <a:ext cx="345761" cy="10058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996269" y="4979845"/>
            <a:ext cx="7251528" cy="1578621"/>
            <a:chOff x="842962" y="4785360"/>
            <a:chExt cx="7251528" cy="1492456"/>
          </a:xfrm>
        </p:grpSpPr>
        <p:sp>
          <p:nvSpPr>
            <p:cNvPr id="12" name="Rectangle 11"/>
            <p:cNvSpPr/>
            <p:nvPr/>
          </p:nvSpPr>
          <p:spPr>
            <a:xfrm>
              <a:off x="1274590" y="4968418"/>
              <a:ext cx="6819900" cy="13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রাস্তা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বাদে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বাগানের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প্রস্থ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= { ৪4 - ( ২ × ২ )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}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মিটার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                     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= ( ৪4 - ৪ )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মিটার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                    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= 40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মিটার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4743560"/>
                </p:ext>
              </p:extLst>
            </p:nvPr>
          </p:nvGraphicFramePr>
          <p:xfrm>
            <a:off x="842962" y="4785360"/>
            <a:ext cx="345761" cy="1005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32" name="Equation" r:id="rId5" imgW="139680" imgH="406080" progId="Equation.3">
                    <p:embed/>
                  </p:oleObj>
                </mc:Choice>
                <mc:Fallback>
                  <p:oleObj name="Equation" r:id="rId5" imgW="13968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2962" y="4785360"/>
                          <a:ext cx="345761" cy="10058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9862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858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\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বাদে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বাগানের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ক্ষেত্রফল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 = ( 60 × 40 )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বর্গ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endParaRPr lang="en-US" sz="3200" b="1" dirty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                            </a:t>
            </a:r>
            <a:r>
              <a:rPr lang="bn-BD" sz="3200" b="1" dirty="0">
                <a:latin typeface="NikoshBAN" pitchFamily="2" charset="0"/>
                <a:cs typeface="NikoshBAN" pitchFamily="2" charset="0"/>
                <a:sym typeface="Symbol"/>
              </a:rPr>
              <a:t>     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       = ২400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বর্গ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endParaRPr lang="en-US" sz="3200" b="1" dirty="0">
              <a:latin typeface="NikoshBAN" pitchFamily="2" charset="0"/>
              <a:cs typeface="NikoshBAN" pitchFamily="2" charset="0"/>
              <a:sym typeface="Symbol"/>
            </a:endParaRPr>
          </a:p>
          <a:p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96893" y="2231576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\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রাস্তার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ক্ষেত্রফল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 = ( ২816 – ২400 )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বর্গ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endParaRPr lang="en-US" sz="3200" b="1" dirty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                     </a:t>
            </a:r>
            <a:r>
              <a:rPr lang="bn-BD" sz="3200" b="1" dirty="0">
                <a:latin typeface="NikoshBAN" pitchFamily="2" charset="0"/>
                <a:cs typeface="NikoshBAN" pitchFamily="2" charset="0"/>
                <a:sym typeface="Symbol"/>
              </a:rPr>
              <a:t>   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= 416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বর্গ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349" y="4191000"/>
            <a:ext cx="2103302" cy="1871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40850"/>
            <a:ext cx="2103302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0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457200" y="4983540"/>
            <a:ext cx="82296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বাগানের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৮০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৬০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চওড়া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প্রতি বর্গমিটার ৭.২৫ টাকা দরে পথটিতে ঘাস লাগাতে কত খরচ হবে?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71800" y="6727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52600" y="956310"/>
            <a:ext cx="6096000" cy="3691890"/>
            <a:chOff x="1752600" y="956310"/>
            <a:chExt cx="6096000" cy="36918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956310"/>
              <a:ext cx="6096000" cy="36499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752600" y="990600"/>
              <a:ext cx="6019800" cy="3657600"/>
              <a:chOff x="1752600" y="990600"/>
              <a:chExt cx="6019800" cy="3657600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209800" y="1524000"/>
                <a:ext cx="5057274" cy="2563032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6" name="Up-Down Arrow 5"/>
              <p:cNvSpPr/>
              <p:nvPr/>
            </p:nvSpPr>
            <p:spPr>
              <a:xfrm flipH="1">
                <a:off x="4648200" y="4114800"/>
                <a:ext cx="76200" cy="533400"/>
              </a:xfrm>
              <a:prstGeom prst="upDownArrow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Up-Down Arrow 6"/>
              <p:cNvSpPr/>
              <p:nvPr/>
            </p:nvSpPr>
            <p:spPr>
              <a:xfrm flipH="1">
                <a:off x="4724400" y="990600"/>
                <a:ext cx="76200" cy="533400"/>
              </a:xfrm>
              <a:prstGeom prst="upDownArrow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Left-Right Arrow 7"/>
              <p:cNvSpPr/>
              <p:nvPr/>
            </p:nvSpPr>
            <p:spPr>
              <a:xfrm>
                <a:off x="7315200" y="2743200"/>
                <a:ext cx="457200" cy="76200"/>
              </a:xfrm>
              <a:prstGeom prst="leftRightArrow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Left-Right Arrow 8"/>
              <p:cNvSpPr/>
              <p:nvPr/>
            </p:nvSpPr>
            <p:spPr>
              <a:xfrm>
                <a:off x="1752600" y="2743200"/>
                <a:ext cx="457200" cy="76200"/>
              </a:xfrm>
              <a:prstGeom prst="leftRightArrow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156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0"/>
            <a:ext cx="3886200" cy="830997"/>
          </a:xfrm>
          <a:prstGeom prst="rect">
            <a:avLst/>
          </a:prstGeom>
          <a:effectLst>
            <a:glow rad="101600">
              <a:srgbClr val="00206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853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পরিসীমা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বাহুগুলো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1269" y="1752600"/>
            <a:ext cx="323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25908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×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)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3429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 (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3669" y="4267200"/>
            <a:ext cx="2394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1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57200"/>
            <a:ext cx="4114800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029200"/>
            <a:ext cx="83058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আয়তাকার ঘরের দৈর্ঘ্য প্রস্থের দেড় গুন। এর ক্ষেত্রফল ২১৬ বর্গমিটার হলে ,পরিসীমা কত?</a:t>
            </a:r>
            <a:endParaRPr lang="en-US" sz="4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58" y="1600199"/>
            <a:ext cx="5240242" cy="294276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49"/>
            <a:ext cx="9144000" cy="6676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2286000"/>
            <a:ext cx="48301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7"/>
          <p:cNvSpPr txBox="1">
            <a:spLocks/>
          </p:cNvSpPr>
          <p:nvPr/>
        </p:nvSpPr>
        <p:spPr>
          <a:xfrm>
            <a:off x="3140122" y="381000"/>
            <a:ext cx="2927350" cy="592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899" y="4327872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8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মোঃ আব্দুস সালাম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সহকার</a:t>
            </a:r>
            <a:r>
              <a:rPr kumimoji="0" lang="bn-I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ী</a:t>
            </a:r>
            <a:r>
              <a:rPr kumimoji="0" lang="bn-BD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শিক্ষক </a:t>
            </a:r>
            <a:endParaRPr lang="bn-BD" sz="24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4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ইটাউরী মহিলা আলিম মাদরাসা</a:t>
            </a:r>
            <a:endParaRPr kumimoji="0" lang="bn-BD" sz="2400" b="0" i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বড়লেখা,</a:t>
            </a:r>
            <a:r>
              <a:rPr kumimoji="0" lang="bn-IN" sz="16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মৌলভীবাজার।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E-mail:imamsalam68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kumimoji="0" lang="bn-BD" sz="16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4800" y="973137"/>
            <a:ext cx="8449198" cy="5682142"/>
            <a:chOff x="237584" y="1066800"/>
            <a:chExt cx="8449198" cy="4996542"/>
          </a:xfrm>
        </p:grpSpPr>
        <p:sp>
          <p:nvSpPr>
            <p:cNvPr id="11" name="Content Placeholder 10"/>
            <p:cNvSpPr txBox="1">
              <a:spLocks/>
            </p:cNvSpPr>
            <p:nvPr/>
          </p:nvSpPr>
          <p:spPr>
            <a:xfrm>
              <a:off x="237584" y="1066800"/>
              <a:ext cx="4316412" cy="4996542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bn-BD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Content Placeholder 12"/>
            <p:cNvSpPr txBox="1">
              <a:spLocks/>
            </p:cNvSpPr>
            <p:nvPr/>
          </p:nvSpPr>
          <p:spPr>
            <a:xfrm>
              <a:off x="5020198" y="1209826"/>
              <a:ext cx="3666584" cy="4629742"/>
            </a:xfrm>
            <a:prstGeom prst="rect">
              <a:avLst/>
            </a:prstGeom>
            <a:ln w="28575">
              <a:solidFill>
                <a:srgbClr val="92D050"/>
              </a:solidFill>
            </a:ln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bn-BD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পাঠ পরিচিতি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bn-BD" sz="2400" b="1" i="0" u="none" strike="noStrike" kern="1200" cap="none" spc="0" normalizeH="0" baseline="0" noProof="0" dirty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2400" b="1" i="0" u="none" strike="noStrike" kern="1200" cap="none" spc="0" normalizeH="0" noProof="0" dirty="0">
                <a:ln/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lang="en-US" sz="2400" b="1" dirty="0">
                <a:ln/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lang="en-US" sz="2400" b="1" dirty="0">
                <a:ln/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lang="en-US" sz="2400" b="1" dirty="0">
                <a:ln/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lang="en-US" sz="2400" b="1" dirty="0">
                <a:ln/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bn-IN" sz="2400" b="1" i="0" u="none" strike="noStrike" kern="1200" cap="none" spc="0" normalizeH="0" noProof="0" dirty="0">
                  <a:ln/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বিষয় : </a:t>
              </a:r>
              <a:r>
                <a:rPr kumimoji="0" lang="bn-BD" sz="2400" b="1" i="0" u="none" strike="noStrike" kern="1200" cap="none" spc="0" normalizeH="0" noProof="0" dirty="0">
                  <a:ln/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গণিত </a:t>
              </a:r>
              <a:endParaRPr kumimoji="0" lang="en-US" sz="2400" b="1" i="0" u="none" strike="noStrike" kern="1200" cap="none" spc="0" normalizeH="0" baseline="0" noProof="0" dirty="0">
                <a:ln/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bn-BD" sz="2400" b="1" i="0" u="none" strike="noStrike" kern="1200" cap="none" spc="0" normalizeH="0" baseline="0" noProof="0" dirty="0">
                  <a:ln/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kumimoji="0" lang="bn-IN" sz="2400" b="1" i="0" u="none" strike="noStrike" kern="1200" cap="none" spc="0" normalizeH="0" baseline="0" noProof="0" dirty="0">
                  <a:ln/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b="1" noProof="0" dirty="0">
                  <a:ln/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400" b="1" dirty="0">
                  <a:ln/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>
                  <a:ln/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৭</a:t>
              </a:r>
              <a:r>
                <a:rPr lang="bn-BD" sz="2400" b="1" dirty="0">
                  <a:ln/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endParaRPr lang="en-US" sz="2400" b="1" dirty="0">
                <a:ln/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400" b="1" dirty="0" err="1">
                  <a:ln/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400" b="1" dirty="0">
                  <a:ln/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: ৩য়</a:t>
              </a:r>
              <a:endParaRPr lang="bn-IN" sz="2400" b="1" dirty="0">
                <a:ln/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bn-IN" sz="2400" b="1" i="0" u="none" strike="noStrike" kern="1200" cap="none" spc="0" normalizeH="0" baseline="0" noProof="0" dirty="0">
                  <a:ln/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সময় :</a:t>
              </a:r>
              <a:r>
                <a:rPr kumimoji="0" lang="bn-IN" sz="2400" b="1" i="0" u="none" strike="noStrike" kern="1200" cap="none" spc="0" normalizeH="0" noProof="0" dirty="0">
                  <a:ln/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IN" sz="2400" b="1" i="0" u="none" strike="noStrike" kern="1200" cap="none" spc="0" normalizeH="0" baseline="0" noProof="0" dirty="0">
                  <a:ln/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৫০ মিনিট</a:t>
              </a:r>
              <a:endParaRPr kumimoji="0" lang="en-US" sz="1400" b="1" i="0" u="none" strike="noStrike" kern="1200" cap="none" spc="0" normalizeH="0" baseline="0" noProof="0" dirty="0">
                <a:ln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endParaRPr>
            </a:p>
          </p:txBody>
        </p:sp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47" y="1728927"/>
            <a:ext cx="1962150" cy="2305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ounded Rectangle 8"/>
          <p:cNvSpPr/>
          <p:nvPr/>
        </p:nvSpPr>
        <p:spPr>
          <a:xfrm>
            <a:off x="5943600" y="1816216"/>
            <a:ext cx="2162128" cy="221776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5" y="816114"/>
            <a:ext cx="8287096" cy="45178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53340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0222" y="5422454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কতক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919281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1929" y="5921812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8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2362200"/>
            <a:ext cx="7010400" cy="175432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ও পরিসীমা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49CCCB-3596-47F8-BF93-F8FBABA64B62}"/>
              </a:ext>
            </a:extLst>
          </p:cNvPr>
          <p:cNvSpPr/>
          <p:nvPr/>
        </p:nvSpPr>
        <p:spPr>
          <a:xfrm>
            <a:off x="2810640" y="676870"/>
            <a:ext cx="3320141" cy="923330"/>
          </a:xfrm>
          <a:prstGeom prst="rect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418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90172" y="2023381"/>
            <a:ext cx="7162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BD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04672" y="457200"/>
            <a:ext cx="3733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শিখনফল 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743200"/>
            <a:ext cx="8187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Wingdings" pitchFamily="2" charset="2"/>
              <a:buChar char="Ø"/>
            </a:pPr>
            <a:r>
              <a:rPr lang="en-US" sz="4000" spc="-300" dirty="0" err="1">
                <a:latin typeface="NikoshBAN" pitchFamily="2" charset="0"/>
                <a:cs typeface="NikoshBAN" pitchFamily="2" charset="0"/>
              </a:rPr>
              <a:t>আয়তক্ষেত্র</a:t>
            </a:r>
            <a:r>
              <a:rPr lang="en-US" sz="4000" spc="-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3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spc="-300" dirty="0">
                <a:latin typeface="NikoshBAN" pitchFamily="2" charset="0"/>
                <a:cs typeface="NikoshBAN" pitchFamily="2" charset="0"/>
              </a:rPr>
              <a:t> বলতে</a:t>
            </a:r>
            <a:r>
              <a:rPr lang="en-US" sz="4000" spc="-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3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spc="-3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4000" spc="-300" dirty="0" err="1"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bn-BD" sz="4000" spc="-3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spc="-300" dirty="0">
                <a:latin typeface="NikoshBAN" pitchFamily="2" charset="0"/>
                <a:cs typeface="NikoshBAN" pitchFamily="2" charset="0"/>
              </a:rPr>
              <a:t>সূত্রাবলী ব্যবহার করে </a:t>
            </a:r>
            <a:r>
              <a:rPr lang="en-US" sz="4000" spc="-3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spc="-300" dirty="0">
                <a:latin typeface="NikoshBAN" pitchFamily="2" charset="0"/>
                <a:cs typeface="NikoshBAN" pitchFamily="2" charset="0"/>
              </a:rPr>
              <a:t>আয়তাকারক্ষেত্রের সমস্যাবলী সমাধান </a:t>
            </a:r>
            <a:r>
              <a:rPr lang="en-US" sz="4000" spc="-3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spc="-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3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spc="-3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219200" y="304800"/>
            <a:ext cx="6144064" cy="3556575"/>
            <a:chOff x="1219200" y="304800"/>
            <a:chExt cx="6144064" cy="3556575"/>
          </a:xfrm>
        </p:grpSpPr>
        <p:sp>
          <p:nvSpPr>
            <p:cNvPr id="2" name="Rectangle 1"/>
            <p:cNvSpPr/>
            <p:nvPr/>
          </p:nvSpPr>
          <p:spPr>
            <a:xfrm>
              <a:off x="1752600" y="685800"/>
              <a:ext cx="5120640" cy="259080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19200" y="3810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95400" y="3276600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10400" y="3048000"/>
              <a:ext cx="352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304800"/>
              <a:ext cx="351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65125" y="3733081"/>
            <a:ext cx="8413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b="1" spc="-150" dirty="0">
                <a:latin typeface="NikoshBAN" pitchFamily="2" charset="0"/>
                <a:cs typeface="NikoshBAN" pitchFamily="2" charset="0"/>
              </a:rPr>
              <a:t>যে চতুর্ভ</a:t>
            </a:r>
            <a:r>
              <a:rPr lang="bn-IN" sz="2800" b="1" spc="-150" dirty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2800" b="1" spc="-150" dirty="0">
                <a:latin typeface="NikoshBAN" pitchFamily="2" charset="0"/>
                <a:cs typeface="NikoshBAN" pitchFamily="2" charset="0"/>
              </a:rPr>
              <a:t>জের বিপরীত বাহুগুলো পরস্পর সমান এবং প্রত্যেকটি কোণ এক সমকোণ ,তাকে আয়তক্ষেত্র বলে।</a:t>
            </a:r>
            <a:endParaRPr lang="en-US" sz="28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800600"/>
            <a:ext cx="2971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spc="-150" dirty="0">
                <a:latin typeface="NikoshBAN" pitchFamily="2" charset="0"/>
                <a:cs typeface="NikoshBAN" pitchFamily="2" charset="0"/>
              </a:rPr>
              <a:t>অর্থাৎ,</a:t>
            </a:r>
          </a:p>
          <a:p>
            <a:pPr algn="ctr"/>
            <a:r>
              <a:rPr lang="bn-BD" spc="-15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pc="-15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>
                <a:latin typeface="NikoshBAN" pitchFamily="2" charset="0"/>
                <a:cs typeface="NikoshBAN" pitchFamily="2" charset="0"/>
              </a:rPr>
              <a:t>AB = CD</a:t>
            </a:r>
            <a:r>
              <a:rPr lang="bn-IN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>
                <a:latin typeface="NikoshBAN" pitchFamily="2" charset="0"/>
                <a:cs typeface="NikoshBAN" pitchFamily="2" charset="0"/>
              </a:rPr>
              <a:t>, BC = AD 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79425" y="5154613"/>
          <a:ext cx="841375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3" name="Equation" r:id="rId3" imgW="1841400" imgH="317160" progId="Equation.3">
                  <p:embed/>
                </p:oleObj>
              </mc:Choice>
              <mc:Fallback>
                <p:oleObj name="Equation" r:id="rId3" imgW="1841400" imgH="3171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5154613"/>
                        <a:ext cx="8413750" cy="122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156" y="507302"/>
            <a:ext cx="4145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সূত্রাবলীঃ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1447800"/>
            <a:ext cx="4724400" cy="2590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spc="-3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</a:t>
            </a:r>
            <a:endParaRPr lang="en-US" sz="5400" b="1" spc="-300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00200" y="4048780"/>
            <a:ext cx="4648200" cy="523220"/>
            <a:chOff x="1600200" y="4267200"/>
            <a:chExt cx="4648200" cy="523220"/>
          </a:xfrm>
        </p:grpSpPr>
        <p:sp>
          <p:nvSpPr>
            <p:cNvPr id="5" name="TextBox 4"/>
            <p:cNvSpPr txBox="1"/>
            <p:nvPr/>
          </p:nvSpPr>
          <p:spPr>
            <a:xfrm>
              <a:off x="3429000" y="42672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দৈর্ঘ্য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267200" y="4495800"/>
              <a:ext cx="1981200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1"/>
            </p:cNvCxnSpPr>
            <p:nvPr/>
          </p:nvCxnSpPr>
          <p:spPr>
            <a:xfrm rot="10800000">
              <a:off x="1600200" y="4495800"/>
              <a:ext cx="1828800" cy="3301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242455" y="1524000"/>
            <a:ext cx="615553" cy="2514600"/>
            <a:chOff x="6242455" y="1524000"/>
            <a:chExt cx="615553" cy="2514600"/>
          </a:xfrm>
        </p:grpSpPr>
        <p:sp>
          <p:nvSpPr>
            <p:cNvPr id="16" name="TextBox 15"/>
            <p:cNvSpPr txBox="1"/>
            <p:nvPr/>
          </p:nvSpPr>
          <p:spPr>
            <a:xfrm>
              <a:off x="6242455" y="2521803"/>
              <a:ext cx="615553" cy="830997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প্রস্থ</a:t>
              </a:r>
              <a:endParaRPr lang="en-US" sz="2800" b="1" dirty="0"/>
            </a:p>
          </p:txBody>
        </p:sp>
        <p:sp>
          <p:nvSpPr>
            <p:cNvPr id="17" name="Up Arrow 16"/>
            <p:cNvSpPr/>
            <p:nvPr/>
          </p:nvSpPr>
          <p:spPr>
            <a:xfrm>
              <a:off x="6553200" y="1524000"/>
              <a:ext cx="76200" cy="990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6553200" y="3048000"/>
              <a:ext cx="76200" cy="9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914400" y="4520625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= (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×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বর্গএকক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503938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= (</a:t>
            </a:r>
            <a:r>
              <a:rPr lang="bn-BD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ক্ষেত্রফল 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÷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564898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= (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÷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)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6172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রিসীমা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+ প্রস্থ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endParaRPr lang="en-US" sz="1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23" grpId="0"/>
      <p:bldP spid="23" grpId="1"/>
      <p:bldP spid="14" grpId="0"/>
      <p:bldP spid="14" grpId="1"/>
      <p:bldP spid="15" grpId="0"/>
      <p:bldP spid="15" grpId="1"/>
      <p:bldP spid="15" grpId="2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907" y="152400"/>
            <a:ext cx="4469493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 নজরে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সূত্রাবলীঃ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441040" y="4114800"/>
            <a:ext cx="8321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= (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×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বর্গএকক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= (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÷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= (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ক্ষেত্রেফল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÷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পরিসীমা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= ২ (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990600"/>
            <a:ext cx="4724400" cy="25908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spc="-3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</a:t>
            </a:r>
            <a:endParaRPr lang="en-US" sz="4400" b="1" spc="-300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35915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দৈর্ঘ্য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67200" y="3820180"/>
            <a:ext cx="19812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rot="10800000">
            <a:off x="1600200" y="3820180"/>
            <a:ext cx="1828800" cy="3301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42447" y="1988403"/>
            <a:ext cx="615553" cy="83099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প্রস্থ</a:t>
            </a:r>
            <a:endParaRPr lang="en-US" sz="2800" b="1" dirty="0"/>
          </a:p>
        </p:txBody>
      </p:sp>
      <p:sp>
        <p:nvSpPr>
          <p:cNvPr id="17" name="Up Arrow 16"/>
          <p:cNvSpPr/>
          <p:nvPr/>
        </p:nvSpPr>
        <p:spPr>
          <a:xfrm>
            <a:off x="6553192" y="990600"/>
            <a:ext cx="76200" cy="990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6553192" y="2514600"/>
            <a:ext cx="762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3048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307" y="1884859"/>
            <a:ext cx="5884385" cy="3677741"/>
          </a:xfrm>
          <a:prstGeom prst="rect">
            <a:avLst/>
          </a:prstGeom>
          <a:ln w="762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00400" y="1219200"/>
            <a:ext cx="163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6718011" y="3441411"/>
            <a:ext cx="1676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৩০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7150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বাগানের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876800" y="1447800"/>
            <a:ext cx="2065892" cy="152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1058306" y="1472862"/>
            <a:ext cx="2218293" cy="127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7543800" y="1905000"/>
            <a:ext cx="45719" cy="1143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543800" y="4343400"/>
            <a:ext cx="45719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9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7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851</TotalTime>
  <Words>543</Words>
  <Application>Microsoft Office PowerPoint</Application>
  <PresentationFormat>On-screen Show (4:3)</PresentationFormat>
  <Paragraphs>109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Garamond</vt:lpstr>
      <vt:lpstr>NikoshBAN</vt:lpstr>
      <vt:lpstr>SolaimanLipi</vt:lpstr>
      <vt:lpstr>Symbol</vt:lpstr>
      <vt:lpstr>Wingdings</vt:lpstr>
      <vt:lpstr>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ANGSHUMAN</dc:creator>
  <cp:lastModifiedBy>Md.Abdus Salam</cp:lastModifiedBy>
  <cp:revision>164</cp:revision>
  <dcterms:created xsi:type="dcterms:W3CDTF">2006-08-16T00:00:00Z</dcterms:created>
  <dcterms:modified xsi:type="dcterms:W3CDTF">2020-02-11T12:46:09Z</dcterms:modified>
</cp:coreProperties>
</file>