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gif"/><Relationship Id="rId4" Type="http://schemas.openxmlformats.org/officeDocument/2006/relationships/image" Target="../media/image9.gif"/><Relationship Id="rId9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1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2133600"/>
            <a:ext cx="6172200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20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20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90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95300" y="304800"/>
            <a:ext cx="8229600" cy="112331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7200" smtClean="0">
                <a:solidFill>
                  <a:srgbClr val="00B05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</a:t>
            </a:r>
            <a:r>
              <a:rPr lang="bn-IN" sz="5400" b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Shonar Bangla" panose="020B0502040204020203" pitchFamily="34" charset="0"/>
                <a:cs typeface="Shonar Bangla" panose="020B0502040204020203" pitchFamily="34" charset="0"/>
              </a:rPr>
              <a:t>পরিচিতি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2532" y="4020607"/>
            <a:ext cx="3333668" cy="20005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জিয়াউল হক ভূঁঞা</a:t>
            </a:r>
          </a:p>
          <a:p>
            <a:r>
              <a:rPr lang="bn-IN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  <a:r>
              <a:rPr lang="en-US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IN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গণিত </a:t>
            </a:r>
          </a:p>
          <a:p>
            <a:r>
              <a:rPr lang="bn-IN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ফেনী আলীয়া কামিল মাদ্রাসা</a:t>
            </a:r>
            <a:endParaRPr lang="en-US" sz="28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01830123185</a:t>
            </a:r>
            <a:endParaRPr lang="bn-IN" sz="2800" b="1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84" y="1572682"/>
            <a:ext cx="1932572" cy="24479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oup 4"/>
          <p:cNvGrpSpPr/>
          <p:nvPr/>
        </p:nvGrpSpPr>
        <p:grpSpPr>
          <a:xfrm>
            <a:off x="4610100" y="2105618"/>
            <a:ext cx="3838327" cy="3416320"/>
            <a:chOff x="4610100" y="2105618"/>
            <a:chExt cx="3838327" cy="3416320"/>
          </a:xfrm>
        </p:grpSpPr>
        <p:sp>
          <p:nvSpPr>
            <p:cNvPr id="6" name="TextBox 5"/>
            <p:cNvSpPr txBox="1"/>
            <p:nvPr/>
          </p:nvSpPr>
          <p:spPr>
            <a:xfrm>
              <a:off x="4790827" y="2105618"/>
              <a:ext cx="3657600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4800" b="1" dirty="0" smtClean="0">
                  <a:latin typeface="NikoshBAN" pitchFamily="2" charset="0"/>
                  <a:cs typeface="NikoshBAN" pitchFamily="2" charset="0"/>
                </a:rPr>
                <a:t>পাঠ পরিচিতি </a:t>
              </a:r>
            </a:p>
            <a:p>
              <a:r>
                <a:rPr lang="bn-IN" sz="2800" b="1" dirty="0" smtClean="0">
                  <a:latin typeface="NikoshBAN" pitchFamily="2" charset="0"/>
                  <a:cs typeface="NikoshBAN" pitchFamily="2" charset="0"/>
                </a:rPr>
                <a:t>নবম-দশম শ্রেণি </a:t>
              </a:r>
            </a:p>
            <a:p>
              <a:r>
                <a:rPr lang="bn-IN" sz="2800" b="1" dirty="0" smtClean="0">
                  <a:latin typeface="NikoshBAN" pitchFamily="2" charset="0"/>
                  <a:cs typeface="NikoshBAN" pitchFamily="2" charset="0"/>
                </a:rPr>
                <a:t>বিষয়ঃ গণিত </a:t>
              </a:r>
            </a:p>
            <a:p>
              <a:r>
                <a:rPr lang="bn-IN" sz="2800" b="1" dirty="0" smtClean="0">
                  <a:latin typeface="NikoshBAN" pitchFamily="2" charset="0"/>
                  <a:cs typeface="NikoshBAN" pitchFamily="2" charset="0"/>
                </a:rPr>
                <a:t>অধ্যায়ঃ </a:t>
              </a:r>
              <a:r>
                <a:rPr lang="bn-IN" sz="2800" b="1" dirty="0" smtClean="0">
                  <a:latin typeface="NikoshBAN" pitchFamily="2" charset="0"/>
                  <a:cs typeface="NikoshBAN" pitchFamily="2" charset="0"/>
                </a:rPr>
                <a:t>১৩</a:t>
              </a:r>
              <a:endParaRPr lang="bn-IN" sz="28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800" b="1" dirty="0" err="1" smtClean="0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সময়ঃ</a:t>
              </a:r>
              <a:r>
                <a:rPr lang="en-US" sz="2800" b="1" dirty="0" smtClean="0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 </a:t>
              </a:r>
              <a:r>
                <a:rPr lang="bn-IN" sz="2800" b="1" dirty="0" smtClean="0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৪</a:t>
              </a:r>
              <a:r>
                <a:rPr lang="bn-IN" sz="2800" b="1" dirty="0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৫</a:t>
              </a:r>
              <a:r>
                <a:rPr lang="en-US" sz="2800" b="1" dirty="0" smtClean="0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 </a:t>
              </a:r>
              <a:r>
                <a:rPr lang="en-US" sz="2800" b="1" dirty="0" err="1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মিনিট</a:t>
              </a:r>
              <a:endParaRPr lang="bn-IN" sz="2800" b="1" dirty="0">
                <a:solidFill>
                  <a:prstClr val="black"/>
                </a:solidFill>
                <a:latin typeface="Shonar Bangla" panose="020B0502040204020203" pitchFamily="34" charset="0"/>
                <a:cs typeface="Shonar Bangla" panose="020B0502040204020203" pitchFamily="34" charset="0"/>
              </a:endParaRPr>
            </a:p>
            <a:p>
              <a:r>
                <a:rPr lang="bn-IN" sz="2800" b="1" dirty="0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তারিখঃ </a:t>
              </a:r>
              <a:r>
                <a:rPr lang="bn-IN" sz="2800" b="1" dirty="0" smtClean="0">
                  <a:solidFill>
                    <a:prstClr val="black"/>
                  </a:solidFill>
                  <a:latin typeface="Shonar Bangla" panose="020B0502040204020203" pitchFamily="34" charset="0"/>
                  <a:cs typeface="Shonar Bangla" panose="020B0502040204020203" pitchFamily="34" charset="0"/>
                </a:rPr>
                <a:t>০৯/০২/১৯</a:t>
              </a:r>
              <a:endParaRPr lang="en-US" sz="2800" b="1" dirty="0">
                <a:solidFill>
                  <a:prstClr val="black"/>
                </a:solidFill>
                <a:latin typeface="Shonar Bangla" panose="020B0502040204020203" pitchFamily="34" charset="0"/>
                <a:cs typeface="Shonar Bangla" panose="020B0502040204020203" pitchFamily="34" charset="0"/>
              </a:endParaRPr>
            </a:p>
            <a:p>
              <a:endParaRPr lang="bn-IN" sz="2800" b="1" dirty="0" smtClean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4610100" y="2128837"/>
              <a:ext cx="3657600" cy="6858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045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" y="2867891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553200" y="3276600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267200" y="4201391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67200" y="1679863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67200" y="2899063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09800" y="2396836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09800" y="3629891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73982" y="4630882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553200" y="685800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553200" y="1981200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04900" y="55626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1,2,3,4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কি প্রকাশ করে 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4135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" y="2867891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553200" y="3276600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267200" y="4201391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67200" y="1679863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67200" y="2899063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09800" y="2396836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209800" y="3629891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73982" y="4630882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553200" y="685800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553200" y="1981200"/>
            <a:ext cx="1676400" cy="1143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25400" h="4445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04900" y="55626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1+2+3+4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কি প্রকাশ করে ?</a:t>
            </a:r>
            <a:endParaRPr lang="en-US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0" y="311508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19946" y="3194842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73382" y="314739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05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90600" y="381000"/>
            <a:ext cx="8005761" cy="2179162"/>
            <a:chOff x="990600" y="381000"/>
            <a:chExt cx="8005761" cy="2179162"/>
          </a:xfrm>
        </p:grpSpPr>
        <p:sp>
          <p:nvSpPr>
            <p:cNvPr id="3" name="Rounded Rectangle 2"/>
            <p:cNvSpPr/>
            <p:nvPr/>
          </p:nvSpPr>
          <p:spPr>
            <a:xfrm>
              <a:off x="990600" y="408709"/>
              <a:ext cx="6781800" cy="121920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676400" y="399871"/>
              <a:ext cx="3990195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7200" b="1" dirty="0">
                  <a:latin typeface="NikoshBAN" pitchFamily="2" charset="0"/>
                  <a:cs typeface="NikoshBAN" pitchFamily="2" charset="0"/>
                </a:rPr>
                <a:t>আজকের পাঠ</a:t>
              </a:r>
              <a:endParaRPr lang="en-US" sz="7200" dirty="0"/>
            </a:p>
          </p:txBody>
        </p:sp>
        <p:pic>
          <p:nvPicPr>
            <p:cNvPr id="5" name="Picture 2" descr="C:\Users\DOEL\Pictures\Book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48436" y="381000"/>
              <a:ext cx="2447925" cy="2179162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</p:pic>
      </p:grpSp>
      <p:grpSp>
        <p:nvGrpSpPr>
          <p:cNvPr id="6" name="Group 5"/>
          <p:cNvGrpSpPr/>
          <p:nvPr/>
        </p:nvGrpSpPr>
        <p:grpSpPr>
          <a:xfrm>
            <a:off x="-275562" y="3352800"/>
            <a:ext cx="9695123" cy="1676400"/>
            <a:chOff x="373076" y="3352800"/>
            <a:chExt cx="8321647" cy="1676400"/>
          </a:xfrm>
        </p:grpSpPr>
        <p:sp>
          <p:nvSpPr>
            <p:cNvPr id="7" name="Parallelogram 6"/>
            <p:cNvSpPr/>
            <p:nvPr/>
          </p:nvSpPr>
          <p:spPr>
            <a:xfrm>
              <a:off x="609600" y="3352800"/>
              <a:ext cx="7848600" cy="1676400"/>
            </a:xfrm>
            <a:prstGeom prst="parallelogram">
              <a:avLst/>
            </a:prstGeom>
            <a:solidFill>
              <a:srgbClr val="92D050"/>
            </a:solidFill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3076" y="3683168"/>
              <a:ext cx="83216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5400" dirty="0" smtClean="0">
                  <a:latin typeface="NikoshBAN" pitchFamily="2" charset="0"/>
                  <a:cs typeface="NikoshBAN" pitchFamily="2" charset="0"/>
                </a:rPr>
                <a:t>সসীম ধারা (</a:t>
              </a:r>
              <a:r>
                <a:rPr lang="bn-IN" sz="4800" b="1" dirty="0" smtClean="0">
                  <a:latin typeface="NikoshBAN" pitchFamily="2" charset="0"/>
                  <a:cs typeface="NikoshBAN" pitchFamily="2" charset="0"/>
                </a:rPr>
                <a:t>সমান্তর ধারা</a:t>
              </a:r>
              <a:r>
                <a:rPr lang="bn-IN" sz="5400" dirty="0" smtClean="0">
                  <a:latin typeface="NikoshBAN" pitchFamily="2" charset="0"/>
                  <a:cs typeface="NikoshBAN" pitchFamily="2" charset="0"/>
                </a:rPr>
                <a:t>)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282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  <a:noFill/>
        </p:grpSpPr>
        <p:sp>
          <p:nvSpPr>
            <p:cNvPr id="2" name="Flowchart: Internal Storage 1"/>
            <p:cNvSpPr/>
            <p:nvPr/>
          </p:nvSpPr>
          <p:spPr>
            <a:xfrm>
              <a:off x="0" y="0"/>
              <a:ext cx="9144000" cy="6858000"/>
            </a:xfrm>
            <a:prstGeom prst="flowChartInternalStorage">
              <a:avLst/>
            </a:prstGeom>
            <a:grpFill/>
            <a:ln w="76200" cmpd="tri">
              <a:solidFill>
                <a:schemeClr val="tx1">
                  <a:alpha val="8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24000" y="207818"/>
              <a:ext cx="541020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b="1" dirty="0">
                  <a:latin typeface="Nikosh" pitchFamily="2" charset="0"/>
                  <a:cs typeface="Nikosh" pitchFamily="2" charset="0"/>
                </a:rPr>
                <a:t>পাঠ শেষে শিক্ষার্থীরা</a:t>
              </a:r>
              <a:r>
                <a:rPr lang="bn-IN" sz="4000" b="1" dirty="0">
                  <a:latin typeface="Nikosh" pitchFamily="2" charset="0"/>
                  <a:cs typeface="Nikosh" pitchFamily="2" charset="0"/>
                </a:rPr>
                <a:t>------ </a:t>
              </a:r>
              <a:endParaRPr lang="en-US" sz="4000" b="1" dirty="0">
                <a:latin typeface="Nikosh" pitchFamily="2" charset="0"/>
                <a:cs typeface="Nikosh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295400" y="12192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অনুক্রম ও ধারা বণর্না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bn-IN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906957"/>
            <a:ext cx="769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। অনুক্রম ও ধারা মধ্যে পার্থক্য নিরুপন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bn-IN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3075057"/>
            <a:ext cx="769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।ধারা ১ম পদ ও সাধারন অন্তর নির্ণয়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bn-IN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82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অনুক্রম কি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0873"/>
            <a:ext cx="85344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অনুক্রম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Sequence)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কতকগুলো রাশি একটা বিশেষ নিয়মে ক্রমানয়ে এমনভাবে সাজানো হয় যে প্রত্যেক রাশি তার পূর্বের পদ ও পরের পদের সাথে কীভাবে সম্পর্কিত তা জানা যায় । এভাবে সাজানো রাশিগুলোর সেট কে অনুক্রম (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Sequence)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বলা হয় 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2672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যেমন – </a:t>
            </a:r>
            <a:r>
              <a:rPr lang="en-US" sz="3200" b="1" dirty="0" smtClean="0">
                <a:latin typeface="Algerian"/>
                <a:cs typeface="NikoshBAN" pitchFamily="2" charset="0"/>
              </a:rPr>
              <a:t>{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1, 3, 5, 7</a:t>
            </a:r>
            <a:r>
              <a:rPr lang="en-US" sz="3200" b="1" dirty="0" smtClean="0">
                <a:latin typeface="Algerian"/>
                <a:cs typeface="NikoshBAN" pitchFamily="2" charset="0"/>
              </a:rPr>
              <a:t>}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7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ধারা  কি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0873"/>
            <a:ext cx="85344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ধারা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Series) :</a:t>
            </a:r>
          </a:p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কোনো অনুক্রমের পদগুলো পরপর + চিহ্ন দ্বারা যুক্ত করলে একটি ধারা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Series)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পাওয়া যায় 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133644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যেমন – </a:t>
            </a:r>
            <a:r>
              <a:rPr lang="en-US" sz="3200" b="1" dirty="0" smtClean="0">
                <a:latin typeface="Algerian"/>
                <a:cs typeface="NikoshBAN" pitchFamily="2" charset="0"/>
              </a:rPr>
              <a:t>{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200" b="1" dirty="0" smtClean="0">
                <a:latin typeface="Algerian"/>
                <a:cs typeface="Times New Roman" pitchFamily="18" charset="0"/>
              </a:rPr>
              <a:t>•••</a:t>
            </a:r>
            <a:r>
              <a:rPr lang="en-US" sz="3200" b="1" dirty="0" smtClean="0">
                <a:latin typeface="Algerian"/>
                <a:cs typeface="NikoshBAN" pitchFamily="2" charset="0"/>
              </a:rPr>
              <a:t>}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9624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সমান্তর ধারা কি?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4574884"/>
            <a:ext cx="8534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itchFamily="2" charset="0"/>
                <a:cs typeface="NikoshBAN" pitchFamily="2" charset="0"/>
              </a:rPr>
              <a:t>সমান্তর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ধারা (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Arithmetic Series) :</a:t>
            </a:r>
          </a:p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কোনো ধারার যেকোনো পদ ও তার পূর্ববর্তী পদের পার্থক্য সব সময় সমান হলে , সেই ধারাটিকে সমান্তর ধারা বলে 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39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সমান্তর ধারার ক্ষেত্রে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63436" y="17526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ধারার ১ম পদ  = 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7291" y="2374612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সাধারন অন্তর 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d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২য় পদ – ১ম পদ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1927" y="2959387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n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তম পদ  = 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a+(n-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1)d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905000" y="3693960"/>
                <a:ext cx="6477000" cy="1239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itchFamily="2" charset="0"/>
                    <a:cs typeface="NikoshBAN" pitchFamily="2" charset="0"/>
                  </a:rPr>
                  <a:t>n </a:t>
                </a:r>
                <a:r>
                  <a:rPr lang="bn-IN" sz="3200" b="1" dirty="0" smtClean="0">
                    <a:latin typeface="NikoshBAN" pitchFamily="2" charset="0"/>
                    <a:cs typeface="NikoshBAN" pitchFamily="2" charset="0"/>
                  </a:rPr>
                  <a:t>তম পদের সমষ্টি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bn-IN" sz="3200" b="1" i="1" smtClean="0">
                            <a:latin typeface="Cambria Math"/>
                            <a:cs typeface="NikoshBAN" pitchFamily="2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𝒔</m:t>
                        </m:r>
                      </m:e>
                      <m:sub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𝒏</m:t>
                        </m:r>
                      </m:sub>
                    </m:sSub>
                    <m:r>
                      <a:rPr lang="en-US" sz="3200" b="1" i="1" smtClean="0">
                        <a:latin typeface="Cambria Math"/>
                        <a:cs typeface="NikoshBAN" pitchFamily="2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𝒏</m:t>
                        </m:r>
                      </m:num>
                      <m:den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</m:ctrlPr>
                      </m:dPr>
                      <m:e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𝒂</m:t>
                        </m:r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d>
                          <m:dPr>
                            <m:ctrlP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dPr>
                          <m:e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𝒏</m:t>
                            </m:r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−</m:t>
                            </m:r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𝟏</m:t>
                            </m:r>
                          </m:e>
                        </m:d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𝒅</m:t>
                        </m:r>
                      </m:e>
                    </m:d>
                  </m:oMath>
                </a14:m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3693960"/>
                <a:ext cx="6477000" cy="1239250"/>
              </a:xfrm>
              <a:prstGeom prst="rect">
                <a:avLst/>
              </a:prstGeom>
              <a:blipFill rotWithShape="1">
                <a:blip r:embed="rId2"/>
                <a:stretch>
                  <a:fillRect l="-2448" t="-6404" b="-9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424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51164"/>
            <a:ext cx="8382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8+11+14+17+</a:t>
            </a:r>
            <a:r>
              <a:rPr lang="en-US" sz="2700" dirty="0" smtClean="0">
                <a:latin typeface="Algerian"/>
                <a:cs typeface="Times New Roman" pitchFamily="18" charset="0"/>
              </a:rPr>
              <a:t>•••</a:t>
            </a:r>
            <a:r>
              <a:rPr lang="bn-IN" sz="2700" dirty="0" smtClean="0">
                <a:latin typeface="NikoshBAN" pitchFamily="2" charset="0"/>
                <a:cs typeface="NikoshBAN" pitchFamily="2" charset="0"/>
              </a:rPr>
              <a:t>ধারাটির সাধারণ অন্তর এবং 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bn-IN" sz="2700" dirty="0" smtClean="0">
                <a:latin typeface="NikoshBAN" pitchFamily="2" charset="0"/>
                <a:cs typeface="NikoshBAN" pitchFamily="2" charset="0"/>
              </a:rPr>
              <a:t> তম পদ নির্ণয় কর ?</a:t>
            </a:r>
            <a:endParaRPr lang="en-US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5691" y="243501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সাধারন অন্তর 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d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=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২য় পদ – ১ম পদ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5691" y="1482436"/>
            <a:ext cx="8382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700" dirty="0" smtClean="0">
                <a:latin typeface="NikoshBAN" pitchFamily="2" charset="0"/>
                <a:cs typeface="NikoshBAN" pitchFamily="2" charset="0"/>
              </a:rPr>
              <a:t>মনে করি </a:t>
            </a:r>
          </a:p>
          <a:p>
            <a:r>
              <a:rPr lang="bn-IN" sz="2800" b="1" dirty="0">
                <a:latin typeface="NikoshBAN" pitchFamily="2" charset="0"/>
                <a:cs typeface="NikoshBAN" pitchFamily="2" charset="0"/>
              </a:rPr>
              <a:t>ধারার ১ম পদ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5691" y="2887194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		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11-8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8764" y="3278943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		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=  3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81000" y="3802163"/>
                <a:ext cx="838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 ∴</m:t>
                    </m:r>
                  </m:oMath>
                </a14:m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 12 </a:t>
                </a:r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 তম পদ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 = </a:t>
                </a:r>
                <a:r>
                  <a:rPr lang="en-US" sz="2800" b="1" dirty="0">
                    <a:latin typeface="NikoshBAN" pitchFamily="2" charset="0"/>
                    <a:cs typeface="NikoshBAN" pitchFamily="2" charset="0"/>
                  </a:rPr>
                  <a:t>a </a:t>
                </a:r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+ (12-1) d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802163"/>
                <a:ext cx="8382000" cy="523220"/>
              </a:xfrm>
              <a:prstGeom prst="rect">
                <a:avLst/>
              </a:prstGeom>
              <a:blipFill rotWithShape="1">
                <a:blip r:embed="rId2"/>
                <a:stretch>
                  <a:fillRect t="-15116" b="-3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81000" y="4300439"/>
                <a:ext cx="8382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 smtClean="0">
                    <a:latin typeface="Times New Roman" pitchFamily="18" charset="0"/>
                    <a:cs typeface="Times New Roman" pitchFamily="18" charset="0"/>
                  </a:rPr>
                  <a:t>		  = </a:t>
                </a:r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8 + 11 </a:t>
                </a:r>
                <a14:m>
                  <m:oMath xmlns:m="http://schemas.openxmlformats.org/officeDocument/2006/math">
                    <m:r>
                      <a:rPr lang="en-US" sz="2800" b="1" i="1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z="2800" b="1" dirty="0">
                    <a:latin typeface="Times New Roman" pitchFamily="18" charset="0"/>
                    <a:cs typeface="Times New Roman" pitchFamily="18" charset="0"/>
                  </a:rPr>
                  <a:t> 3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300439"/>
                <a:ext cx="8382000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1527" t="-11628" b="-313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46364" y="4823659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	  = 8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+33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6364" y="5216603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		  = 41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58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19375" y="1748786"/>
            <a:ext cx="2286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৮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মিনিট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129785" y="729753"/>
            <a:ext cx="4562545" cy="1175247"/>
            <a:chOff x="2362200" y="914400"/>
            <a:chExt cx="4562545" cy="1175247"/>
          </a:xfrm>
        </p:grpSpPr>
        <p:sp>
          <p:nvSpPr>
            <p:cNvPr id="4" name="Rounded Rectangle 3"/>
            <p:cNvSpPr/>
            <p:nvPr/>
          </p:nvSpPr>
          <p:spPr>
            <a:xfrm>
              <a:off x="2362200" y="914400"/>
              <a:ext cx="4562545" cy="990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567490" y="1043207"/>
              <a:ext cx="4267200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400" b="1" dirty="0" smtClean="0">
                  <a:latin typeface="NikoshBAN" pitchFamily="2" charset="0"/>
                  <a:cs typeface="NikoshBAN" pitchFamily="2" charset="0"/>
                </a:rPr>
                <a:t>একক </a:t>
              </a:r>
              <a:r>
                <a:rPr lang="bn-BD" sz="4400" b="1" dirty="0" smtClean="0">
                  <a:latin typeface="NikoshBAN" pitchFamily="2" charset="0"/>
                  <a:cs typeface="NikoshBAN" pitchFamily="2" charset="0"/>
                </a:rPr>
                <a:t>কাজ 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  <a:p>
              <a:endParaRPr lang="en-US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20057" y="274320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* 2-5-12-19-</a:t>
            </a:r>
            <a:r>
              <a:rPr lang="en-US" sz="4400" b="1" dirty="0" smtClean="0">
                <a:latin typeface="Algerian"/>
                <a:cs typeface="Times New Roman" pitchFamily="18" charset="0"/>
              </a:rPr>
              <a:t>•••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ধারাটির সাধারণ অন্তর এবং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 তম পদ নির্ণয় কর ?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92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" y="158869"/>
            <a:ext cx="8839200" cy="1524000"/>
            <a:chOff x="76200" y="241995"/>
            <a:chExt cx="8839200" cy="1715869"/>
          </a:xfrm>
        </p:grpSpPr>
        <p:sp>
          <p:nvSpPr>
            <p:cNvPr id="3" name="Round Diagonal Corner Rectangle 2"/>
            <p:cNvSpPr/>
            <p:nvPr/>
          </p:nvSpPr>
          <p:spPr>
            <a:xfrm>
              <a:off x="76200" y="241995"/>
              <a:ext cx="8839200" cy="1524000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165673" y="381000"/>
              <a:ext cx="201048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6000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989618" y="1219200"/>
              <a:ext cx="16833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latin typeface="NikoshBAN" pitchFamily="2" charset="0"/>
                  <a:cs typeface="NikoshBAN" pitchFamily="2" charset="0"/>
                </a:rPr>
                <a:t>সময়ঃ ৩ মিনিট 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  <a:p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63487" y="1981199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১। সমান্তর ধারা কি?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8123" y="2579829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২। অনুক্রম কি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5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Arrow 1"/>
          <p:cNvSpPr/>
          <p:nvPr/>
        </p:nvSpPr>
        <p:spPr>
          <a:xfrm>
            <a:off x="1419046" y="228599"/>
            <a:ext cx="6147495" cy="12828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</a:rPr>
              <a:t>বাড়ীর কাজ 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057" y="2743200"/>
            <a:ext cx="838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* 4+7+10+13+</a:t>
            </a:r>
            <a:r>
              <a:rPr lang="en-US" sz="4400" b="1" dirty="0" smtClean="0">
                <a:latin typeface="Algerian"/>
                <a:cs typeface="Times New Roman" pitchFamily="18" charset="0"/>
              </a:rPr>
              <a:t>•••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ধারাটির সাধারণ অন্তর এবং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 তম পদ নির্ণয় কর ?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4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flower-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4800600"/>
            <a:ext cx="3505200" cy="1752600"/>
          </a:xfrm>
          <a:prstGeom prst="rect">
            <a:avLst/>
          </a:prstGeom>
        </p:spPr>
      </p:pic>
      <p:pic>
        <p:nvPicPr>
          <p:cNvPr id="28" name="Picture 27" descr="tre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121116">
            <a:off x="7666937" y="5171097"/>
            <a:ext cx="1814512" cy="995850"/>
          </a:xfrm>
          <a:prstGeom prst="rect">
            <a:avLst/>
          </a:prstGeom>
        </p:spPr>
      </p:pic>
      <p:pic>
        <p:nvPicPr>
          <p:cNvPr id="30" name="Picture 29" descr="tre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32315" flipV="1">
            <a:off x="-216918" y="5180511"/>
            <a:ext cx="1814512" cy="1066800"/>
          </a:xfrm>
          <a:prstGeom prst="rect">
            <a:avLst/>
          </a:prstGeom>
        </p:spPr>
      </p:pic>
      <p:pic>
        <p:nvPicPr>
          <p:cNvPr id="16" name="Picture 15" descr="walk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53999" y="1905000"/>
            <a:ext cx="1614487" cy="2276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49530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Shonar Bangla" panose="020B0502040204020203" pitchFamily="34" charset="0"/>
                <a:cs typeface="Shonar Bangla" panose="020B0502040204020203" pitchFamily="34" charset="0"/>
              </a:rPr>
              <a:t> </a:t>
            </a:r>
            <a:r>
              <a:rPr lang="bn-IN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nar Bangla" panose="020B0502040204020203" pitchFamily="34" charset="0"/>
                <a:cs typeface="Shonar Bangla" panose="020B0502040204020203" pitchFamily="34" charset="0"/>
              </a:rPr>
              <a:t>সবাইকে ধন্যবাদ</a:t>
            </a:r>
            <a:endParaRPr lang="en-US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pic>
        <p:nvPicPr>
          <p:cNvPr id="21" name="Picture 20" descr="animation-running-car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pic>
        <p:nvPicPr>
          <p:cNvPr id="26" name="Picture 25" descr="sdgrdf.jpg"/>
          <p:cNvPicPr>
            <a:picLocks noChangeAspect="1"/>
          </p:cNvPicPr>
          <p:nvPr/>
        </p:nvPicPr>
        <p:blipFill>
          <a:blip r:embed="rId6"/>
          <a:srcRect l="7843" t="11823" r="5882" b="29064"/>
          <a:stretch>
            <a:fillRect/>
          </a:stretch>
        </p:blipFill>
        <p:spPr>
          <a:xfrm flipH="1">
            <a:off x="4876800" y="304800"/>
            <a:ext cx="2971800" cy="1143000"/>
          </a:xfrm>
          <a:prstGeom prst="rect">
            <a:avLst/>
          </a:prstGeom>
        </p:spPr>
      </p:pic>
      <p:pic>
        <p:nvPicPr>
          <p:cNvPr id="29" name="Picture 28" descr="field.jpg"/>
          <p:cNvPicPr>
            <a:picLocks noChangeAspect="1"/>
          </p:cNvPicPr>
          <p:nvPr/>
        </p:nvPicPr>
        <p:blipFill>
          <a:blip r:embed="rId7"/>
          <a:srcRect t="88761"/>
          <a:stretch>
            <a:fillRect/>
          </a:stretch>
        </p:blipFill>
        <p:spPr>
          <a:xfrm>
            <a:off x="0" y="4114800"/>
            <a:ext cx="9144000" cy="685800"/>
          </a:xfrm>
          <a:prstGeom prst="rect">
            <a:avLst/>
          </a:prstGeom>
        </p:spPr>
      </p:pic>
      <p:pic>
        <p:nvPicPr>
          <p:cNvPr id="32" name="Picture 31" descr="sdff.jpg"/>
          <p:cNvPicPr>
            <a:picLocks noChangeAspect="1"/>
          </p:cNvPicPr>
          <p:nvPr/>
        </p:nvPicPr>
        <p:blipFill>
          <a:blip r:embed="rId8"/>
          <a:srcRect l="3624" t="3333" r="84811" b="3333"/>
          <a:stretch>
            <a:fillRect/>
          </a:stretch>
        </p:blipFill>
        <p:spPr>
          <a:xfrm flipH="1">
            <a:off x="8915400" y="0"/>
            <a:ext cx="228600" cy="6858000"/>
          </a:xfrm>
          <a:prstGeom prst="rect">
            <a:avLst/>
          </a:prstGeom>
        </p:spPr>
      </p:pic>
      <p:pic>
        <p:nvPicPr>
          <p:cNvPr id="33" name="Picture 32" descr="sdff.jpg"/>
          <p:cNvPicPr>
            <a:picLocks noChangeAspect="1"/>
          </p:cNvPicPr>
          <p:nvPr/>
        </p:nvPicPr>
        <p:blipFill>
          <a:blip r:embed="rId8"/>
          <a:srcRect l="3624" t="3333" r="84811" b="3333"/>
          <a:stretch>
            <a:fillRect/>
          </a:stretch>
        </p:blipFill>
        <p:spPr>
          <a:xfrm flipH="1">
            <a:off x="-1" y="0"/>
            <a:ext cx="228600" cy="6858000"/>
          </a:xfrm>
          <a:prstGeom prst="rect">
            <a:avLst/>
          </a:prstGeom>
        </p:spPr>
      </p:pic>
      <p:pic>
        <p:nvPicPr>
          <p:cNvPr id="36" name="Picture 35" descr="sdff.jpg"/>
          <p:cNvPicPr>
            <a:picLocks noChangeAspect="1"/>
          </p:cNvPicPr>
          <p:nvPr/>
        </p:nvPicPr>
        <p:blipFill>
          <a:blip r:embed="rId8"/>
          <a:srcRect l="3624" t="3333" r="84811" b="3333"/>
          <a:stretch>
            <a:fillRect/>
          </a:stretch>
        </p:blipFill>
        <p:spPr>
          <a:xfrm rot="16200000">
            <a:off x="4419600" y="2133600"/>
            <a:ext cx="304800" cy="9144000"/>
          </a:xfrm>
          <a:prstGeom prst="rect">
            <a:avLst/>
          </a:prstGeom>
        </p:spPr>
      </p:pic>
      <p:pic>
        <p:nvPicPr>
          <p:cNvPr id="37" name="Picture 36" descr="sdff.jpg"/>
          <p:cNvPicPr>
            <a:picLocks noChangeAspect="1"/>
          </p:cNvPicPr>
          <p:nvPr/>
        </p:nvPicPr>
        <p:blipFill>
          <a:blip r:embed="rId8"/>
          <a:srcRect l="3624" t="3333" r="84811" b="3333"/>
          <a:stretch>
            <a:fillRect/>
          </a:stretch>
        </p:blipFill>
        <p:spPr>
          <a:xfrm rot="16200000">
            <a:off x="4435475" y="-4435475"/>
            <a:ext cx="273050" cy="9144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29200" y="414635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ফেনী আলীয়া কামিল মাদ্রাসা</a:t>
            </a:r>
            <a:endParaRPr lang="en-US" sz="2400" b="1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9" t="9934" r="15874"/>
          <a:stretch/>
        </p:blipFill>
        <p:spPr>
          <a:xfrm>
            <a:off x="1981200" y="1844353"/>
            <a:ext cx="6934200" cy="227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696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353</Words>
  <Application>Microsoft Office PowerPoint</Application>
  <PresentationFormat>On-screen Show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13</cp:revision>
  <dcterms:created xsi:type="dcterms:W3CDTF">2006-08-16T00:00:00Z</dcterms:created>
  <dcterms:modified xsi:type="dcterms:W3CDTF">2020-02-10T14:29:04Z</dcterms:modified>
</cp:coreProperties>
</file>