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2"/>
  </p:notesMasterIdLst>
  <p:sldIdLst>
    <p:sldId id="256" r:id="rId2"/>
    <p:sldId id="258" r:id="rId3"/>
    <p:sldId id="257" r:id="rId4"/>
    <p:sldId id="259" r:id="rId5"/>
    <p:sldId id="260" r:id="rId6"/>
    <p:sldId id="265" r:id="rId7"/>
    <p:sldId id="261" r:id="rId8"/>
    <p:sldId id="262" r:id="rId9"/>
    <p:sldId id="263" r:id="rId10"/>
    <p:sldId id="274" r:id="rId11"/>
    <p:sldId id="264" r:id="rId12"/>
    <p:sldId id="271" r:id="rId13"/>
    <p:sldId id="272" r:id="rId14"/>
    <p:sldId id="273" r:id="rId15"/>
    <p:sldId id="270" r:id="rId16"/>
    <p:sldId id="276" r:id="rId17"/>
    <p:sldId id="267" r:id="rId18"/>
    <p:sldId id="268" r:id="rId19"/>
    <p:sldId id="275" r:id="rId20"/>
    <p:sldId id="26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0066"/>
    <a:srgbClr val="00056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4" d="100"/>
        <a:sy n="74" d="100"/>
      </p:scale>
      <p:origin x="0" y="70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2D62D6-64E7-4FCB-9F0D-59BD02FB2B31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B60D9D-A4D4-48E9-8043-9A1B2FE693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0181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60D9D-A4D4-48E9-8043-9A1B2FE693D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185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496291" y="4447305"/>
            <a:ext cx="6428509" cy="107638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সবাইকে লাল গোলাপের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691244" y="5638800"/>
            <a:ext cx="38862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bn-BD" sz="5400" dirty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schemeClr val="accent6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 descr="C:\Users\DOEL\Desktop\C15-4790_200x2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1" y="228599"/>
            <a:ext cx="7689272" cy="4218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1566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0" y="152400"/>
            <a:ext cx="6629399" cy="355045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143000" y="4038600"/>
            <a:ext cx="6629398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চার রাস্তার সমাহার = চৌরাস্তা।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143000" y="5105400"/>
            <a:ext cx="6629397" cy="15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bn-BD" sz="36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সংখাবাচক শব্দ পূর্বে বসে সমাহার বুঝালে </a:t>
            </a:r>
          </a:p>
          <a:p>
            <a:pPr algn="ctr">
              <a:lnSpc>
                <a:spcPct val="150000"/>
              </a:lnSpc>
            </a:pPr>
            <a:r>
              <a:rPr lang="bn-BD" sz="36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তাকে </a:t>
            </a:r>
            <a:r>
              <a:rPr lang="en-US" sz="3600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দ্বি</a:t>
            </a:r>
            <a:r>
              <a:rPr lang="bn-BD" sz="36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গু </a:t>
            </a:r>
            <a:r>
              <a:rPr lang="bn-BD" sz="36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সমাস বলে।</a:t>
            </a:r>
            <a:endParaRPr lang="en-US" sz="36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0" y="0"/>
            <a:ext cx="6629399" cy="355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68142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821" t="8430" r="13679"/>
          <a:stretch/>
        </p:blipFill>
        <p:spPr>
          <a:xfrm>
            <a:off x="0" y="3048000"/>
            <a:ext cx="1620982" cy="285923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839" r="45543"/>
          <a:stretch/>
        </p:blipFill>
        <p:spPr>
          <a:xfrm>
            <a:off x="1971675" y="3047999"/>
            <a:ext cx="1609726" cy="285923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3557" y="3048000"/>
            <a:ext cx="5124451" cy="2859236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07819" y="6080414"/>
            <a:ext cx="1087581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জ</a:t>
            </a:r>
            <a:r>
              <a:rPr lang="en-US" sz="32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bn-BD" sz="32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য়া</a:t>
            </a:r>
            <a:endParaRPr lang="en-US" sz="32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133601" y="6080414"/>
            <a:ext cx="106679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পতি</a:t>
            </a:r>
            <a:endParaRPr lang="en-US" sz="36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995167" y="6080414"/>
            <a:ext cx="19812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দম্পতি</a:t>
            </a:r>
            <a:endParaRPr lang="en-US" sz="36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705600" y="6080414"/>
            <a:ext cx="22098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দ্বন্দ্ব সমাস</a:t>
            </a:r>
            <a:endParaRPr lang="en-US" sz="36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414462" y="6080414"/>
            <a:ext cx="371475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ও</a:t>
            </a:r>
            <a:endParaRPr lang="en-US" sz="36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3406658" y="6080414"/>
            <a:ext cx="371475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=</a:t>
            </a:r>
            <a:endParaRPr lang="en-US" sz="40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13064" y="228600"/>
            <a:ext cx="7997536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এক বা একাধিক বিশেষ্য পদে দ্বন্দ্ব সমাস হয়।</a:t>
            </a:r>
            <a:endParaRPr lang="en-US" sz="36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414462" y="1676400"/>
            <a:ext cx="6662738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এ সমাসের ব্যাসবাক্যে- ও, এবং, আর থাকে।</a:t>
            </a:r>
            <a:endParaRPr lang="en-US" sz="36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1855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7" grpId="0" animBg="1"/>
      <p:bldP spid="22" grpId="0" animBg="1"/>
      <p:bldP spid="5" grpId="0" animBg="1"/>
      <p:bldP spid="35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282" t="-4985" r="20700" b="68182"/>
          <a:stretch/>
        </p:blipFill>
        <p:spPr>
          <a:xfrm>
            <a:off x="228600" y="228600"/>
            <a:ext cx="2064327" cy="1738745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430" t="3636" r="21059" b="7273"/>
          <a:stretch/>
        </p:blipFill>
        <p:spPr>
          <a:xfrm>
            <a:off x="2667000" y="457200"/>
            <a:ext cx="1752600" cy="1523999"/>
          </a:xfr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282" t="-4985" r="20700" b="68182"/>
          <a:stretch/>
        </p:blipFill>
        <p:spPr>
          <a:xfrm>
            <a:off x="5836226" y="1309245"/>
            <a:ext cx="2064327" cy="1738745"/>
          </a:xfrm>
          <a:prstGeom prst="rect">
            <a:avLst/>
          </a:prstGeom>
        </p:spPr>
      </p:pic>
      <p:pic>
        <p:nvPicPr>
          <p:cNvPr id="9" name="Content Placeholder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430" t="3636" r="21059" b="7273"/>
          <a:stretch/>
        </p:blipFill>
        <p:spPr>
          <a:xfrm>
            <a:off x="6057891" y="443336"/>
            <a:ext cx="1600201" cy="1523999"/>
          </a:xfrm>
          <a:prstGeom prst="rect">
            <a:avLst/>
          </a:prstGeom>
        </p:spPr>
      </p:pic>
      <p:sp>
        <p:nvSpPr>
          <p:cNvPr id="2" name="Isosceles Triangle 1"/>
          <p:cNvSpPr/>
          <p:nvPr/>
        </p:nvSpPr>
        <p:spPr>
          <a:xfrm>
            <a:off x="228600" y="2199399"/>
            <a:ext cx="1766455" cy="2057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মাথায়</a:t>
            </a:r>
            <a:endParaRPr lang="en-US" sz="28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Isosceles Triangle 10"/>
          <p:cNvSpPr/>
          <p:nvPr/>
        </p:nvSpPr>
        <p:spPr>
          <a:xfrm>
            <a:off x="2438400" y="2199399"/>
            <a:ext cx="1828800" cy="2057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পাগড়ি</a:t>
            </a:r>
          </a:p>
          <a:p>
            <a:pPr algn="ctr"/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5763482" y="3165745"/>
            <a:ext cx="2621974" cy="10910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মাথায় পাগড়ি</a:t>
            </a:r>
            <a:endParaRPr lang="en-US" sz="36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Pentagon 4"/>
          <p:cNvSpPr/>
          <p:nvPr/>
        </p:nvSpPr>
        <p:spPr>
          <a:xfrm rot="20644785">
            <a:off x="4316796" y="3302908"/>
            <a:ext cx="1397089" cy="55698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যার</a:t>
            </a:r>
            <a:endParaRPr lang="en-US" sz="28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71055" y="4343400"/>
            <a:ext cx="7914401" cy="213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bn-BD" sz="36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পূর্বপদ বা পরপদ কোনটির অর্থ না বুঝিয়ে অন্য কোন অর্থ প্রকাশ করলে তাকে বহুব্রীহি সমাস বলে।</a:t>
            </a:r>
            <a:endParaRPr lang="en-US" sz="36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3588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3" grpId="0" animBg="1"/>
      <p:bldP spid="5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0" y="294409"/>
            <a:ext cx="2579843" cy="31917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323850"/>
            <a:ext cx="2561153" cy="3162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7400" y="294409"/>
            <a:ext cx="3175000" cy="319174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56029" y="3619500"/>
            <a:ext cx="1524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গায়ে</a:t>
            </a:r>
            <a:endParaRPr lang="en-US" sz="40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75921" y="3628571"/>
            <a:ext cx="1524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হলুদ</a:t>
            </a:r>
            <a:endParaRPr lang="en-US" sz="40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67400" y="3628571"/>
            <a:ext cx="3175000" cy="676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দেওয়া হয় যে অনুষ্ঠানে</a:t>
            </a:r>
            <a:endParaRPr lang="en-US" sz="32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57200" y="4572000"/>
            <a:ext cx="8458200" cy="2057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bn-BD" sz="32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যে সমাসের পূর্ব পদে দ্বিতীয়া থেকে সপ্তমি পর্যন্ত বিভক্তি থাকে এবং সমাস গঠনের ফলে সে সব বিভক্তি চিহ্ন লোপ পায় তাকে তৎপুরুষ সমাস বলে।</a:t>
            </a:r>
            <a:endParaRPr lang="en-US" sz="32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643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7819" y="3886200"/>
            <a:ext cx="1620982" cy="19699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16052" y="3927763"/>
            <a:ext cx="1590244" cy="19284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94" t="12493" r="8782" b="12327"/>
          <a:stretch/>
        </p:blipFill>
        <p:spPr>
          <a:xfrm>
            <a:off x="4019549" y="3906981"/>
            <a:ext cx="5124451" cy="1928426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318655" y="5941869"/>
            <a:ext cx="10668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নীল</a:t>
            </a:r>
            <a:endParaRPr lang="en-US" sz="28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277774" y="5941869"/>
            <a:ext cx="10668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আকাশ</a:t>
            </a:r>
            <a:endParaRPr lang="en-US" sz="24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343400" y="5941869"/>
            <a:ext cx="1481271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নীলাকাশ</a:t>
            </a:r>
            <a:endParaRPr lang="en-US" sz="24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398895" y="5985409"/>
            <a:ext cx="2183476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কর্মধারায় সমাস</a:t>
            </a:r>
            <a:endParaRPr lang="en-US" sz="28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018310" y="152400"/>
            <a:ext cx="736369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বিশেষ্য ও বিশেষণ পদে যে সমাস হয়,</a:t>
            </a:r>
          </a:p>
          <a:p>
            <a:pPr algn="ctr"/>
            <a:r>
              <a:rPr lang="bn-BD" sz="40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তাকে কর্মধারায় সমাস বলে।</a:t>
            </a:r>
            <a:endParaRPr lang="en-US" sz="40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295400" y="1905000"/>
            <a:ext cx="6629400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এই সমাসের ব্যাসবাক্যে - যে-সে, যিনি-তিনি, যা-তা, থাকে।</a:t>
            </a:r>
          </a:p>
        </p:txBody>
      </p:sp>
      <p:sp>
        <p:nvSpPr>
          <p:cNvPr id="15" name="Oval 14"/>
          <p:cNvSpPr/>
          <p:nvPr/>
        </p:nvSpPr>
        <p:spPr>
          <a:xfrm>
            <a:off x="1524000" y="5985409"/>
            <a:ext cx="609600" cy="4136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যে</a:t>
            </a:r>
            <a:endParaRPr lang="en-US" sz="24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606296" y="6009653"/>
            <a:ext cx="512273" cy="3651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=</a:t>
            </a:r>
            <a:endParaRPr lang="en-US" sz="24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802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2564" y="152400"/>
            <a:ext cx="4066309" cy="41148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831273" y="5562600"/>
            <a:ext cx="73152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অব্যয় সূচক পদ পুর্বে বসে যে সমাস হয়, </a:t>
            </a:r>
          </a:p>
          <a:p>
            <a:pPr algn="ctr"/>
            <a:r>
              <a:rPr lang="bn-BD" sz="40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তাকে অব্যয়ীভাব সমাস বলে।</a:t>
            </a:r>
            <a:endParaRPr lang="en-US" sz="40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22564" y="4433455"/>
            <a:ext cx="181148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উপকূল</a:t>
            </a:r>
            <a:endParaRPr lang="en-US" sz="36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334000" y="4433455"/>
            <a:ext cx="2812473" cy="9005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অব্যয়ীভাব সমাস</a:t>
            </a:r>
            <a:endParaRPr lang="en-US" sz="36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831772" y="2819400"/>
            <a:ext cx="3816927" cy="1447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অব্যয়গুলো বিশিষ্ট অর্থে</a:t>
            </a:r>
            <a:r>
              <a:rPr lang="en-US" sz="40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ব্যবহার হয়।</a:t>
            </a:r>
            <a:endParaRPr lang="en-US" sz="40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098472" y="671943"/>
            <a:ext cx="1073727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উপ</a:t>
            </a:r>
            <a:endParaRPr lang="en-US" sz="60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412180" y="1911927"/>
            <a:ext cx="1073727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সমীপে</a:t>
            </a:r>
            <a:endParaRPr lang="en-US" sz="32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568045" y="533401"/>
            <a:ext cx="1073727" cy="7204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অব্যয়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098472" y="1905000"/>
            <a:ext cx="1433945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বিশিষ্ট অর্থ</a:t>
            </a:r>
            <a:endParaRPr lang="en-US" sz="28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Notched Right Arrow 10"/>
          <p:cNvSpPr/>
          <p:nvPr/>
        </p:nvSpPr>
        <p:spPr>
          <a:xfrm>
            <a:off x="6400801" y="879761"/>
            <a:ext cx="755070" cy="19396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otched Right Arrow 11"/>
          <p:cNvSpPr/>
          <p:nvPr/>
        </p:nvSpPr>
        <p:spPr>
          <a:xfrm>
            <a:off x="6584374" y="2112818"/>
            <a:ext cx="755070" cy="19396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2455718" y="4433455"/>
            <a:ext cx="2497282" cy="9005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কূলের সমীপে</a:t>
            </a:r>
            <a:endParaRPr lang="en-US" sz="40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065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138297"/>
            <a:ext cx="531427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ব্যাসবাক্য নির্ণয় করঃ </a:t>
            </a:r>
          </a:p>
          <a:p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মহাপুরুষ, মাতা পিতা, নদীমাতৃক,</a:t>
            </a:r>
          </a:p>
          <a:p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হা-ভাত, ছাগ দুগ্ধ, ত্রিভুবন।  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3200400"/>
            <a:ext cx="7944804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কাজের সমাধান</a:t>
            </a:r>
          </a:p>
          <a:p>
            <a:r>
              <a:rPr lang="bn-IN" sz="3600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মহাপুরুষ – মহান যে পুরুষ, মাতা পিতা – মাতা ও পিতা</a:t>
            </a:r>
          </a:p>
          <a:p>
            <a:r>
              <a:rPr lang="bn-IN" sz="3600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নদীমাতৃক – নদী মাতা যার, হা-ভাত –ভাতের অভাব</a:t>
            </a:r>
          </a:p>
          <a:p>
            <a:r>
              <a:rPr lang="bn-IN" sz="3600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ছাগ দুগ্ধ – ছাগীর দুগ্ধ, ত্রিভুবন – ত্রি ভুবনের সমাহার </a:t>
            </a:r>
            <a:endParaRPr lang="en-US" sz="3600" dirty="0">
              <a:solidFill>
                <a:srgbClr val="00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206514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rgbClr val="0005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5400" dirty="0">
              <a:solidFill>
                <a:srgbClr val="0005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0581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3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3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6800" y="1295400"/>
            <a:ext cx="75438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u="sng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</a:p>
          <a:p>
            <a:endParaRPr lang="bn-BD" dirty="0" smtClean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60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সমাস কত প্রকার হতে পারে ?</a:t>
            </a:r>
            <a:endParaRPr lang="en-US" sz="6000" dirty="0" smtClean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6000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প্রত্যেক</a:t>
            </a:r>
            <a:r>
              <a:rPr lang="en-US" sz="60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60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সমাসের</a:t>
            </a:r>
            <a:r>
              <a:rPr lang="en-US" sz="60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60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60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উদাহরন</a:t>
            </a:r>
            <a:r>
              <a:rPr lang="en-US" sz="60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60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BD" sz="6000" dirty="0" smtClean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860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381000"/>
            <a:ext cx="784860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মুল্যায়ন</a:t>
            </a:r>
          </a:p>
          <a:p>
            <a:endParaRPr lang="bn-BD" sz="2000" b="1" u="sng" dirty="0" smtClean="0">
              <a:solidFill>
                <a:srgbClr val="000099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bn-IN" sz="54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54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সমাসের সংজ্ঞা দাও ?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bn-IN" sz="54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54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সমস্তপদ কাকে বলে ?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bn-IN" sz="54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54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ব্যাসবাক্য </a:t>
            </a:r>
            <a:r>
              <a:rPr lang="bn-BD" sz="54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কাকে বলে </a:t>
            </a:r>
            <a:r>
              <a:rPr lang="bn-BD" sz="54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bn-IN" sz="54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ব্যাসবাক্যের অপর নাম কি?</a:t>
            </a:r>
            <a:endParaRPr lang="bn-BD" sz="54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9739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62000" y="914400"/>
            <a:ext cx="7848600" cy="495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u="sng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</a:p>
          <a:p>
            <a:pPr algn="ctr"/>
            <a:endParaRPr lang="bn-BD" sz="2400" b="1" u="sng" dirty="0" smtClean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নিচের পদ গুলোর ব্যাসবাক্যসহ সমাস নির্ণয় কর।</a:t>
            </a:r>
          </a:p>
          <a:p>
            <a:pPr algn="ctr"/>
            <a:endParaRPr lang="bn-BD" sz="32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200" dirty="0" smtClean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দুর্ভিক্ষ, ডাক্তারসাহেব, হাট-বাজার, আমকুড়ানো, রাজপথ।</a:t>
            </a:r>
          </a:p>
        </p:txBody>
      </p:sp>
    </p:spTree>
    <p:extLst>
      <p:ext uri="{BB962C8B-B14F-4D97-AF65-F5344CB8AC3E}">
        <p14:creationId xmlns:p14="http://schemas.microsoft.com/office/powerpoint/2010/main" xmlns="" val="304821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3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14400" y="555046"/>
            <a:ext cx="1981200" cy="256915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nip Diagonal Corner Rectangle 4"/>
          <p:cNvSpPr/>
          <p:nvPr/>
        </p:nvSpPr>
        <p:spPr>
          <a:xfrm>
            <a:off x="914399" y="3591791"/>
            <a:ext cx="1981200" cy="1295400"/>
          </a:xfrm>
          <a:prstGeom prst="snip2Diag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 Diagonal Corner Rectangle 7"/>
          <p:cNvSpPr/>
          <p:nvPr/>
        </p:nvSpPr>
        <p:spPr>
          <a:xfrm>
            <a:off x="6553200" y="3893128"/>
            <a:ext cx="1752600" cy="2441863"/>
          </a:xfrm>
          <a:prstGeom prst="round2Diag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576" t="14485" r="68333" b="36788"/>
          <a:stretch/>
        </p:blipFill>
        <p:spPr>
          <a:xfrm>
            <a:off x="914399" y="555046"/>
            <a:ext cx="2095501" cy="2569154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3009900" y="1981200"/>
            <a:ext cx="1219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455" t="38000" r="50000" b="10121"/>
          <a:stretch/>
        </p:blipFill>
        <p:spPr>
          <a:xfrm>
            <a:off x="914400" y="3591790"/>
            <a:ext cx="1981200" cy="2656609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 flipV="1">
            <a:off x="3105150" y="3148445"/>
            <a:ext cx="1028700" cy="63038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134" t="6263" r="9534" b="27272"/>
          <a:stretch/>
        </p:blipFill>
        <p:spPr>
          <a:xfrm>
            <a:off x="3505200" y="3910445"/>
            <a:ext cx="2227119" cy="2355272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5444837" y="3446320"/>
            <a:ext cx="0" cy="5922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60" t="6945" r="56098" b="38848"/>
          <a:stretch/>
        </p:blipFill>
        <p:spPr>
          <a:xfrm>
            <a:off x="6293427" y="3673184"/>
            <a:ext cx="2272145" cy="2493820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V="1">
            <a:off x="7239000" y="3454978"/>
            <a:ext cx="0" cy="3342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026" name="Picture 2" descr="C:\Users\DOEL\Desktop\C15-4790_200x22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8759" y="555046"/>
            <a:ext cx="3908713" cy="2853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40588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5000" y="1295400"/>
            <a:ext cx="4876800" cy="3657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52700" y="4953000"/>
            <a:ext cx="358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091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2438400" y="1143000"/>
            <a:ext cx="4038600" cy="1066800"/>
          </a:xfrm>
          <a:prstGeom prst="beve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8930" y="1967350"/>
            <a:ext cx="76200" cy="381000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547260" y="2362200"/>
            <a:ext cx="3581400" cy="411480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মোহাঃ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হাসনাত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মাহফুজ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200" b="1" dirty="0" smtClean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bn-BD" sz="32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(বাংলা)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বুধরিয়া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ডাংগাপাড়া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ফাযিল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মাদরাসা</a:t>
            </a:r>
            <a:endParaRPr lang="en-US" sz="3200" dirty="0" smtClean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নিয়ামতপুর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নওগাঁ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127009" y="2362200"/>
            <a:ext cx="3581400" cy="411480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বাংলা ২য় পত্র</a:t>
            </a:r>
            <a:endParaRPr lang="bn-BD" sz="36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দশম</a:t>
            </a:r>
            <a:endParaRPr lang="bn-BD" sz="36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সময়ঃ ৪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মিঃ</a:t>
            </a:r>
            <a:endParaRPr lang="bn-IN" sz="36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bn-I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১১- ০২- ২০২০</a:t>
            </a:r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813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143000" y="1447800"/>
            <a:ext cx="6629400" cy="243840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9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endParaRPr lang="en-US" sz="9600" dirty="0" smtClean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সমাস</a:t>
            </a:r>
            <a:endParaRPr lang="en-US" sz="6000" dirty="0" smtClean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400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762000" y="685800"/>
            <a:ext cx="7696199" cy="52578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b="1" u="sng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</a:p>
          <a:p>
            <a:r>
              <a:rPr lang="bn-BD" sz="6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bn-BD" sz="6000" b="1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সমাসের সংজ্ঞা দিতে পারবে।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সমাসের প্রকারভেদ উল্লেখ করতে পারবে।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কীভাবে সমাস গঠিত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হয় তা বলতে পারবে।</a:t>
            </a:r>
          </a:p>
          <a:p>
            <a:pPr>
              <a:lnSpc>
                <a:spcPct val="200000"/>
              </a:lnSpc>
            </a:pPr>
            <a:endParaRPr lang="bn-BD" sz="2400" dirty="0" smtClean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6037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5806" y="1154849"/>
            <a:ext cx="3155685" cy="38862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2584602"/>
            <a:ext cx="2667000" cy="24564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105" r="15440"/>
          <a:stretch/>
        </p:blipFill>
        <p:spPr>
          <a:xfrm>
            <a:off x="3048000" y="1233718"/>
            <a:ext cx="2438400" cy="381352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0109" y="5354782"/>
            <a:ext cx="533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সিংহ চিহ্নিত যে আসন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Cloud Callout 1"/>
          <p:cNvSpPr/>
          <p:nvPr/>
        </p:nvSpPr>
        <p:spPr>
          <a:xfrm>
            <a:off x="6319248" y="152400"/>
            <a:ext cx="2824752" cy="69577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সমস্তপদ/</a:t>
            </a:r>
          </a:p>
        </p:txBody>
      </p:sp>
      <p:sp>
        <p:nvSpPr>
          <p:cNvPr id="3" name="Oval Callout 2"/>
          <p:cNvSpPr/>
          <p:nvPr/>
        </p:nvSpPr>
        <p:spPr>
          <a:xfrm>
            <a:off x="1104900" y="242454"/>
            <a:ext cx="3162300" cy="612648"/>
          </a:xfrm>
          <a:prstGeom prst="wedgeEllipseCallout">
            <a:avLst>
              <a:gd name="adj1" fmla="val -4440"/>
              <a:gd name="adj2" fmla="val 2027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ব্যাসবাক্য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655806" y="5424055"/>
            <a:ext cx="821194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=</a:t>
            </a:r>
            <a:endParaRPr lang="en-US" sz="4800" dirty="0"/>
          </a:p>
        </p:txBody>
      </p:sp>
      <p:sp>
        <p:nvSpPr>
          <p:cNvPr id="11" name="Rounded Rectangle 10"/>
          <p:cNvSpPr/>
          <p:nvPr/>
        </p:nvSpPr>
        <p:spPr>
          <a:xfrm>
            <a:off x="6705600" y="5424055"/>
            <a:ext cx="2105891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সিংহাসন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245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  <p:bldP spid="3" grpId="0" animBg="1"/>
      <p:bldP spid="4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971800" y="457200"/>
            <a:ext cx="3124200" cy="10668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সমাস</a:t>
            </a:r>
            <a:endParaRPr lang="en-US" sz="6000" dirty="0">
              <a:solidFill>
                <a:srgbClr val="00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lowchart: Extract 9"/>
          <p:cNvSpPr/>
          <p:nvPr/>
        </p:nvSpPr>
        <p:spPr>
          <a:xfrm>
            <a:off x="5067300" y="1295400"/>
            <a:ext cx="3238500" cy="2819400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ব্যাসবাক্য/</a:t>
            </a:r>
          </a:p>
          <a:p>
            <a:pPr algn="ctr"/>
            <a:r>
              <a:rPr lang="bn-BD" sz="2400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বিগ্রহবাক্য</a:t>
            </a:r>
            <a:endParaRPr lang="en-US" sz="2400" dirty="0">
              <a:solidFill>
                <a:srgbClr val="00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lowchart: Extract 10"/>
          <p:cNvSpPr/>
          <p:nvPr/>
        </p:nvSpPr>
        <p:spPr>
          <a:xfrm>
            <a:off x="990600" y="1295400"/>
            <a:ext cx="2819400" cy="2784764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সমস্তপদ/</a:t>
            </a:r>
          </a:p>
          <a:p>
            <a:pPr algn="ctr"/>
            <a:r>
              <a:rPr lang="bn-BD" sz="2400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সমাসবদ্ধপদ</a:t>
            </a:r>
            <a:endParaRPr lang="en-US" sz="2400" dirty="0">
              <a:solidFill>
                <a:srgbClr val="00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6800" y="4800600"/>
            <a:ext cx="6934200" cy="5957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শিক্ষা বিষয়ক মন্ত্রী = শিক্ষামন্ত্রী</a:t>
            </a:r>
            <a:endParaRPr lang="en-US" sz="54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Line Callout 2 4"/>
          <p:cNvSpPr/>
          <p:nvPr/>
        </p:nvSpPr>
        <p:spPr>
          <a:xfrm>
            <a:off x="7391400" y="5652655"/>
            <a:ext cx="1609956" cy="990600"/>
          </a:xfrm>
          <a:prstGeom prst="borderCallout2">
            <a:avLst>
              <a:gd name="adj1" fmla="val 17351"/>
              <a:gd name="adj2" fmla="val -19521"/>
              <a:gd name="adj3" fmla="val 32736"/>
              <a:gd name="adj4" fmla="val 1405"/>
              <a:gd name="adj5" fmla="val -17083"/>
              <a:gd name="adj6" fmla="val -792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সমস্তপদ</a:t>
            </a:r>
            <a:endParaRPr lang="en-US" sz="44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Line Callout 1 5"/>
          <p:cNvSpPr/>
          <p:nvPr/>
        </p:nvSpPr>
        <p:spPr>
          <a:xfrm flipH="1">
            <a:off x="990600" y="5652655"/>
            <a:ext cx="1828800" cy="990600"/>
          </a:xfrm>
          <a:prstGeom prst="borderCallout1">
            <a:avLst>
              <a:gd name="adj1" fmla="val 17351"/>
              <a:gd name="adj2" fmla="val -6060"/>
              <a:gd name="adj3" fmla="val -17570"/>
              <a:gd name="adj4" fmla="val -519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ব্যাসবাক্য</a:t>
            </a:r>
            <a:endParaRPr lang="en-US" sz="44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912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3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92914" y="1143000"/>
            <a:ext cx="3581400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সমস্তপদ/</a:t>
            </a:r>
          </a:p>
          <a:p>
            <a:pPr algn="ctr"/>
            <a:r>
              <a:rPr lang="bn-BD" sz="44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সমাসবদ্ধপদ</a:t>
            </a:r>
            <a:endParaRPr lang="en-US" sz="44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230091" y="1143000"/>
            <a:ext cx="4038600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ব্যাসবাক্য/</a:t>
            </a:r>
          </a:p>
          <a:p>
            <a:pPr algn="ctr"/>
            <a:r>
              <a:rPr lang="bn-BD" sz="48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বিগ্রহবাক্য</a:t>
            </a:r>
            <a:endParaRPr lang="en-US" sz="48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Curved Left Arrow 7"/>
          <p:cNvSpPr/>
          <p:nvPr/>
        </p:nvSpPr>
        <p:spPr>
          <a:xfrm rot="5400000">
            <a:off x="4493831" y="695954"/>
            <a:ext cx="457200" cy="424689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2914" y="3446679"/>
            <a:ext cx="8458200" cy="205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8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লাঠিতে লাঠিতে যে মারামারি =    লাঠালাঠি</a:t>
            </a:r>
          </a:p>
          <a:p>
            <a:r>
              <a:rPr lang="bn-BD" sz="48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পকেট মারে যে                =    পকেটমার</a:t>
            </a:r>
            <a:endParaRPr lang="en-US" sz="48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4032810" y="1586484"/>
            <a:ext cx="978408" cy="48463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520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6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09600" y="685800"/>
            <a:ext cx="7696200" cy="3429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6000" b="1" u="sng" dirty="0" smtClean="0"/>
          </a:p>
          <a:p>
            <a:pPr algn="ctr"/>
            <a:r>
              <a:rPr lang="bn-BD" sz="6000" b="1" u="sng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bn-BD" sz="5400" b="1" u="sng" dirty="0" smtClean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পকেটমার = পকেট মারে যে।</a:t>
            </a:r>
          </a:p>
          <a:p>
            <a:pPr algn="ctr"/>
            <a:r>
              <a:rPr lang="bn-BD" sz="40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কানে কানে যে কথা = কানাকানি।</a:t>
            </a:r>
          </a:p>
          <a:p>
            <a:pPr algn="ctr"/>
            <a:r>
              <a:rPr lang="bn-BD" sz="40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লতা ও পাতা = লতাপাতা।</a:t>
            </a:r>
          </a:p>
          <a:p>
            <a:pPr algn="ctr"/>
            <a:r>
              <a:rPr lang="bn-BD" sz="40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ত্রিফলা = তিন ফলের সমাহার।</a:t>
            </a:r>
          </a:p>
          <a:p>
            <a:pPr algn="ctr"/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800" dirty="0" smtClean="0"/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486103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870</TotalTime>
  <Words>403</Words>
  <Application>Microsoft Office PowerPoint</Application>
  <PresentationFormat>On-screen Show (4:3)</PresentationFormat>
  <Paragraphs>108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Trek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Com</cp:lastModifiedBy>
  <cp:revision>215</cp:revision>
  <dcterms:created xsi:type="dcterms:W3CDTF">2006-08-16T00:00:00Z</dcterms:created>
  <dcterms:modified xsi:type="dcterms:W3CDTF">2020-02-11T03:20:20Z</dcterms:modified>
</cp:coreProperties>
</file>