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5" r:id="rId19"/>
    <p:sldId id="274" r:id="rId20"/>
    <p:sldId id="27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8321" autoAdjust="0"/>
  </p:normalViewPr>
  <p:slideViewPr>
    <p:cSldViewPr snapToGrid="0">
      <p:cViewPr varScale="1">
        <p:scale>
          <a:sx n="65" d="100"/>
          <a:sy n="65" d="100"/>
        </p:scale>
        <p:origin x="93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A4F188-A782-486A-A37A-A3B7FD8324F7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CFD3DC-6244-44DB-A80F-2F892D959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214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FD3DC-6244-44DB-A80F-2F892D9590D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921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FD3DC-6244-44DB-A80F-2F892D9590D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66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FD3DC-6244-44DB-A80F-2F892D9590D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292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FD3DC-6244-44DB-A80F-2F892D9590D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7301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FD3DC-6244-44DB-A80F-2F892D9590D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038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FD3DC-6244-44DB-A80F-2F892D9590D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674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60C7F-592B-41CE-8CCD-EC8C4773201C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7B3EF-4AEC-49EB-8397-EE6F0D26B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549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60C7F-592B-41CE-8CCD-EC8C4773201C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7B3EF-4AEC-49EB-8397-EE6F0D26B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475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60C7F-592B-41CE-8CCD-EC8C4773201C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7B3EF-4AEC-49EB-8397-EE6F0D26B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716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60C7F-592B-41CE-8CCD-EC8C4773201C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7B3EF-4AEC-49EB-8397-EE6F0D26B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589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60C7F-592B-41CE-8CCD-EC8C4773201C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7B3EF-4AEC-49EB-8397-EE6F0D26B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815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60C7F-592B-41CE-8CCD-EC8C4773201C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7B3EF-4AEC-49EB-8397-EE6F0D26B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827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60C7F-592B-41CE-8CCD-EC8C4773201C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7B3EF-4AEC-49EB-8397-EE6F0D26B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845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60C7F-592B-41CE-8CCD-EC8C4773201C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7B3EF-4AEC-49EB-8397-EE6F0D26B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581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60C7F-592B-41CE-8CCD-EC8C4773201C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7B3EF-4AEC-49EB-8397-EE6F0D26B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945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60C7F-592B-41CE-8CCD-EC8C4773201C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7B3EF-4AEC-49EB-8397-EE6F0D26B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155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60C7F-592B-41CE-8CCD-EC8C4773201C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7B3EF-4AEC-49EB-8397-EE6F0D26B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971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60C7F-592B-41CE-8CCD-EC8C4773201C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7B3EF-4AEC-49EB-8397-EE6F0D26B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02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fif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f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7926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/>
              <a:t>সবাইকে</a:t>
            </a:r>
            <a:r>
              <a:rPr lang="en-US" sz="4400" dirty="0" smtClean="0"/>
              <a:t> </a:t>
            </a:r>
            <a:r>
              <a:rPr lang="en-US" sz="4400" dirty="0" err="1" smtClean="0"/>
              <a:t>শুভেচ্ছা</a:t>
            </a:r>
            <a:r>
              <a:rPr lang="en-US" sz="4400" dirty="0" smtClean="0"/>
              <a:t>  </a:t>
            </a:r>
            <a:endParaRPr lang="en-US" sz="4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988" y="692331"/>
            <a:ext cx="5094092" cy="616566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3495"/>
            <a:ext cx="7167716" cy="599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5753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9704" y="5534561"/>
            <a:ext cx="67720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দেখিনু সেদিন রেলে,</a:t>
            </a:r>
          </a:p>
          <a:p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কুলি বলে এক বাবু সাব তারে ঠেলে দিলে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নিচে</a:t>
            </a:r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 ফেলে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!</a:t>
            </a:r>
          </a:p>
          <a:p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চোখ ফেটে এল জল,</a:t>
            </a:r>
          </a:p>
          <a:p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এমনি করিয়া কি জগৎ জুড়িয়া মার খাবে দূর্বল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083143" cy="5355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/>
              <a:t>পাঠ বিশ্লেষণ 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681"/>
            <a:ext cx="7093974" cy="49554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723" y="543161"/>
            <a:ext cx="5083277" cy="513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56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817" y="209006"/>
            <a:ext cx="838635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যে দধীচিদের হাড় দিয়ে ঐ বাষ্প – শকট চলে,</a:t>
            </a:r>
          </a:p>
          <a:p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বাবু সাব এসে চড়িল তাহাতে, কুলিরা পড়িল তলে।</a:t>
            </a:r>
          </a:p>
          <a:p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বেতন দিয়াছ?- চুপ রও যত মিথ্যাবাদীর দল!</a:t>
            </a:r>
          </a:p>
          <a:p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কত পাই দিয়ে কুলিদের তুই কত ক্রোর পেলি বল!</a:t>
            </a:r>
          </a:p>
          <a:p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401"/>
            <a:ext cx="6356555" cy="5181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297" y="1605046"/>
            <a:ext cx="5761703" cy="525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6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393" y="1079815"/>
            <a:ext cx="6572771" cy="5778185"/>
          </a:xfrm>
          <a:prstGeom prst="rect">
            <a:avLst/>
          </a:prstGeom>
          <a:solidFill>
            <a:schemeClr val="bg1"/>
          </a:solidFill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0" y="0"/>
            <a:ext cx="5514109" cy="10529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000" dirty="0" smtClean="0"/>
              <a:t>রাজপথে তব চলিছে মোটর, সাগরে জাহাজ চলে,</a:t>
            </a:r>
          </a:p>
          <a:p>
            <a:pPr algn="ctr"/>
            <a:r>
              <a:rPr lang="bn-IN" sz="2000" dirty="0" smtClean="0"/>
              <a:t>রেলপথে চলে বাস্প-শকট, দেশ ছেয়ে গেল কলে,             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05766"/>
            <a:ext cx="5583814" cy="575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311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918364"/>
            <a:ext cx="6747164" cy="19396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000" dirty="0" smtClean="0"/>
              <a:t>বল তো এসব কাহাদের দান ! তোমার অট্টালিকা </a:t>
            </a:r>
          </a:p>
          <a:p>
            <a:pPr algn="ctr"/>
            <a:r>
              <a:rPr lang="bn-IN" sz="2000" dirty="0" smtClean="0"/>
              <a:t>কার খুনে রাঙা ? –ঠূলি  খুলে দেখ, প্রতি ইটে আছে লিখা।</a:t>
            </a:r>
          </a:p>
          <a:p>
            <a:pPr algn="ctr"/>
            <a:r>
              <a:rPr lang="bn-IN" sz="2000" dirty="0" smtClean="0"/>
              <a:t>তুমি জান নাকো, কিন্তু পথের প্রতি ধূলিকণা জানে</a:t>
            </a:r>
          </a:p>
          <a:p>
            <a:pPr algn="ctr"/>
            <a:r>
              <a:rPr lang="bn-IN" sz="2000" dirty="0" smtClean="0"/>
              <a:t>ঐ পথ, ঐ জাহাজ, শকট, অট্টালিকা মানে !        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745" y="0"/>
            <a:ext cx="5500255" cy="67610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664036" cy="4904509"/>
          </a:xfrm>
          <a:prstGeom prst="rect">
            <a:avLst/>
          </a:prstGeom>
          <a:solidFill>
            <a:schemeClr val="bg1"/>
          </a:solidFill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081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636774" cy="53536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277" y="0"/>
            <a:ext cx="5584723" cy="53241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3746090" y="5353664"/>
            <a:ext cx="7049729" cy="138634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/>
              <a:t>আসিতেছে শুভদিন,</a:t>
            </a:r>
          </a:p>
          <a:p>
            <a:pPr algn="ctr"/>
            <a:r>
              <a:rPr lang="bn-IN" sz="2400" dirty="0" smtClean="0"/>
              <a:t>দিনে দিনে বহু বাড়িয়াছে দেনা, শুধিতে হইবে ঋণ।</a:t>
            </a:r>
          </a:p>
          <a:p>
            <a:pPr algn="ctr"/>
            <a:r>
              <a:rPr lang="bn-IN" sz="2400" dirty="0" smtClean="0"/>
              <a:t>হাতুড়ি শাবল গাঁইতি চালায়ে ভাঙিল যারা পাহাড়,     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86313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239" y="4793226"/>
            <a:ext cx="6150077" cy="19320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000" dirty="0" smtClean="0"/>
              <a:t>পাহাড়-কাটা সে পথের দু-পাশে পড়িয়া যাদের হাড়,</a:t>
            </a:r>
          </a:p>
          <a:p>
            <a:r>
              <a:rPr lang="bn-IN" sz="2000" dirty="0" smtClean="0"/>
              <a:t>তোমারে সেবিতে হইল যাহারা মজুর, মুটে ও কুলি,</a:t>
            </a:r>
          </a:p>
          <a:p>
            <a:r>
              <a:rPr lang="bn-IN" sz="2000" dirty="0" smtClean="0"/>
              <a:t>তোমারে বহিতে যারা পবিত্র অঙ্গে লাগাল ধূলি;</a:t>
            </a:r>
          </a:p>
          <a:p>
            <a:r>
              <a:rPr lang="bn-IN" sz="2000" dirty="0" smtClean="0"/>
              <a:t>তারাই মানুষ , তারাই দেবতা, গাহি তাহাদেরি গান, </a:t>
            </a:r>
          </a:p>
          <a:p>
            <a:r>
              <a:rPr lang="bn-IN" sz="2000" dirty="0" smtClean="0"/>
              <a:t>তাদের ব্যথিত বক্ষে পা ফেলে আসে নব উত্থান !         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9" y="0"/>
            <a:ext cx="6223819" cy="47637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542" y="137652"/>
            <a:ext cx="5717458" cy="67203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8324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41563"/>
            <a:ext cx="12192000" cy="62701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জোড়ায়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কাজ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494" y="554182"/>
            <a:ext cx="5430983" cy="630381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53846"/>
            <a:ext cx="6109855" cy="47105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অভিন্ন তথ্যভিত্তিক বহুনির্বাচনি প্রশ্ন ,সময়=২মিঃ    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-1" y="1094509"/>
            <a:ext cx="7079227" cy="54685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নিচের উদ্দীপকটি পড় এবং ১ ও ২ নং প্রশ্নের উত্তর দাও : </a:t>
            </a:r>
          </a:p>
          <a:p>
            <a:pPr algn="ctr"/>
            <a:endParaRPr lang="bn-IN" dirty="0" smtClean="0"/>
          </a:p>
          <a:p>
            <a:r>
              <a:rPr lang="bn-IN" dirty="0" smtClean="0"/>
              <a:t>শফিক শ্রমজীবী মানুষের পক্ষে কথা বলে। তাই গার্মেন্টস ও অন্যান্য সেক্টরে শ্রমিকদের শোষণ করা হলে সে এচিয়ে যায় এবং তাদের পক্ষে কথা বলে। কিন্তু এর জন্য সে অনেকবার পুলিশ কর্তৃক নির্যাতিত হইয়েছে। তাদের পক্ষে কথা বলতে ছাড়েনি।</a:t>
            </a:r>
          </a:p>
          <a:p>
            <a:endParaRPr lang="bn-IN" dirty="0" smtClean="0"/>
          </a:p>
          <a:p>
            <a:r>
              <a:rPr lang="bn-IN" dirty="0" smtClean="0"/>
              <a:t>১, উদ্দীপকের শফিকের </a:t>
            </a:r>
            <a:r>
              <a:rPr lang="bn-IN" dirty="0"/>
              <a:t>চ</a:t>
            </a:r>
            <a:r>
              <a:rPr lang="bn-IN" dirty="0" smtClean="0"/>
              <a:t>রিত্রে ‘কুলি-মজুর’ কবিতার কোনটি ফুটে উঠেছে ? </a:t>
            </a:r>
          </a:p>
          <a:p>
            <a:endParaRPr lang="bn-IN" dirty="0" smtClean="0"/>
          </a:p>
          <a:p>
            <a:r>
              <a:rPr lang="bn-IN" dirty="0" smtClean="0"/>
              <a:t>ক) শ্রমজীবী মানুষের প্রতি দরদ খ) শ্রমজীবীদের প্রতি বিতৃষ্ণা</a:t>
            </a:r>
          </a:p>
          <a:p>
            <a:r>
              <a:rPr lang="bn-IN" dirty="0" smtClean="0"/>
              <a:t>গ) শ্রমজীবী মানুষের প্রতি অবজ্ঞা ঘ) শ্রমিকশ্রেণির প্রতি অনীহা</a:t>
            </a:r>
          </a:p>
          <a:p>
            <a:endParaRPr lang="bn-IN" dirty="0" smtClean="0"/>
          </a:p>
          <a:p>
            <a:r>
              <a:rPr lang="bn-IN" dirty="0" smtClean="0"/>
              <a:t>২, উদ্দীপক এবং ‘কুলি-মজুর’ কবিতার শিক্ষণীয় দিক হলো-</a:t>
            </a:r>
          </a:p>
          <a:p>
            <a:r>
              <a:rPr lang="bn-IN" dirty="0" smtClean="0"/>
              <a:t>।, মানবতা ।।, সহানুভূতি  ।।।, ন্যায্যা অধিকার</a:t>
            </a:r>
          </a:p>
          <a:p>
            <a:endParaRPr lang="bn-IN" dirty="0" smtClean="0"/>
          </a:p>
          <a:p>
            <a:r>
              <a:rPr lang="bn-IN" dirty="0" smtClean="0"/>
              <a:t>নিচের কোনটি সঠিক ?  </a:t>
            </a:r>
          </a:p>
          <a:p>
            <a:r>
              <a:rPr lang="bn-IN" dirty="0" smtClean="0"/>
              <a:t>ক) ।  খ ) । ও ।। গ) ।। ও ।।।  ঘ) ।, ।। ও ।।।                                                    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577781"/>
            <a:ext cx="6710516" cy="3834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উত্তর =১, ক.২, ঘ।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41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75764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/>
              <a:t>দলিয় কাজ 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89005"/>
            <a:ext cx="4129548" cy="141931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144296" y="766916"/>
            <a:ext cx="4454014" cy="6784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অনুধাবনমূলক</a:t>
            </a:r>
            <a:r>
              <a:rPr lang="en-US" sz="2000" dirty="0" smtClean="0"/>
              <a:t> </a:t>
            </a:r>
            <a:r>
              <a:rPr lang="en-US" sz="2000" dirty="0" err="1" smtClean="0"/>
              <a:t>প্রশ্ন</a:t>
            </a:r>
            <a:r>
              <a:rPr lang="en-US" sz="2000" dirty="0" smtClean="0"/>
              <a:t>, </a:t>
            </a:r>
            <a:r>
              <a:rPr lang="en-US" sz="2000" dirty="0" err="1" smtClean="0"/>
              <a:t>সময়</a:t>
            </a:r>
            <a:r>
              <a:rPr lang="en-US" sz="2000" dirty="0" smtClean="0"/>
              <a:t>=৫মিঃ    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8568812" y="3672347"/>
            <a:ext cx="3623187" cy="1563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ঘ =</a:t>
            </a:r>
            <a:r>
              <a:rPr lang="en-US" sz="2400" dirty="0" err="1" smtClean="0"/>
              <a:t>দল</a:t>
            </a:r>
            <a:endParaRPr lang="en-US" sz="2400" dirty="0" smtClean="0"/>
          </a:p>
          <a:p>
            <a:pPr algn="ctr"/>
            <a:r>
              <a:rPr lang="en-US" sz="2400" dirty="0" smtClean="0"/>
              <a:t> ১, </a:t>
            </a:r>
            <a:r>
              <a:rPr lang="en-US" sz="2400" dirty="0" err="1" smtClean="0"/>
              <a:t>কবি</a:t>
            </a:r>
            <a:r>
              <a:rPr lang="en-US" sz="2400" dirty="0" smtClean="0"/>
              <a:t> </a:t>
            </a:r>
            <a:r>
              <a:rPr lang="en-US" sz="2400" dirty="0" err="1" smtClean="0"/>
              <a:t>শ্রমজীবী</a:t>
            </a:r>
            <a:r>
              <a:rPr lang="en-US" sz="2400" dirty="0" smtClean="0"/>
              <a:t> </a:t>
            </a:r>
            <a:r>
              <a:rPr lang="en-US" sz="2400" dirty="0" err="1" smtClean="0"/>
              <a:t>মানুষের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গান</a:t>
            </a:r>
            <a:r>
              <a:rPr lang="en-US" sz="2400" dirty="0" smtClean="0"/>
              <a:t> </a:t>
            </a:r>
            <a:r>
              <a:rPr lang="en-US" sz="2400" dirty="0" err="1" smtClean="0"/>
              <a:t>গেয়েছেন</a:t>
            </a:r>
            <a:r>
              <a:rPr lang="en-US" sz="2400" dirty="0" smtClean="0"/>
              <a:t> </a:t>
            </a:r>
            <a:r>
              <a:rPr lang="en-US" sz="2400" dirty="0" err="1" smtClean="0"/>
              <a:t>কেন</a:t>
            </a:r>
            <a:r>
              <a:rPr lang="en-US" sz="2400" dirty="0" smtClean="0"/>
              <a:t> ?  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-1" y="3923071"/>
            <a:ext cx="4114801" cy="14895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গ =</a:t>
            </a:r>
            <a:r>
              <a:rPr lang="en-US" sz="2400" dirty="0" err="1" smtClean="0"/>
              <a:t>দল</a:t>
            </a:r>
            <a:endParaRPr lang="en-US" sz="2400" dirty="0" smtClean="0"/>
          </a:p>
          <a:p>
            <a:pPr algn="ctr"/>
            <a:r>
              <a:rPr lang="en-US" sz="2400" dirty="0" smtClean="0"/>
              <a:t>১, </a:t>
            </a:r>
            <a:r>
              <a:rPr lang="en-US" sz="2400" dirty="0" err="1" smtClean="0"/>
              <a:t>পথের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প্রতি</a:t>
            </a:r>
            <a:r>
              <a:rPr lang="en-US" sz="2400" dirty="0" smtClean="0"/>
              <a:t> </a:t>
            </a:r>
            <a:r>
              <a:rPr lang="en-US" sz="2400" dirty="0" err="1" smtClean="0"/>
              <a:t>ধূলিকণা</a:t>
            </a:r>
            <a:r>
              <a:rPr lang="en-US" sz="2400" dirty="0" smtClean="0"/>
              <a:t> </a:t>
            </a:r>
            <a:r>
              <a:rPr lang="en-US" sz="2400" dirty="0" err="1" smtClean="0"/>
              <a:t>কী</a:t>
            </a:r>
            <a:r>
              <a:rPr lang="en-US" sz="2400" dirty="0" smtClean="0"/>
              <a:t> </a:t>
            </a:r>
            <a:r>
              <a:rPr lang="en-US" sz="2400" dirty="0" err="1" smtClean="0"/>
              <a:t>জানে</a:t>
            </a:r>
            <a:r>
              <a:rPr lang="en-US" sz="2400" dirty="0" smtClean="0"/>
              <a:t> ?   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8613058" y="727166"/>
            <a:ext cx="3578941" cy="157358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ক =</a:t>
            </a:r>
            <a:r>
              <a:rPr lang="en-US" sz="2400" dirty="0" err="1" smtClean="0"/>
              <a:t>দল</a:t>
            </a:r>
            <a:endParaRPr lang="en-US" sz="2400" dirty="0" smtClean="0"/>
          </a:p>
          <a:p>
            <a:pPr algn="ctr"/>
            <a:r>
              <a:rPr lang="en-US" sz="2400" dirty="0" smtClean="0"/>
              <a:t>১,চোখ </a:t>
            </a:r>
            <a:r>
              <a:rPr lang="en-US" sz="2400" dirty="0" err="1" smtClean="0"/>
              <a:t>ফেটে</a:t>
            </a:r>
            <a:r>
              <a:rPr lang="en-US" sz="2400" dirty="0" smtClean="0"/>
              <a:t> </a:t>
            </a:r>
            <a:r>
              <a:rPr lang="en-US" sz="2400" dirty="0" err="1" smtClean="0"/>
              <a:t>এল</a:t>
            </a:r>
            <a:r>
              <a:rPr lang="en-US" sz="2400" dirty="0" smtClean="0"/>
              <a:t> </a:t>
            </a:r>
            <a:r>
              <a:rPr lang="en-US" sz="2400" dirty="0" err="1" smtClean="0"/>
              <a:t>জল-কেন</a:t>
            </a:r>
            <a:r>
              <a:rPr lang="en-US" sz="2400" dirty="0" smtClean="0"/>
              <a:t> ? </a:t>
            </a:r>
            <a:r>
              <a:rPr lang="en-US" sz="2400" dirty="0" err="1" smtClean="0"/>
              <a:t>বুঝিয়ে</a:t>
            </a:r>
            <a:r>
              <a:rPr lang="en-US" sz="2400" dirty="0" smtClean="0"/>
              <a:t> </a:t>
            </a:r>
            <a:r>
              <a:rPr lang="en-US" sz="2400" dirty="0" err="1" smtClean="0"/>
              <a:t>লেখ</a:t>
            </a:r>
            <a:r>
              <a:rPr lang="en-US" sz="2400" dirty="0" smtClean="0"/>
              <a:t> ।   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0" y="775061"/>
            <a:ext cx="4129548" cy="168791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ক =</a:t>
            </a:r>
            <a:r>
              <a:rPr lang="en-US" sz="2400" dirty="0" err="1" smtClean="0"/>
              <a:t>দল</a:t>
            </a:r>
            <a:endParaRPr lang="en-US" sz="2400" dirty="0" smtClean="0"/>
          </a:p>
          <a:p>
            <a:pPr algn="ctr"/>
            <a:r>
              <a:rPr lang="en-US" sz="2400" dirty="0" smtClean="0"/>
              <a:t>১, </a:t>
            </a:r>
            <a:r>
              <a:rPr lang="en-US" sz="2400" dirty="0" err="1" smtClean="0"/>
              <a:t>শ্রমজীবী</a:t>
            </a:r>
            <a:r>
              <a:rPr lang="en-US" sz="2400" dirty="0" smtClean="0"/>
              <a:t> </a:t>
            </a:r>
            <a:r>
              <a:rPr lang="en-US" sz="2400" dirty="0" err="1" smtClean="0"/>
              <a:t>মানুষের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প্রতি</a:t>
            </a:r>
            <a:r>
              <a:rPr lang="en-US" sz="2400" dirty="0" smtClean="0"/>
              <a:t> </a:t>
            </a:r>
            <a:r>
              <a:rPr lang="en-US" sz="2400" dirty="0" err="1" smtClean="0"/>
              <a:t>ধনিকশ্রেনির</a:t>
            </a:r>
            <a:r>
              <a:rPr lang="en-US" sz="2400" dirty="0" smtClean="0"/>
              <a:t> </a:t>
            </a:r>
            <a:r>
              <a:rPr lang="en-US" sz="2400" dirty="0" err="1" smtClean="0"/>
              <a:t>আচরণ</a:t>
            </a:r>
            <a:r>
              <a:rPr lang="en-US" sz="2400" dirty="0" smtClean="0"/>
              <a:t> </a:t>
            </a:r>
            <a:r>
              <a:rPr lang="en-US" sz="2400" dirty="0" err="1" smtClean="0"/>
              <a:t>কেমন</a:t>
            </a:r>
            <a:r>
              <a:rPr lang="en-US" sz="2400" dirty="0" smtClean="0"/>
              <a:t> ?       </a:t>
            </a:r>
            <a:endParaRPr lang="en-US" sz="2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8346"/>
            <a:ext cx="4159045" cy="139965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568" y="5271535"/>
            <a:ext cx="3667432" cy="158646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3058" y="2326772"/>
            <a:ext cx="3578942" cy="1330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70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3063" y="0"/>
            <a:ext cx="12205063" cy="120178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</a:rPr>
              <a:t>মূ</a:t>
            </a:r>
            <a:r>
              <a:rPr lang="bn-IN" sz="6000" dirty="0" smtClean="0">
                <a:solidFill>
                  <a:schemeClr val="tx1"/>
                </a:solidFill>
              </a:rPr>
              <a:t>ল্যায়ণ</a:t>
            </a:r>
            <a:r>
              <a:rPr lang="bn-IN" sz="6000" dirty="0" smtClean="0">
                <a:solidFill>
                  <a:srgbClr val="FF0000"/>
                </a:solidFill>
              </a:rPr>
              <a:t> 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3062" y="2266409"/>
            <a:ext cx="9351026" cy="99713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 smtClean="0">
                <a:solidFill>
                  <a:schemeClr val="tx1"/>
                </a:solidFill>
              </a:rPr>
              <a:t>২ )  ‘পুতুলের বিয়ে’ নাটকটি লেখেন কে ? 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" y="3263542"/>
            <a:ext cx="9351818" cy="110054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 smtClean="0">
                <a:solidFill>
                  <a:schemeClr val="tx1"/>
                </a:solidFill>
              </a:rPr>
              <a:t>৩ ) শ্রমজীবী মানুষদের শোষণ করে কারা ?   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214846"/>
            <a:ext cx="9296400" cy="10515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 smtClean="0">
                <a:solidFill>
                  <a:schemeClr val="tx1"/>
                </a:solidFill>
              </a:rPr>
              <a:t>১ ) ‘খুন’ শব্দের অর্থ কী ?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" y="4364085"/>
            <a:ext cx="9393383" cy="110054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 smtClean="0">
                <a:solidFill>
                  <a:schemeClr val="tx1"/>
                </a:solidFill>
              </a:rPr>
              <a:t>৪ ) বাষ্প-শকট কোন পথে চলে ?   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546268"/>
            <a:ext cx="9457509" cy="77615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 smtClean="0"/>
              <a:t> ৫) মানবসভ্যতা কাদের হাতে গড়ে উঠেছে ?           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9378778" y="2344177"/>
            <a:ext cx="270613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/>
              <a:t> </a:t>
            </a:r>
            <a:r>
              <a:rPr lang="en-US" sz="2800" dirty="0" smtClean="0"/>
              <a:t>২, </a:t>
            </a:r>
            <a:r>
              <a:rPr lang="en-US" sz="2800" dirty="0" err="1" smtClean="0"/>
              <a:t>কাজী</a:t>
            </a:r>
            <a:r>
              <a:rPr lang="en-US" sz="2800" dirty="0" smtClean="0"/>
              <a:t> </a:t>
            </a:r>
            <a:r>
              <a:rPr lang="en-US" sz="2800" dirty="0" err="1" smtClean="0"/>
              <a:t>নজ্রুল</a:t>
            </a:r>
            <a:r>
              <a:rPr lang="en-US" sz="2800" dirty="0" smtClean="0"/>
              <a:t> </a:t>
            </a:r>
            <a:r>
              <a:rPr lang="en-US" sz="2800" dirty="0" err="1" smtClean="0"/>
              <a:t>ইসলাম</a:t>
            </a:r>
            <a:r>
              <a:rPr lang="en-US" sz="2800" dirty="0" smtClean="0"/>
              <a:t>।   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9337965" y="1427018"/>
            <a:ext cx="2729344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১, </a:t>
            </a:r>
            <a:r>
              <a:rPr lang="en-US" sz="2800" dirty="0" err="1" smtClean="0"/>
              <a:t>হত্যা</a:t>
            </a:r>
            <a:r>
              <a:rPr lang="en-US" sz="2800" dirty="0" smtClean="0"/>
              <a:t>। </a:t>
            </a:r>
            <a:endParaRPr lang="en-US" sz="2800" dirty="0"/>
          </a:p>
        </p:txBody>
      </p:sp>
      <p:sp>
        <p:nvSpPr>
          <p:cNvPr id="15" name="Rectangle 14"/>
          <p:cNvSpPr/>
          <p:nvPr/>
        </p:nvSpPr>
        <p:spPr>
          <a:xfrm>
            <a:off x="9365674" y="3311237"/>
            <a:ext cx="271549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৩, </a:t>
            </a:r>
            <a:r>
              <a:rPr lang="en-US" sz="2800" dirty="0" err="1" smtClean="0"/>
              <a:t>ধনিকশ্রেণি</a:t>
            </a:r>
            <a:r>
              <a:rPr lang="en-US" sz="2800" dirty="0"/>
              <a:t>।</a:t>
            </a:r>
            <a:r>
              <a:rPr lang="en-US" sz="2800" dirty="0" smtClean="0"/>
              <a:t>  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9496696" y="4314006"/>
            <a:ext cx="2586447" cy="8719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/>
              <a:t> ৪ ) রেলপথে,      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9509760" y="5515788"/>
            <a:ext cx="2555966" cy="77615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</a:rPr>
              <a:t> ৫,শ্রমজীবী মানুষদের।        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892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5" grpId="0" animBg="1"/>
      <p:bldP spid="11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731" y="765242"/>
            <a:ext cx="6013270" cy="6092757"/>
          </a:xfr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77070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বাড়ির</a:t>
            </a:r>
            <a:r>
              <a:rPr lang="en-US" sz="4000" dirty="0" smtClean="0"/>
              <a:t> </a:t>
            </a:r>
            <a:r>
              <a:rPr lang="en-US" sz="4000" dirty="0" err="1" smtClean="0"/>
              <a:t>কাজ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0" y="2873828"/>
            <a:ext cx="6178731" cy="398417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/>
              <a:t>১, তোমার দেখা একজন শ্রমজীবী মানুষের জীবন-যাপনের উপর একটি বিবরণী লেখ।       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4335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90726_153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319451" y="1223554"/>
            <a:ext cx="3901443" cy="4258493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0" y="130629"/>
            <a:ext cx="12192000" cy="1254034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rgbClr val="FF0000"/>
                </a:solidFill>
              </a:rPr>
              <a:t>পরিচিতি 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6" name="Round Single Corner Rectangle 5"/>
          <p:cNvSpPr/>
          <p:nvPr/>
        </p:nvSpPr>
        <p:spPr>
          <a:xfrm>
            <a:off x="0" y="1358537"/>
            <a:ext cx="4101738" cy="91440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0000"/>
                </a:solidFill>
              </a:rPr>
              <a:t>পাঠ-পরিচিতি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Round Single Corner Rectangle 6"/>
          <p:cNvSpPr/>
          <p:nvPr/>
        </p:nvSpPr>
        <p:spPr>
          <a:xfrm>
            <a:off x="8355876" y="1423852"/>
            <a:ext cx="3836124" cy="849085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0000"/>
                </a:solidFill>
              </a:rPr>
              <a:t>শিক্ষক-পরিচিতি 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Round Single Corner Rectangle 7"/>
          <p:cNvSpPr/>
          <p:nvPr/>
        </p:nvSpPr>
        <p:spPr>
          <a:xfrm>
            <a:off x="0" y="2272937"/>
            <a:ext cx="4195355" cy="3043646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0000"/>
                </a:solidFill>
              </a:rPr>
              <a:t>শ্রেণি : সপ্তম</a:t>
            </a:r>
          </a:p>
          <a:p>
            <a:pPr algn="ctr"/>
            <a:r>
              <a:rPr lang="bn-IN" sz="2800" dirty="0" smtClean="0">
                <a:solidFill>
                  <a:srgbClr val="FF0000"/>
                </a:solidFill>
              </a:rPr>
              <a:t>বিষয় : বাংলা প্রথম পত্র,</a:t>
            </a:r>
          </a:p>
          <a:p>
            <a:pPr algn="ctr"/>
            <a:r>
              <a:rPr lang="bn-IN" sz="2800" dirty="0" smtClean="0">
                <a:solidFill>
                  <a:srgbClr val="FF0000"/>
                </a:solidFill>
              </a:rPr>
              <a:t>সময় : ৪৫ মিনিট,</a:t>
            </a:r>
          </a:p>
          <a:p>
            <a:pPr algn="ctr"/>
            <a:r>
              <a:rPr lang="bn-IN" sz="2800" dirty="0" smtClean="0">
                <a:solidFill>
                  <a:srgbClr val="FF0000"/>
                </a:solidFill>
              </a:rPr>
              <a:t>তারিখ : ১০-২-২০২০ ইং,       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Round Single Corner Rectangle 8"/>
          <p:cNvSpPr/>
          <p:nvPr/>
        </p:nvSpPr>
        <p:spPr>
          <a:xfrm>
            <a:off x="8355876" y="2272937"/>
            <a:ext cx="3836124" cy="3043646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0000"/>
                </a:solidFill>
              </a:rPr>
              <a:t>নিমাই চন্দ্র মন্ডল,</a:t>
            </a:r>
          </a:p>
          <a:p>
            <a:pPr algn="ctr"/>
            <a:r>
              <a:rPr lang="bn-IN" sz="2800" dirty="0" smtClean="0">
                <a:solidFill>
                  <a:srgbClr val="FF0000"/>
                </a:solidFill>
              </a:rPr>
              <a:t>সহকারী শিক্ষক,</a:t>
            </a:r>
          </a:p>
          <a:p>
            <a:pPr algn="ctr"/>
            <a:r>
              <a:rPr lang="bn-IN" sz="2800" dirty="0" smtClean="0">
                <a:solidFill>
                  <a:srgbClr val="FF0000"/>
                </a:solidFill>
              </a:rPr>
              <a:t>পলাশী মাধ্যমিক বিদ্যালয়,</a:t>
            </a:r>
          </a:p>
          <a:p>
            <a:pPr algn="ctr"/>
            <a:r>
              <a:rPr lang="bn-IN" sz="2800" dirty="0" smtClean="0">
                <a:solidFill>
                  <a:srgbClr val="FF0000"/>
                </a:solidFill>
              </a:rPr>
              <a:t>রোহিতা,মনিরামপুর, যশোর।          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153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12192000" cy="8174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</a:rPr>
              <a:t>সবাইকে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ধন্যবাদ</a:t>
            </a:r>
            <a:r>
              <a:rPr lang="en-US" sz="6000" dirty="0" smtClean="0">
                <a:solidFill>
                  <a:srgbClr val="FF0000"/>
                </a:solidFill>
              </a:rPr>
              <a:t>  </a:t>
            </a:r>
            <a:endParaRPr lang="en-US" sz="60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3564"/>
            <a:ext cx="12192000" cy="699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3380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251" y="827418"/>
            <a:ext cx="3709852" cy="30130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417" y="3777342"/>
            <a:ext cx="3792583" cy="30806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5261"/>
            <a:ext cx="4598126" cy="27317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119" y="757783"/>
            <a:ext cx="3831881" cy="29128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540034"/>
            <a:ext cx="4611189" cy="259950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-1" y="104503"/>
            <a:ext cx="12083143" cy="66620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চিত্রের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মানুষগুলো</a:t>
            </a:r>
            <a:r>
              <a:rPr lang="en-US" sz="3200" dirty="0" smtClean="0"/>
              <a:t> </a:t>
            </a:r>
            <a:r>
              <a:rPr lang="en-US" sz="3200" dirty="0" err="1" smtClean="0"/>
              <a:t>কোন</a:t>
            </a:r>
            <a:r>
              <a:rPr lang="en-US" sz="3200" dirty="0" smtClean="0"/>
              <a:t> </a:t>
            </a:r>
            <a:r>
              <a:rPr lang="en-US" sz="3200" dirty="0" err="1" smtClean="0"/>
              <a:t>শ্রেণির</a:t>
            </a:r>
            <a:r>
              <a:rPr lang="en-US" sz="3200" dirty="0" smtClean="0"/>
              <a:t> </a:t>
            </a:r>
            <a:r>
              <a:rPr lang="en-US" sz="3200" dirty="0" err="1" smtClean="0"/>
              <a:t>পেশাজীবি</a:t>
            </a:r>
            <a:r>
              <a:rPr lang="en-US" sz="3200" dirty="0" smtClean="0"/>
              <a:t> ? </a:t>
            </a:r>
            <a:endParaRPr lang="en-US" sz="3200" dirty="0"/>
          </a:p>
        </p:txBody>
      </p:sp>
      <p:sp>
        <p:nvSpPr>
          <p:cNvPr id="15" name="Rectangle 14"/>
          <p:cNvSpPr/>
          <p:nvPr/>
        </p:nvSpPr>
        <p:spPr>
          <a:xfrm>
            <a:off x="0" y="6165668"/>
            <a:ext cx="2926080" cy="692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শ্রমিক বা কুলি-মজুর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982" y="3906982"/>
            <a:ext cx="3588327" cy="241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29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88827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</a:rPr>
              <a:t>পাঠ-পরিচিতি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4898572" y="1802675"/>
            <a:ext cx="4885508" cy="1685108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chemeClr val="tx1"/>
                </a:solidFill>
              </a:rPr>
              <a:t>“কুলি-মজুর” 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02183" y="3931920"/>
            <a:ext cx="5799907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0000"/>
                </a:solidFill>
              </a:rPr>
              <a:t>কাজী নজরুল ইসলাম   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1" y="1838052"/>
            <a:ext cx="3004457" cy="298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60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09852" y="640079"/>
            <a:ext cx="54210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/>
              <a:t>শিখন</a:t>
            </a:r>
            <a:r>
              <a:rPr lang="en-US" sz="6000" dirty="0" smtClean="0"/>
              <a:t> </a:t>
            </a:r>
            <a:r>
              <a:rPr lang="en-US" sz="6000" dirty="0" err="1" smtClean="0"/>
              <a:t>ফল</a:t>
            </a:r>
            <a:r>
              <a:rPr lang="en-US" sz="6000" dirty="0" smtClean="0"/>
              <a:t>    </a:t>
            </a:r>
            <a:endParaRPr lang="en-US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2860765" y="2364377"/>
            <a:ext cx="71845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এই </a:t>
            </a:r>
            <a:r>
              <a:rPr lang="en-US" sz="2800" dirty="0" err="1" smtClean="0"/>
              <a:t>পাঠ</a:t>
            </a:r>
            <a:r>
              <a:rPr lang="en-US" sz="2800" dirty="0" smtClean="0"/>
              <a:t> </a:t>
            </a:r>
            <a:r>
              <a:rPr lang="en-US" sz="2800" dirty="0" err="1" smtClean="0"/>
              <a:t>শেষে</a:t>
            </a:r>
            <a:r>
              <a:rPr lang="en-US" sz="2800" dirty="0" smtClean="0"/>
              <a:t> </a:t>
            </a:r>
            <a:r>
              <a:rPr lang="en-US" sz="2800" dirty="0" err="1" smtClean="0"/>
              <a:t>শিক্ষার্থীরা</a:t>
            </a:r>
            <a:r>
              <a:rPr lang="en-US" sz="2800" dirty="0"/>
              <a:t> </a:t>
            </a:r>
            <a:r>
              <a:rPr lang="en-US" sz="2800" dirty="0" smtClean="0"/>
              <a:t>---------</a:t>
            </a:r>
            <a:endParaRPr lang="bn-IN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১ ) </a:t>
            </a:r>
            <a:r>
              <a:rPr lang="en-US" sz="2800" dirty="0" err="1" smtClean="0"/>
              <a:t>কবির</a:t>
            </a:r>
            <a:r>
              <a:rPr lang="en-US" sz="2800" dirty="0" smtClean="0"/>
              <a:t> </a:t>
            </a:r>
            <a:r>
              <a:rPr lang="en-US" sz="2800" dirty="0" err="1" smtClean="0"/>
              <a:t>জন্ম</a:t>
            </a:r>
            <a:r>
              <a:rPr lang="en-US" sz="2800" dirty="0" smtClean="0"/>
              <a:t> </a:t>
            </a:r>
            <a:r>
              <a:rPr lang="en-US" sz="2800" dirty="0" err="1" smtClean="0"/>
              <a:t>পরিচিতি</a:t>
            </a:r>
            <a:r>
              <a:rPr lang="en-US" sz="2800" dirty="0" smtClean="0"/>
              <a:t> </a:t>
            </a:r>
            <a:r>
              <a:rPr lang="en-US" sz="2800" dirty="0" err="1" smtClean="0"/>
              <a:t>সম্পর্কে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লিখতে</a:t>
            </a:r>
            <a:r>
              <a:rPr lang="en-US" sz="2800" dirty="0" smtClean="0"/>
              <a:t>, </a:t>
            </a:r>
            <a:r>
              <a:rPr lang="en-US" sz="2800" dirty="0" err="1" smtClean="0"/>
              <a:t>পড়তে</a:t>
            </a:r>
            <a:r>
              <a:rPr lang="en-US" sz="2800" dirty="0" smtClean="0"/>
              <a:t> ও </a:t>
            </a:r>
            <a:r>
              <a:rPr lang="en-US" sz="2800" dirty="0" err="1" smtClean="0"/>
              <a:t>বলতে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পারবে</a:t>
            </a:r>
            <a:r>
              <a:rPr lang="en-US" sz="2800" dirty="0" smtClean="0"/>
              <a:t>।</a:t>
            </a:r>
          </a:p>
          <a:p>
            <a:r>
              <a:rPr lang="en-US" sz="2800" dirty="0" smtClean="0"/>
              <a:t>২ ) </a:t>
            </a:r>
            <a:r>
              <a:rPr lang="en-US" sz="2800" dirty="0" err="1" smtClean="0"/>
              <a:t>নতুন</a:t>
            </a:r>
            <a:r>
              <a:rPr lang="en-US" sz="2800" dirty="0" smtClean="0"/>
              <a:t> </a:t>
            </a:r>
            <a:r>
              <a:rPr lang="en-US" sz="2800" dirty="0" err="1" smtClean="0"/>
              <a:t>শব্দের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অর্থসহ</a:t>
            </a:r>
            <a:r>
              <a:rPr lang="en-US" sz="2800" dirty="0" smtClean="0"/>
              <a:t> </a:t>
            </a:r>
            <a:r>
              <a:rPr lang="en-US" sz="2800" dirty="0" err="1" smtClean="0"/>
              <a:t>বাক্য</a:t>
            </a:r>
            <a:r>
              <a:rPr lang="en-US" sz="2800" dirty="0" smtClean="0"/>
              <a:t> </a:t>
            </a:r>
            <a:r>
              <a:rPr lang="en-US" sz="2800" dirty="0" err="1" smtClean="0"/>
              <a:t>গঠণ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পারবে</a:t>
            </a:r>
            <a:r>
              <a:rPr lang="en-US" sz="2800" dirty="0" smtClean="0"/>
              <a:t>।</a:t>
            </a:r>
          </a:p>
          <a:p>
            <a:r>
              <a:rPr lang="en-US" sz="2800" dirty="0" smtClean="0"/>
              <a:t>৩ ) </a:t>
            </a:r>
            <a:r>
              <a:rPr lang="en-US" sz="2800" dirty="0" err="1" smtClean="0"/>
              <a:t>শ্রমজীবী</a:t>
            </a:r>
            <a:r>
              <a:rPr lang="en-US" sz="2800" dirty="0" smtClean="0"/>
              <a:t> </a:t>
            </a:r>
            <a:r>
              <a:rPr lang="en-US" sz="2800" dirty="0" err="1" smtClean="0"/>
              <a:t>মানুষকে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কীভাবে</a:t>
            </a:r>
            <a:r>
              <a:rPr lang="en-US" sz="2800" dirty="0" smtClean="0"/>
              <a:t> </a:t>
            </a:r>
            <a:r>
              <a:rPr lang="en-US" sz="2800" dirty="0" err="1" smtClean="0"/>
              <a:t>শোষণ</a:t>
            </a:r>
            <a:r>
              <a:rPr lang="en-US" sz="2800" dirty="0" smtClean="0"/>
              <a:t> ও </a:t>
            </a:r>
            <a:r>
              <a:rPr lang="en-US" sz="2800" dirty="0" err="1" smtClean="0"/>
              <a:t>অত্যাচার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করা</a:t>
            </a:r>
            <a:r>
              <a:rPr lang="en-US" sz="2800" dirty="0" smtClean="0"/>
              <a:t> </a:t>
            </a:r>
            <a:r>
              <a:rPr lang="en-US" sz="2800" dirty="0" err="1" smtClean="0"/>
              <a:t>হয়</a:t>
            </a:r>
            <a:r>
              <a:rPr lang="en-US" sz="2800" dirty="0" smtClean="0"/>
              <a:t> </a:t>
            </a:r>
            <a:r>
              <a:rPr lang="en-US" sz="2800" dirty="0" err="1" smtClean="0"/>
              <a:t>তা</a:t>
            </a:r>
            <a:r>
              <a:rPr lang="en-US" sz="2800" dirty="0" smtClean="0"/>
              <a:t> </a:t>
            </a:r>
            <a:r>
              <a:rPr lang="en-US" sz="2800" dirty="0" err="1" smtClean="0"/>
              <a:t>ব্যাখ্যা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পারবে</a:t>
            </a:r>
            <a:r>
              <a:rPr lang="en-US" sz="2800" dirty="0" smtClean="0"/>
              <a:t>।                       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2652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12096206" cy="9274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rgbClr val="FF0000"/>
                </a:solidFill>
              </a:rPr>
              <a:t>কবি-পরিচিতি  </a:t>
            </a:r>
            <a:endParaRPr lang="en-US" sz="60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289810"/>
            <a:ext cx="4663440" cy="383667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-1" y="966652"/>
            <a:ext cx="3657601" cy="111034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0000"/>
                </a:solidFill>
              </a:rPr>
              <a:t>কাজী নজরুল ইসলাম  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70663" y="914400"/>
            <a:ext cx="8386354" cy="10711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জন্ম পরিচয় : ২৫ই মে, ১৮৯৯ সালে, বর্ধমান জেলার আসানসোল মহাকুমার চুরুলিয়া গ্রামে।        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89121" y="1920241"/>
            <a:ext cx="7694022" cy="116640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rgbClr val="FF0000"/>
                </a:solidFill>
              </a:rPr>
              <a:t>পিতৃ ও মাতৃ পরিচয় : পিতার নাম কাজী ফকির আহমদ মাতার নাম জাহেদা খাতুন।    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89121" y="3086645"/>
            <a:ext cx="7654833" cy="9628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শিক্ষাজীবন : গ্রামের মক্তব থেকে প্রাথমিক শিক্ষালাভ। রানী গজ্ঞের সিয়ারসোল স্কুলে, ময়মনসিংহ জেলার ত্রিশালের দরিরামপুর স্কুলে দশম শ্রেণি পর্যন্ত পড়ালেখা করেন।                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497978" y="4036424"/>
            <a:ext cx="7694022" cy="90133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rgbClr val="FF0000"/>
                </a:solidFill>
              </a:rPr>
              <a:t>কর্মজীবন : লেটোর দলে, রুটির দোকানে এবং সেনাবাহিনীতে যোগদান করেছিলেন। পত্রিকা সম্পাদনা,গ্রামোফোন রেকর্ডের ব্যাবসা।      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89120" y="4950823"/>
            <a:ext cx="7667897" cy="11310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সাহিত্যকর্ম</a:t>
            </a:r>
            <a:r>
              <a:rPr lang="en-US" dirty="0" smtClean="0"/>
              <a:t> : </a:t>
            </a:r>
            <a:r>
              <a:rPr lang="en-US" dirty="0" err="1" smtClean="0"/>
              <a:t>কাব্যগ্রন্থ</a:t>
            </a:r>
            <a:r>
              <a:rPr lang="en-US" dirty="0" smtClean="0"/>
              <a:t> :</a:t>
            </a:r>
            <a:r>
              <a:rPr lang="en-US" dirty="0" err="1" smtClean="0"/>
              <a:t>পিলে</a:t>
            </a:r>
            <a:r>
              <a:rPr lang="en-US" dirty="0" smtClean="0"/>
              <a:t> </a:t>
            </a:r>
            <a:r>
              <a:rPr lang="en-US" dirty="0" err="1" smtClean="0"/>
              <a:t>পটকা</a:t>
            </a:r>
            <a:r>
              <a:rPr lang="en-US" dirty="0" smtClean="0"/>
              <a:t>, </a:t>
            </a:r>
            <a:r>
              <a:rPr lang="en-US" dirty="0" err="1" smtClean="0"/>
              <a:t>ঘুম</a:t>
            </a:r>
            <a:r>
              <a:rPr lang="en-US" dirty="0" smtClean="0"/>
              <a:t> </a:t>
            </a:r>
            <a:r>
              <a:rPr lang="en-US" dirty="0" err="1" smtClean="0"/>
              <a:t>জাগানো</a:t>
            </a:r>
            <a:r>
              <a:rPr lang="en-US" dirty="0" smtClean="0"/>
              <a:t> </a:t>
            </a:r>
            <a:r>
              <a:rPr lang="en-US" dirty="0" err="1" smtClean="0"/>
              <a:t>পাখি</a:t>
            </a:r>
            <a:r>
              <a:rPr lang="en-US" dirty="0" smtClean="0"/>
              <a:t>,  </a:t>
            </a:r>
            <a:r>
              <a:rPr lang="en-US" dirty="0" err="1" smtClean="0"/>
              <a:t>অগ্নি-বীনা</a:t>
            </a:r>
            <a:r>
              <a:rPr lang="en-US" dirty="0" smtClean="0"/>
              <a:t>, </a:t>
            </a:r>
            <a:r>
              <a:rPr lang="en-US" dirty="0" err="1" smtClean="0"/>
              <a:t>সাম্যবাদী</a:t>
            </a:r>
            <a:r>
              <a:rPr lang="en-US" dirty="0" smtClean="0"/>
              <a:t>, </a:t>
            </a:r>
            <a:r>
              <a:rPr lang="en-US" dirty="0" err="1" smtClean="0"/>
              <a:t>সর্বহারা</a:t>
            </a:r>
            <a:r>
              <a:rPr lang="en-US" dirty="0" smtClean="0"/>
              <a:t>, </a:t>
            </a:r>
            <a:r>
              <a:rPr lang="en-US" dirty="0" err="1" smtClean="0"/>
              <a:t>বিষের</a:t>
            </a:r>
            <a:r>
              <a:rPr lang="en-US" dirty="0" smtClean="0"/>
              <a:t> </a:t>
            </a:r>
            <a:r>
              <a:rPr lang="en-US" dirty="0" err="1" smtClean="0"/>
              <a:t>বাঁশি</a:t>
            </a:r>
            <a:r>
              <a:rPr lang="en-US" dirty="0" smtClean="0"/>
              <a:t>। </a:t>
            </a:r>
            <a:r>
              <a:rPr lang="en-US" dirty="0" err="1" smtClean="0"/>
              <a:t>উপন্যাস</a:t>
            </a:r>
            <a:r>
              <a:rPr lang="en-US" dirty="0" smtClean="0"/>
              <a:t> : </a:t>
            </a:r>
            <a:r>
              <a:rPr lang="en-US" dirty="0" err="1" smtClean="0"/>
              <a:t>বাঁধনহারা</a:t>
            </a:r>
            <a:r>
              <a:rPr lang="en-US" dirty="0" smtClean="0"/>
              <a:t>, </a:t>
            </a:r>
            <a:r>
              <a:rPr lang="en-US" dirty="0" err="1" smtClean="0"/>
              <a:t>কুহেলিকা</a:t>
            </a:r>
            <a:r>
              <a:rPr lang="en-US" dirty="0" smtClean="0"/>
              <a:t>। </a:t>
            </a:r>
            <a:r>
              <a:rPr lang="en-US" dirty="0" err="1" smtClean="0"/>
              <a:t>গল্প</a:t>
            </a:r>
            <a:r>
              <a:rPr lang="en-US" dirty="0" smtClean="0"/>
              <a:t> : </a:t>
            </a:r>
            <a:r>
              <a:rPr lang="en-US" dirty="0" err="1" smtClean="0"/>
              <a:t>ব্যাথার</a:t>
            </a:r>
            <a:r>
              <a:rPr lang="en-US" dirty="0" smtClean="0"/>
              <a:t> </a:t>
            </a:r>
            <a:r>
              <a:rPr lang="en-US" dirty="0" err="1" smtClean="0"/>
              <a:t>দান</a:t>
            </a:r>
            <a:r>
              <a:rPr lang="en-US" dirty="0" smtClean="0"/>
              <a:t>, </a:t>
            </a:r>
            <a:r>
              <a:rPr lang="en-US" dirty="0" err="1" smtClean="0"/>
              <a:t>রিক্তের</a:t>
            </a:r>
            <a:r>
              <a:rPr lang="en-US" dirty="0" smtClean="0"/>
              <a:t> </a:t>
            </a:r>
            <a:r>
              <a:rPr lang="en-US" dirty="0" err="1" smtClean="0"/>
              <a:t>বেদন</a:t>
            </a:r>
            <a:r>
              <a:rPr lang="en-US" dirty="0" smtClean="0"/>
              <a:t>,  </a:t>
            </a:r>
            <a:r>
              <a:rPr lang="en-US" dirty="0" err="1" smtClean="0"/>
              <a:t>জিনের</a:t>
            </a:r>
            <a:r>
              <a:rPr lang="en-US" dirty="0" smtClean="0"/>
              <a:t> </a:t>
            </a:r>
            <a:r>
              <a:rPr lang="en-US" dirty="0" err="1" smtClean="0"/>
              <a:t>বাদশা</a:t>
            </a:r>
            <a:r>
              <a:rPr lang="en-US" dirty="0" smtClean="0"/>
              <a:t>। </a:t>
            </a:r>
            <a:r>
              <a:rPr lang="en-US" dirty="0" err="1" smtClean="0"/>
              <a:t>নাটক</a:t>
            </a:r>
            <a:r>
              <a:rPr lang="en-US" dirty="0" smtClean="0"/>
              <a:t> : </a:t>
            </a:r>
            <a:r>
              <a:rPr lang="en-US" dirty="0" err="1" smtClean="0"/>
              <a:t>আলেয়া</a:t>
            </a:r>
            <a:r>
              <a:rPr lang="en-US" dirty="0" smtClean="0"/>
              <a:t>, </a:t>
            </a:r>
            <a:r>
              <a:rPr lang="en-US" dirty="0" err="1" smtClean="0"/>
              <a:t>পুতুলের</a:t>
            </a:r>
            <a:r>
              <a:rPr lang="en-US" dirty="0" smtClean="0"/>
              <a:t> </a:t>
            </a:r>
            <a:r>
              <a:rPr lang="en-US" dirty="0" err="1" smtClean="0"/>
              <a:t>বিয়ে</a:t>
            </a:r>
            <a:r>
              <a:rPr lang="en-US" dirty="0" smtClean="0"/>
              <a:t>। </a:t>
            </a:r>
            <a:r>
              <a:rPr lang="en-US" dirty="0" err="1" smtClean="0"/>
              <a:t>প্রবন্ধগ্রন্থ</a:t>
            </a:r>
            <a:r>
              <a:rPr lang="en-US" dirty="0" smtClean="0"/>
              <a:t> : </a:t>
            </a:r>
            <a:r>
              <a:rPr lang="en-US" dirty="0" err="1" smtClean="0"/>
              <a:t>ধুমকেতু</a:t>
            </a:r>
            <a:r>
              <a:rPr lang="en-US" dirty="0" smtClean="0"/>
              <a:t>, </a:t>
            </a:r>
            <a:r>
              <a:rPr lang="en-US" dirty="0" err="1" smtClean="0"/>
              <a:t>যুগ-বাণী</a:t>
            </a:r>
            <a:r>
              <a:rPr lang="en-US" dirty="0" smtClean="0"/>
              <a:t>, </a:t>
            </a:r>
            <a:r>
              <a:rPr lang="en-US" dirty="0" err="1" smtClean="0"/>
              <a:t>দুর্দিনের</a:t>
            </a:r>
            <a:r>
              <a:rPr lang="en-US" dirty="0" smtClean="0"/>
              <a:t> </a:t>
            </a:r>
            <a:r>
              <a:rPr lang="en-US" dirty="0" err="1" smtClean="0"/>
              <a:t>যাত্রী</a:t>
            </a:r>
            <a:r>
              <a:rPr lang="en-US" dirty="0" smtClean="0"/>
              <a:t>। </a:t>
            </a:r>
            <a:r>
              <a:rPr lang="en-US" dirty="0" err="1" smtClean="0"/>
              <a:t>গানের</a:t>
            </a:r>
            <a:r>
              <a:rPr lang="en-US" dirty="0" smtClean="0"/>
              <a:t> </a:t>
            </a:r>
            <a:r>
              <a:rPr lang="en-US" dirty="0" err="1" smtClean="0"/>
              <a:t>সংকলন</a:t>
            </a:r>
            <a:r>
              <a:rPr lang="en-US" dirty="0" smtClean="0"/>
              <a:t> : </a:t>
            </a:r>
            <a:r>
              <a:rPr lang="en-US" dirty="0" err="1" smtClean="0"/>
              <a:t>বুল্বুল,চোখের</a:t>
            </a:r>
            <a:r>
              <a:rPr lang="en-US" dirty="0" smtClean="0"/>
              <a:t> </a:t>
            </a:r>
            <a:r>
              <a:rPr lang="en-US" dirty="0" err="1" smtClean="0"/>
              <a:t>চাতক</a:t>
            </a:r>
            <a:r>
              <a:rPr lang="en-US" dirty="0" smtClean="0"/>
              <a:t>, </a:t>
            </a:r>
            <a:r>
              <a:rPr lang="en-US" dirty="0" err="1" smtClean="0"/>
              <a:t>চন্দ্রবিন্দু</a:t>
            </a:r>
            <a:r>
              <a:rPr lang="en-US" dirty="0" smtClean="0"/>
              <a:t>, </a:t>
            </a:r>
            <a:r>
              <a:rPr lang="en-US" dirty="0" err="1" smtClean="0"/>
              <a:t>সুরলিপি</a:t>
            </a:r>
            <a:r>
              <a:rPr lang="en-US" dirty="0" smtClean="0"/>
              <a:t>।                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6126480"/>
            <a:ext cx="4245429" cy="7315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rgbClr val="FF0000"/>
                </a:solidFill>
              </a:rPr>
              <a:t>জীবনাবসান : ২৯ আগস্ট, ১৯৭৬ সালে।  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89121" y="6081847"/>
            <a:ext cx="7694022" cy="62320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পুরস্কার</a:t>
            </a:r>
            <a:r>
              <a:rPr lang="en-US" dirty="0" smtClean="0">
                <a:solidFill>
                  <a:srgbClr val="FF0000"/>
                </a:solidFill>
              </a:rPr>
              <a:t> ও </a:t>
            </a:r>
            <a:r>
              <a:rPr lang="en-US" dirty="0" err="1" smtClean="0">
                <a:solidFill>
                  <a:srgbClr val="FF0000"/>
                </a:solidFill>
              </a:rPr>
              <a:t>সম্মাননা</a:t>
            </a:r>
            <a:r>
              <a:rPr lang="en-US" dirty="0" smtClean="0">
                <a:solidFill>
                  <a:srgbClr val="FF0000"/>
                </a:solidFill>
              </a:rPr>
              <a:t> : </a:t>
            </a:r>
            <a:r>
              <a:rPr lang="en-US" dirty="0" err="1" smtClean="0">
                <a:solidFill>
                  <a:srgbClr val="FF0000"/>
                </a:solidFill>
              </a:rPr>
              <a:t>কলকাতা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বিশ্ববিদ্যালয়</a:t>
            </a:r>
            <a:r>
              <a:rPr lang="en-US" dirty="0" smtClean="0">
                <a:solidFill>
                  <a:srgbClr val="FF0000"/>
                </a:solidFill>
              </a:rPr>
              <a:t> ‘</a:t>
            </a:r>
            <a:r>
              <a:rPr lang="en-US" dirty="0" err="1" smtClean="0">
                <a:solidFill>
                  <a:srgbClr val="FF0000"/>
                </a:solidFill>
              </a:rPr>
              <a:t>জগত্তারিণী</a:t>
            </a:r>
            <a:r>
              <a:rPr lang="en-US" dirty="0" smtClean="0">
                <a:solidFill>
                  <a:srgbClr val="FF0000"/>
                </a:solidFill>
              </a:rPr>
              <a:t>’, </a:t>
            </a:r>
            <a:r>
              <a:rPr lang="en-US" dirty="0" err="1" smtClean="0">
                <a:solidFill>
                  <a:srgbClr val="FF0000"/>
                </a:solidFill>
              </a:rPr>
              <a:t>ঢাকা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বিশ্ববিদ্যালয়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ডি-লিট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প্রদান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করে</a:t>
            </a:r>
            <a:r>
              <a:rPr lang="en-US" dirty="0" smtClean="0">
                <a:solidFill>
                  <a:srgbClr val="FF0000"/>
                </a:solidFill>
              </a:rPr>
              <a:t>। ‘</a:t>
            </a:r>
            <a:r>
              <a:rPr lang="en-US" dirty="0" err="1" smtClean="0">
                <a:solidFill>
                  <a:srgbClr val="FF0000"/>
                </a:solidFill>
              </a:rPr>
              <a:t>একুশে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পদক</a:t>
            </a:r>
            <a:r>
              <a:rPr lang="en-US" dirty="0" smtClean="0">
                <a:solidFill>
                  <a:srgbClr val="FF0000"/>
                </a:solidFill>
              </a:rPr>
              <a:t>’ </a:t>
            </a:r>
            <a:r>
              <a:rPr lang="en-US" dirty="0" err="1" smtClean="0">
                <a:solidFill>
                  <a:srgbClr val="FF0000"/>
                </a:solidFill>
              </a:rPr>
              <a:t>এবং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জাতীয়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কবির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মর্যদায়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en-US" dirty="0" err="1" smtClean="0">
                <a:solidFill>
                  <a:srgbClr val="FF0000"/>
                </a:solidFill>
              </a:rPr>
              <a:t>অধিষ্ঠত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করেন</a:t>
            </a:r>
            <a:r>
              <a:rPr lang="en-US" dirty="0" smtClean="0">
                <a:solidFill>
                  <a:srgbClr val="FF0000"/>
                </a:solidFill>
              </a:rPr>
              <a:t>।                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73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355" y="747712"/>
            <a:ext cx="6091646" cy="611028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" y="4532811"/>
            <a:ext cx="6048103" cy="19855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১, </a:t>
            </a:r>
            <a:r>
              <a:rPr lang="en-US" sz="3200" dirty="0" err="1" smtClean="0"/>
              <a:t>উপরের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ছবি</a:t>
            </a:r>
            <a:r>
              <a:rPr lang="en-US" sz="3200" dirty="0" smtClean="0"/>
              <a:t> </a:t>
            </a:r>
            <a:r>
              <a:rPr lang="en-US" sz="3200" dirty="0" err="1" smtClean="0"/>
              <a:t>দেখে</a:t>
            </a:r>
            <a:r>
              <a:rPr lang="en-US" sz="3200" dirty="0" smtClean="0"/>
              <a:t> ৫ </a:t>
            </a:r>
            <a:r>
              <a:rPr lang="en-US" sz="3200" dirty="0" err="1" smtClean="0"/>
              <a:t>টি</a:t>
            </a:r>
            <a:r>
              <a:rPr lang="en-US" sz="3200" dirty="0" smtClean="0"/>
              <a:t> </a:t>
            </a:r>
            <a:r>
              <a:rPr lang="en-US" sz="3200" dirty="0" err="1" smtClean="0"/>
              <a:t>বাক্য</a:t>
            </a:r>
            <a:r>
              <a:rPr lang="en-US" sz="3200" dirty="0" smtClean="0"/>
              <a:t> </a:t>
            </a:r>
            <a:r>
              <a:rPr lang="en-US" sz="3200" dirty="0" err="1" smtClean="0"/>
              <a:t>তৈরী</a:t>
            </a:r>
            <a:r>
              <a:rPr lang="en-US" sz="3200" dirty="0" smtClean="0"/>
              <a:t> </a:t>
            </a:r>
            <a:r>
              <a:rPr lang="en-US" sz="3200" dirty="0" err="1" smtClean="0"/>
              <a:t>কর</a:t>
            </a:r>
            <a:r>
              <a:rPr lang="en-US" sz="3200" dirty="0" smtClean="0"/>
              <a:t>।   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74458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একক</a:t>
            </a:r>
            <a:r>
              <a:rPr lang="en-US" sz="4000" dirty="0" smtClean="0"/>
              <a:t> </a:t>
            </a:r>
            <a:r>
              <a:rPr lang="en-US" sz="4000" dirty="0" err="1" smtClean="0"/>
              <a:t>কাজ</a:t>
            </a:r>
            <a:r>
              <a:rPr lang="en-US" sz="4000" dirty="0" smtClean="0"/>
              <a:t>  </a:t>
            </a:r>
            <a:endParaRPr lang="en-US" sz="4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78" y="796834"/>
            <a:ext cx="4153988" cy="367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992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4059"/>
            <a:ext cx="6411686" cy="5403941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0" y="0"/>
            <a:ext cx="6283235" cy="860842"/>
          </a:xfrm>
          <a:prstGeom prst="wedgeRoundRectCallout">
            <a:avLst>
              <a:gd name="adj1" fmla="val -25425"/>
              <a:gd name="adj2" fmla="val 134995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/>
              <a:t>আদর্শ পাঠ </a:t>
            </a:r>
            <a:endParaRPr lang="en-US" sz="4000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7236823" y="-1"/>
            <a:ext cx="4789714" cy="783771"/>
          </a:xfrm>
          <a:prstGeom prst="wedgeRoundRectCallout">
            <a:avLst>
              <a:gd name="adj1" fmla="val -21106"/>
              <a:gd name="adj2" fmla="val 162713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/>
              <a:t>সরব পাঠ  </a:t>
            </a:r>
            <a:endParaRPr lang="en-US" sz="4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550" y="1476103"/>
            <a:ext cx="5843450" cy="538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13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0"/>
            <a:ext cx="12192000" cy="86214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</a:rPr>
              <a:t>নতুন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শব্দের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অর্থ</a:t>
            </a:r>
            <a:r>
              <a:rPr lang="en-US" sz="6000" dirty="0" smtClean="0">
                <a:solidFill>
                  <a:srgbClr val="FF0000"/>
                </a:solidFill>
              </a:rPr>
              <a:t>  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744584"/>
            <a:ext cx="3487781" cy="134547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0000"/>
                </a:solidFill>
              </a:rPr>
              <a:t>১ ) ‘ঠুলি’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063" y="2088287"/>
            <a:ext cx="3370217" cy="134724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0000"/>
                </a:solidFill>
              </a:rPr>
              <a:t>২ ) ‘শাবল’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" y="3762103"/>
            <a:ext cx="3435530" cy="17504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0000"/>
                </a:solidFill>
              </a:rPr>
              <a:t>৩ ) ‘গাঁইতি’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538651"/>
            <a:ext cx="3225180" cy="131934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0000"/>
                </a:solidFill>
              </a:rPr>
              <a:t>৪) ‘বক্ষে</a:t>
            </a:r>
            <a:r>
              <a:rPr lang="bn-IN" sz="2800" dirty="0" smtClean="0">
                <a:solidFill>
                  <a:srgbClr val="FF0000"/>
                </a:solidFill>
              </a:rPr>
              <a:t>’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916091" y="849087"/>
            <a:ext cx="4271555" cy="14891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0000"/>
                </a:solidFill>
              </a:rPr>
              <a:t>১ ) চোখের ওপর ঢাকনি । 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942217" y="2325190"/>
            <a:ext cx="4258491" cy="161979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0000"/>
                </a:solidFill>
              </a:rPr>
              <a:t>২  ) লোহার তৈরী মাটি খোঁড়ার হাতিয়ার ।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998486" y="5355771"/>
            <a:ext cx="3131599" cy="13977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0000"/>
                </a:solidFill>
              </a:rPr>
              <a:t>৪ ) বুকে।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834844" y="3984172"/>
            <a:ext cx="3295241" cy="9143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0000"/>
                </a:solidFill>
              </a:rPr>
              <a:t>৩) পাথর । 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338" y="888275"/>
            <a:ext cx="4680382" cy="184975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593" y="2847704"/>
            <a:ext cx="4558937" cy="107115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180" y="5078190"/>
            <a:ext cx="5773306" cy="167245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780" y="3993151"/>
            <a:ext cx="5447213" cy="1110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152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</TotalTime>
  <Words>821</Words>
  <Application>Microsoft Office PowerPoint</Application>
  <PresentationFormat>Widescreen</PresentationFormat>
  <Paragraphs>115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</dc:creator>
  <cp:lastModifiedBy>Microsoft</cp:lastModifiedBy>
  <cp:revision>62</cp:revision>
  <dcterms:created xsi:type="dcterms:W3CDTF">2020-02-05T14:42:30Z</dcterms:created>
  <dcterms:modified xsi:type="dcterms:W3CDTF">2020-02-12T17:22:54Z</dcterms:modified>
</cp:coreProperties>
</file>