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11" r:id="rId3"/>
    <p:sldId id="258" r:id="rId4"/>
    <p:sldId id="304" r:id="rId5"/>
    <p:sldId id="261" r:id="rId6"/>
    <p:sldId id="263" r:id="rId7"/>
    <p:sldId id="291" r:id="rId8"/>
    <p:sldId id="303" r:id="rId9"/>
    <p:sldId id="295" r:id="rId10"/>
    <p:sldId id="296" r:id="rId11"/>
    <p:sldId id="297" r:id="rId12"/>
    <p:sldId id="298" r:id="rId13"/>
    <p:sldId id="299" r:id="rId14"/>
    <p:sldId id="301" r:id="rId15"/>
    <p:sldId id="300" r:id="rId16"/>
    <p:sldId id="305" r:id="rId17"/>
    <p:sldId id="286" r:id="rId18"/>
    <p:sldId id="308" r:id="rId19"/>
    <p:sldId id="309" r:id="rId20"/>
    <p:sldId id="31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15" autoAdjust="0"/>
  </p:normalViewPr>
  <p:slideViewPr>
    <p:cSldViewPr>
      <p:cViewPr varScale="1">
        <p:scale>
          <a:sx n="65" d="100"/>
          <a:sy n="65" d="100"/>
        </p:scale>
        <p:origin x="153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3A481-13D2-4008-8D7C-FD83AE489D12}" type="datetimeFigureOut">
              <a:rPr lang="en-US" smtClean="0"/>
              <a:t>09-Feb-20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6E02B-19E9-4E1A-B3B1-8BAC24177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0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61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43E1B-7B20-44D1-9468-1A8A4D19C1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51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173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0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936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6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85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8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503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15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884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2738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937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340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1301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2859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D7688-8F67-408E-8899-13B23167A95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6792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20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6E02B-19E9-4E1A-B3B1-8BAC24177BC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9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40D7A-0BB1-4705-88BF-FD072A7FC39F}" type="datetimeFigureOut">
              <a:rPr lang="en-US" smtClean="0"/>
              <a:t>09-Feb-20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6774-CC0F-4424-9AC9-C816DA6B3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0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40D7A-0BB1-4705-88BF-FD072A7FC39F}" type="datetimeFigureOut">
              <a:rPr lang="en-US" smtClean="0"/>
              <a:t>09-Feb-20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6774-CC0F-4424-9AC9-C816DA6B3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891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40D7A-0BB1-4705-88BF-FD072A7FC39F}" type="datetimeFigureOut">
              <a:rPr lang="en-US" smtClean="0"/>
              <a:t>09-Feb-20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6774-CC0F-4424-9AC9-C816DA6B3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2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40D7A-0BB1-4705-88BF-FD072A7FC39F}" type="datetimeFigureOut">
              <a:rPr lang="en-US" smtClean="0"/>
              <a:t>09-Feb-20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6774-CC0F-4424-9AC9-C816DA6B3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97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40D7A-0BB1-4705-88BF-FD072A7FC39F}" type="datetimeFigureOut">
              <a:rPr lang="en-US" smtClean="0"/>
              <a:t>09-Feb-20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6774-CC0F-4424-9AC9-C816DA6B3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353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40D7A-0BB1-4705-88BF-FD072A7FC39F}" type="datetimeFigureOut">
              <a:rPr lang="en-US" smtClean="0"/>
              <a:t>09-Feb-20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6774-CC0F-4424-9AC9-C816DA6B3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607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40D7A-0BB1-4705-88BF-FD072A7FC39F}" type="datetimeFigureOut">
              <a:rPr lang="en-US" smtClean="0"/>
              <a:t>09-Feb-20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6774-CC0F-4424-9AC9-C816DA6B3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084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40D7A-0BB1-4705-88BF-FD072A7FC39F}" type="datetimeFigureOut">
              <a:rPr lang="en-US" smtClean="0"/>
              <a:t>09-Feb-20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6774-CC0F-4424-9AC9-C816DA6B3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526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40D7A-0BB1-4705-88BF-FD072A7FC39F}" type="datetimeFigureOut">
              <a:rPr lang="en-US" smtClean="0"/>
              <a:t>09-Feb-20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6774-CC0F-4424-9AC9-C816DA6B3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38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40D7A-0BB1-4705-88BF-FD072A7FC39F}" type="datetimeFigureOut">
              <a:rPr lang="en-US" smtClean="0"/>
              <a:t>09-Feb-20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6774-CC0F-4424-9AC9-C816DA6B3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62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40D7A-0BB1-4705-88BF-FD072A7FC39F}" type="datetimeFigureOut">
              <a:rPr lang="en-US" smtClean="0"/>
              <a:t>09-Feb-20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B6774-CC0F-4424-9AC9-C816DA6B3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13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40D7A-0BB1-4705-88BF-FD072A7FC39F}" type="datetimeFigureOut">
              <a:rPr lang="en-US" smtClean="0"/>
              <a:t>09-Feb-20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B6774-CC0F-4424-9AC9-C816DA6B3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7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mzadhrasel1981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2667000" y="1066800"/>
            <a:ext cx="3581400" cy="609601"/>
          </a:xfrm>
          <a:prstGeom prst="ellipse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Book Antiqua" pitchFamily="18" charset="0"/>
              </a:rPr>
              <a:t>Welcome.</a:t>
            </a:r>
            <a:endParaRPr lang="en-US" sz="36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438400"/>
            <a:ext cx="2929739" cy="189692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6516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0" y="381000"/>
            <a:ext cx="38015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>
                <a:latin typeface="NikoshBAN" pitchFamily="2" charset="0"/>
                <a:cs typeface="NikoshBAN" pitchFamily="2" charset="0"/>
              </a:rPr>
              <a:t>Introduction </a:t>
            </a:r>
            <a:endParaRPr lang="en-US" sz="4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38600" y="2127151"/>
            <a:ext cx="4724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Amzad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Hussain Rasel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At   Teacher</a:t>
            </a: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Amria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Islamia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Alim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Madrasah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Dakshin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S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unamgonj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</a:t>
            </a: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E-mail </a:t>
            </a:r>
            <a:r>
              <a:rPr lang="en-US" sz="1200" dirty="0">
                <a:latin typeface="NikoshBAN" pitchFamily="2" charset="0"/>
                <a:cs typeface="NikoshBAN" pitchFamily="2" charset="0"/>
              </a:rPr>
              <a:t>: </a:t>
            </a:r>
            <a:r>
              <a:rPr lang="bn-BD" b="1" dirty="0">
                <a:latin typeface="NikoshBAN" pitchFamily="2" charset="0"/>
                <a:cs typeface="NikoshBAN" pitchFamily="2" charset="0"/>
                <a:hlinkClick r:id="rId3"/>
              </a:rPr>
              <a:t>amzadhrasel</a:t>
            </a:r>
            <a:r>
              <a:rPr lang="en-US" b="1" dirty="0">
                <a:cs typeface="NikoshBAN" pitchFamily="2" charset="0"/>
                <a:hlinkClick r:id="rId3"/>
              </a:rPr>
              <a:t>1981@gmail.com</a:t>
            </a:r>
            <a:r>
              <a:rPr lang="en-US" b="1" dirty="0">
                <a:cs typeface="NikoshBAN" pitchFamily="2" charset="0"/>
              </a:rPr>
              <a:t>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646" y="1898296"/>
            <a:ext cx="2773741" cy="267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20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228" y="685800"/>
            <a:ext cx="4042229" cy="4680857"/>
          </a:xfrm>
          <a:prstGeom prst="rect">
            <a:avLst/>
          </a:prstGeom>
          <a:ln w="2286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4361542" y="5877580"/>
            <a:ext cx="4419600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Book Antiqua" pitchFamily="18" charset="0"/>
              </a:rPr>
              <a:t>Jasimuddin</a:t>
            </a:r>
            <a:r>
              <a:rPr lang="en-US" sz="2800" b="1" dirty="0" smtClean="0">
                <a:latin typeface="Book Antiqua" pitchFamily="18" charset="0"/>
              </a:rPr>
              <a:t> (1903-1976)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3080656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Book Antiqua" pitchFamily="18" charset="0"/>
              </a:rPr>
              <a:t>Nakshi</a:t>
            </a:r>
            <a:r>
              <a:rPr lang="en-US" b="1" dirty="0">
                <a:latin typeface="Book Antiqua" pitchFamily="18" charset="0"/>
              </a:rPr>
              <a:t> </a:t>
            </a:r>
            <a:r>
              <a:rPr lang="en-US" b="1" dirty="0" err="1">
                <a:latin typeface="Book Antiqua" pitchFamily="18" charset="0"/>
              </a:rPr>
              <a:t>Kanthar</a:t>
            </a:r>
            <a:r>
              <a:rPr lang="en-US" b="1" dirty="0">
                <a:latin typeface="Book Antiqua" pitchFamily="18" charset="0"/>
              </a:rPr>
              <a:t> Math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352800" y="3200400"/>
            <a:ext cx="1008742" cy="15240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0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685800" y="420990"/>
            <a:ext cx="8001000" cy="1180217"/>
          </a:xfrm>
          <a:prstGeom prst="downArrowCallout">
            <a:avLst>
              <a:gd name="adj1" fmla="val 20492"/>
              <a:gd name="adj2" fmla="val 47285"/>
              <a:gd name="adj3" fmla="val 25000"/>
              <a:gd name="adj4" fmla="val 56922"/>
            </a:avLst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Book Antiqua" pitchFamily="18" charset="0"/>
              </a:rPr>
              <a:t>Do you know some of his famous works?</a:t>
            </a:r>
            <a:endParaRPr lang="en-US" sz="3200" b="1" dirty="0">
              <a:solidFill>
                <a:srgbClr val="002060"/>
              </a:solidFill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8600" y="1762402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Yes.</a:t>
            </a:r>
            <a:endParaRPr lang="en-US" sz="2800" b="1" dirty="0">
              <a:latin typeface="Book Antiqua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56"/>
          <a:stretch/>
        </p:blipFill>
        <p:spPr>
          <a:xfrm>
            <a:off x="5067300" y="2446815"/>
            <a:ext cx="3001094" cy="242257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1409700" y="5715000"/>
            <a:ext cx="6658694" cy="828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Famous works of </a:t>
            </a:r>
            <a:r>
              <a:rPr lang="en-US" sz="2000" b="1" dirty="0" err="1">
                <a:solidFill>
                  <a:schemeClr val="tx1"/>
                </a:solidFill>
              </a:rPr>
              <a:t>Jasimuddin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Nakshi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Kanthar</a:t>
            </a:r>
            <a:r>
              <a:rPr lang="en-US" sz="2000" b="1" dirty="0">
                <a:solidFill>
                  <a:schemeClr val="tx1"/>
                </a:solidFill>
              </a:rPr>
              <a:t> Math published in 1929, </a:t>
            </a:r>
            <a:r>
              <a:rPr lang="en-US" sz="2000" b="1" dirty="0" err="1">
                <a:solidFill>
                  <a:schemeClr val="tx1"/>
                </a:solidFill>
              </a:rPr>
              <a:t>Sujon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Badiar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Ghat</a:t>
            </a:r>
            <a:r>
              <a:rPr lang="en-US" sz="2000" b="1" dirty="0">
                <a:solidFill>
                  <a:schemeClr val="tx1"/>
                </a:solidFill>
              </a:rPr>
              <a:t> first published in 1933.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861" y="2446815"/>
            <a:ext cx="2929739" cy="24225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3109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2600" y="381000"/>
            <a:ext cx="51054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Book Antiqua" pitchFamily="18" charset="0"/>
              </a:rPr>
              <a:t>Our today’s lesson is…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2057400" y="3352800"/>
            <a:ext cx="4495800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Book Antiqua" pitchFamily="18" charset="0"/>
              </a:rPr>
              <a:t>Nakshi</a:t>
            </a:r>
            <a:r>
              <a:rPr lang="en-US" sz="3200" dirty="0">
                <a:solidFill>
                  <a:schemeClr val="tx1"/>
                </a:solidFill>
                <a:latin typeface="Book Antiqua" pitchFamily="18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Book Antiqua" pitchFamily="18" charset="0"/>
              </a:rPr>
              <a:t>Kantha</a:t>
            </a:r>
            <a:endParaRPr lang="en-US" sz="3200" dirty="0">
              <a:solidFill>
                <a:schemeClr val="tx1"/>
              </a:solidFill>
              <a:latin typeface="Book Antiqua" pitchFamily="18" charset="0"/>
            </a:endParaRP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Book Antiqua" pitchFamily="18" charset="0"/>
              </a:rPr>
              <a:t>Unit-1, Lesson-2</a:t>
            </a:r>
          </a:p>
        </p:txBody>
      </p:sp>
    </p:spTree>
    <p:extLst>
      <p:ext uri="{BB962C8B-B14F-4D97-AF65-F5344CB8AC3E}">
        <p14:creationId xmlns:p14="http://schemas.microsoft.com/office/powerpoint/2010/main" val="383844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609600"/>
            <a:ext cx="499110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Book Antiqua" pitchFamily="18" charset="0"/>
              </a:rPr>
              <a:t>Learning Outcomes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3048000"/>
            <a:ext cx="7848600" cy="2057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By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end of the lesson, learners  will be  able to…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Read 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and understand text through silent reading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Ask and answer questions.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Speak the meaning of the text.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write a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summary.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91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1" t="50000" r="13272"/>
          <a:stretch/>
        </p:blipFill>
        <p:spPr bwMode="auto">
          <a:xfrm>
            <a:off x="1828800" y="1752600"/>
            <a:ext cx="4495800" cy="257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4724400"/>
            <a:ext cx="8458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ook Antiqua" pitchFamily="18" charset="0"/>
              </a:rPr>
              <a:t>1. </a:t>
            </a:r>
            <a:r>
              <a:rPr lang="en-US" sz="2800" b="1" dirty="0">
                <a:latin typeface="Book Antiqua" pitchFamily="18" charset="0"/>
              </a:rPr>
              <a:t>What do you see in the picture?</a:t>
            </a:r>
          </a:p>
          <a:p>
            <a:r>
              <a:rPr lang="en-US" sz="2800" b="1" dirty="0" smtClean="0">
                <a:latin typeface="Book Antiqua" pitchFamily="18" charset="0"/>
              </a:rPr>
              <a:t>2. </a:t>
            </a:r>
            <a:r>
              <a:rPr lang="en-US" sz="2800" b="1" dirty="0">
                <a:latin typeface="Book Antiqua" pitchFamily="18" charset="0"/>
              </a:rPr>
              <a:t>What is </a:t>
            </a:r>
            <a:r>
              <a:rPr lang="en-US" sz="2800" b="1" dirty="0" smtClean="0">
                <a:latin typeface="Book Antiqua" pitchFamily="18" charset="0"/>
              </a:rPr>
              <a:t>the name of it?</a:t>
            </a:r>
            <a:endParaRPr lang="en-US" sz="2800" b="1" dirty="0">
              <a:latin typeface="Book Antiqua" pitchFamily="18" charset="0"/>
            </a:endParaRPr>
          </a:p>
          <a:p>
            <a:r>
              <a:rPr lang="en-US" sz="2800" b="1" dirty="0" smtClean="0">
                <a:latin typeface="Book Antiqua" pitchFamily="18" charset="0"/>
              </a:rPr>
              <a:t>3. </a:t>
            </a:r>
            <a:r>
              <a:rPr lang="en-US" sz="2800" b="1" dirty="0">
                <a:latin typeface="Book Antiqua" pitchFamily="18" charset="0"/>
              </a:rPr>
              <a:t>Have you seen it before? </a:t>
            </a:r>
          </a:p>
          <a:p>
            <a:r>
              <a:rPr lang="en-US" sz="2800" b="1" dirty="0" smtClean="0">
                <a:latin typeface="Book Antiqua" pitchFamily="18" charset="0"/>
              </a:rPr>
              <a:t>4. </a:t>
            </a:r>
            <a:r>
              <a:rPr lang="en-US" sz="2800" b="1" dirty="0">
                <a:latin typeface="Book Antiqua" pitchFamily="18" charset="0"/>
              </a:rPr>
              <a:t>What do we do with it?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7837" y="304800"/>
            <a:ext cx="845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Book Antiqua" pitchFamily="18" charset="0"/>
              </a:rPr>
              <a:t>A Look at the picture and the questions. Then ask and answer the questions with your </a:t>
            </a:r>
            <a:r>
              <a:rPr lang="en-US" sz="2800" b="1" dirty="0" smtClean="0">
                <a:latin typeface="Book Antiqua" pitchFamily="18" charset="0"/>
              </a:rPr>
              <a:t>mate.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7432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086" y="5312310"/>
            <a:ext cx="84836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Book Antiqua" pitchFamily="18" charset="0"/>
              </a:rPr>
              <a:t>Nakshi</a:t>
            </a:r>
            <a:r>
              <a:rPr lang="en-US" sz="2800" b="1" dirty="0">
                <a:latin typeface="Book Antiqua" pitchFamily="18" charset="0"/>
              </a:rPr>
              <a:t> </a:t>
            </a:r>
            <a:r>
              <a:rPr lang="en-US" sz="2800" b="1" dirty="0" err="1">
                <a:latin typeface="Book Antiqua" pitchFamily="18" charset="0"/>
              </a:rPr>
              <a:t>Kantha</a:t>
            </a:r>
            <a:r>
              <a:rPr lang="en-US" sz="2800" b="1" dirty="0">
                <a:latin typeface="Book Antiqua" pitchFamily="18" charset="0"/>
              </a:rPr>
              <a:t> is a kind of embroidered quilt.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400" y="2299488"/>
            <a:ext cx="2971800" cy="801529"/>
          </a:xfrm>
          <a:prstGeom prst="downArrowCallout">
            <a:avLst>
              <a:gd name="adj1" fmla="val 57595"/>
              <a:gd name="adj2" fmla="val 61216"/>
              <a:gd name="adj3" fmla="val 25000"/>
              <a:gd name="adj4" fmla="val 64977"/>
            </a:avLst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cover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3313272"/>
            <a:ext cx="2971800" cy="801529"/>
          </a:xfrm>
          <a:prstGeom prst="downArrowCallout">
            <a:avLst>
              <a:gd name="adj1" fmla="val 57595"/>
              <a:gd name="adj2" fmla="val 61216"/>
              <a:gd name="adj3" fmla="val 25000"/>
              <a:gd name="adj4" fmla="val 64977"/>
            </a:avLst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blanket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700" y="4320217"/>
            <a:ext cx="2971800" cy="801529"/>
          </a:xfrm>
          <a:prstGeom prst="downArrowCallout">
            <a:avLst>
              <a:gd name="adj1" fmla="val 57595"/>
              <a:gd name="adj2" fmla="val 61216"/>
              <a:gd name="adj3" fmla="val 25000"/>
              <a:gd name="adj4" fmla="val 64977"/>
            </a:avLst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comforter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1086" y="596002"/>
            <a:ext cx="2971800" cy="81843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Quilt</a:t>
            </a:r>
            <a:endParaRPr lang="en-US" sz="3200" b="1" dirty="0">
              <a:latin typeface="Book Antiqua" pitchFamily="18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1181100" y="1499598"/>
            <a:ext cx="1143000" cy="818436"/>
          </a:xfrm>
          <a:prstGeom prst="downArrow">
            <a:avLst>
              <a:gd name="adj1" fmla="val 47461"/>
              <a:gd name="adj2" fmla="val 44680"/>
            </a:avLst>
          </a:prstGeom>
          <a:noFill/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596002"/>
            <a:ext cx="4590650" cy="428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71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8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0999" y="457200"/>
            <a:ext cx="2837543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Artistic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0998" y="5791200"/>
            <a:ext cx="797809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Book Antiqua" pitchFamily="18" charset="0"/>
              </a:rPr>
              <a:t>Nakshi</a:t>
            </a:r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US" sz="2800" b="1" dirty="0" err="1" smtClean="0">
                <a:latin typeface="Book Antiqua" pitchFamily="18" charset="0"/>
              </a:rPr>
              <a:t>kantha</a:t>
            </a:r>
            <a:r>
              <a:rPr lang="en-US" sz="2800" b="1" dirty="0" smtClean="0">
                <a:latin typeface="Book Antiqua" pitchFamily="18" charset="0"/>
              </a:rPr>
              <a:t> is made with artistic design.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380999" y="1066800"/>
            <a:ext cx="2837543" cy="1295400"/>
          </a:xfrm>
          <a:prstGeom prst="downArrowCallout">
            <a:avLst>
              <a:gd name="adj1" fmla="val 57012"/>
              <a:gd name="adj2" fmla="val 53012"/>
              <a:gd name="adj3" fmla="val 25000"/>
              <a:gd name="adj4" fmla="val 57827"/>
            </a:avLst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Meaning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7" name="Down Arrow Callout 6"/>
          <p:cNvSpPr/>
          <p:nvPr/>
        </p:nvSpPr>
        <p:spPr>
          <a:xfrm>
            <a:off x="395514" y="2416669"/>
            <a:ext cx="2837543" cy="1295400"/>
          </a:xfrm>
          <a:prstGeom prst="downArrowCallout">
            <a:avLst>
              <a:gd name="adj1" fmla="val 57012"/>
              <a:gd name="adj2" fmla="val 53012"/>
              <a:gd name="adj3" fmla="val 25000"/>
              <a:gd name="adj4" fmla="val 57827"/>
            </a:avLst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creative</a:t>
            </a:r>
            <a:endParaRPr lang="en-US" sz="2800" b="1" dirty="0">
              <a:latin typeface="Book Antiqua" pitchFamily="18" charset="0"/>
            </a:endParaRPr>
          </a:p>
        </p:txBody>
      </p:sp>
      <p:pic>
        <p:nvPicPr>
          <p:cNvPr id="10" name="Picture 2" descr="D:\MODEL CONTENT DEVELOPMENT WORKSHOP AT DTTC 14.09.2014\EQUIPMENT FOR NAKSHI KANTHA\asdfc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498" y="457199"/>
            <a:ext cx="4858878" cy="480060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Process 2"/>
          <p:cNvSpPr/>
          <p:nvPr/>
        </p:nvSpPr>
        <p:spPr>
          <a:xfrm>
            <a:off x="395514" y="3798448"/>
            <a:ext cx="2971800" cy="697351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Book Antiqua" pitchFamily="18" charset="0"/>
              </a:rPr>
              <a:t>imaginative</a:t>
            </a:r>
          </a:p>
        </p:txBody>
      </p:sp>
    </p:spTree>
    <p:extLst>
      <p:ext uri="{BB962C8B-B14F-4D97-AF65-F5344CB8AC3E}">
        <p14:creationId xmlns:p14="http://schemas.microsoft.com/office/powerpoint/2010/main" val="321465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/>
      <p:bldP spid="7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224824"/>
            <a:ext cx="3352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Commercially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124607"/>
            <a:ext cx="6781800" cy="5232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ook Antiqua" pitchFamily="18" charset="0"/>
              </a:rPr>
              <a:t>Word Meaning: business purpose/ trade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6029980"/>
            <a:ext cx="739140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Book Antiqua" pitchFamily="18" charset="0"/>
              </a:rPr>
              <a:t>Nakshi</a:t>
            </a:r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US" sz="2800" b="1" dirty="0" err="1" smtClean="0">
                <a:latin typeface="Book Antiqua" pitchFamily="18" charset="0"/>
              </a:rPr>
              <a:t>kantha</a:t>
            </a:r>
            <a:r>
              <a:rPr lang="en-US" sz="2800" b="1" dirty="0" smtClean="0">
                <a:latin typeface="Book Antiqua" pitchFamily="18" charset="0"/>
              </a:rPr>
              <a:t> is now made commercially which earn money.</a:t>
            </a:r>
            <a:endParaRPr lang="en-US" sz="2800" b="1" dirty="0">
              <a:latin typeface="Book Antiqua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286000"/>
            <a:ext cx="5486400" cy="34473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4015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228600"/>
            <a:ext cx="2362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Traditional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399" y="919490"/>
            <a:ext cx="8610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ook Antiqua" pitchFamily="18" charset="0"/>
              </a:rPr>
              <a:t>Word Meaning: old-fashioned/old style/legendary.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199" y="5932311"/>
            <a:ext cx="769620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Book Antiqua" pitchFamily="18" charset="0"/>
              </a:rPr>
              <a:t>Nakshi</a:t>
            </a:r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US" sz="2800" b="1" dirty="0" err="1" smtClean="0">
                <a:latin typeface="Book Antiqua" pitchFamily="18" charset="0"/>
              </a:rPr>
              <a:t>kantha</a:t>
            </a:r>
            <a:r>
              <a:rPr lang="en-US" sz="2800" b="1" dirty="0" smtClean="0">
                <a:latin typeface="Book Antiqua" pitchFamily="18" charset="0"/>
              </a:rPr>
              <a:t> is a kind of traditional craft.</a:t>
            </a:r>
            <a:endParaRPr lang="en-US" sz="2800" b="1" dirty="0">
              <a:latin typeface="Book Antiqua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377" y="2133600"/>
            <a:ext cx="5572645" cy="310782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80604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0912" y="6106180"/>
            <a:ext cx="825588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There is a great demand of </a:t>
            </a:r>
            <a:r>
              <a:rPr lang="en-US" sz="2800" b="1" dirty="0" err="1" smtClean="0">
                <a:latin typeface="Book Antiqua" pitchFamily="18" charset="0"/>
              </a:rPr>
              <a:t>Nakshi</a:t>
            </a:r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US" sz="2800" b="1" dirty="0" err="1" smtClean="0">
                <a:latin typeface="Book Antiqua" pitchFamily="18" charset="0"/>
              </a:rPr>
              <a:t>kantha</a:t>
            </a:r>
            <a:r>
              <a:rPr lang="en-US" sz="2800" b="1" dirty="0" smtClean="0">
                <a:latin typeface="Book Antiqua" pitchFamily="18" charset="0"/>
              </a:rPr>
              <a:t>.</a:t>
            </a:r>
            <a:endParaRPr lang="en-US" sz="2800" b="1" dirty="0">
              <a:latin typeface="Book Antiqua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6" r="6671" b="4585"/>
          <a:stretch/>
        </p:blipFill>
        <p:spPr>
          <a:xfrm>
            <a:off x="5029200" y="988785"/>
            <a:ext cx="3276600" cy="39660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Down Arrow Callout 5"/>
          <p:cNvSpPr/>
          <p:nvPr/>
        </p:nvSpPr>
        <p:spPr>
          <a:xfrm>
            <a:off x="533400" y="420861"/>
            <a:ext cx="3429000" cy="1648129"/>
          </a:xfrm>
          <a:prstGeom prst="downArrowCallout">
            <a:avLst>
              <a:gd name="adj1" fmla="val 48280"/>
              <a:gd name="adj2" fmla="val 45106"/>
              <a:gd name="adj3" fmla="val 25000"/>
              <a:gd name="adj4" fmla="val 57570"/>
            </a:avLst>
          </a:prstGeom>
          <a:noFill/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Demand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7" name="Down Arrow Callout 6"/>
          <p:cNvSpPr/>
          <p:nvPr/>
        </p:nvSpPr>
        <p:spPr>
          <a:xfrm>
            <a:off x="430912" y="2286000"/>
            <a:ext cx="3429000" cy="1371600"/>
          </a:xfrm>
          <a:prstGeom prst="downArrowCallout">
            <a:avLst>
              <a:gd name="adj1" fmla="val 48280"/>
              <a:gd name="adj2" fmla="val 45106"/>
              <a:gd name="adj3" fmla="val 25000"/>
              <a:gd name="adj4" fmla="val 57570"/>
            </a:avLst>
          </a:prstGeom>
          <a:noFill/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Book Antiqua" pitchFamily="18" charset="0"/>
              </a:rPr>
              <a:t>W</a:t>
            </a:r>
            <a:r>
              <a:rPr lang="en-US" sz="2800" b="1" dirty="0" smtClean="0">
                <a:latin typeface="Book Antiqua" pitchFamily="18" charset="0"/>
              </a:rPr>
              <a:t>ant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0912" y="3874610"/>
            <a:ext cx="3429000" cy="76199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Book Antiqua" pitchFamily="18" charset="0"/>
              </a:rPr>
              <a:t>R</a:t>
            </a:r>
            <a:r>
              <a:rPr lang="en-US" sz="2800" b="1" dirty="0" smtClean="0">
                <a:latin typeface="Book Antiqua" pitchFamily="18" charset="0"/>
              </a:rPr>
              <a:t>equest</a:t>
            </a:r>
            <a:endParaRPr lang="en-US" sz="28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44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5638800"/>
            <a:ext cx="822960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Book Antiqua" pitchFamily="18" charset="0"/>
              </a:rPr>
              <a:t>It looks very beautiful because of its artistic pattern and various </a:t>
            </a:r>
            <a:r>
              <a:rPr lang="en-US" sz="2400" b="1" dirty="0" err="1" smtClean="0">
                <a:latin typeface="Book Antiqua" pitchFamily="18" charset="0"/>
              </a:rPr>
              <a:t>colour</a:t>
            </a:r>
            <a:r>
              <a:rPr lang="en-US" sz="2400" b="1" dirty="0" smtClean="0">
                <a:latin typeface="Book Antiqua" pitchFamily="18" charset="0"/>
              </a:rPr>
              <a:t> combination. 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293914" y="381000"/>
            <a:ext cx="2481320" cy="1734458"/>
          </a:xfrm>
          <a:prstGeom prst="downArrowCallout">
            <a:avLst>
              <a:gd name="adj1" fmla="val 48280"/>
              <a:gd name="adj2" fmla="val 45106"/>
              <a:gd name="adj3" fmla="val 25000"/>
              <a:gd name="adj4" fmla="val 57570"/>
            </a:avLst>
          </a:prstGeom>
          <a:noFill/>
          <a:ln>
            <a:solidFill>
              <a:schemeClr val="tx1"/>
            </a:solidFill>
          </a:ln>
          <a:effectLst>
            <a:glow rad="127000">
              <a:schemeClr val="bg1"/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Book Antiqua" pitchFamily="18" charset="0"/>
              </a:rPr>
              <a:t>P</a:t>
            </a:r>
            <a:r>
              <a:rPr lang="en-US" sz="2800" b="1" dirty="0" smtClean="0">
                <a:latin typeface="Book Antiqua" pitchFamily="18" charset="0"/>
              </a:rPr>
              <a:t>attern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7" name="Down Arrow Callout 6"/>
          <p:cNvSpPr/>
          <p:nvPr/>
        </p:nvSpPr>
        <p:spPr>
          <a:xfrm>
            <a:off x="304800" y="2209800"/>
            <a:ext cx="2481320" cy="1371600"/>
          </a:xfrm>
          <a:prstGeom prst="downArrowCallout">
            <a:avLst>
              <a:gd name="adj1" fmla="val 48280"/>
              <a:gd name="adj2" fmla="val 45106"/>
              <a:gd name="adj3" fmla="val 25000"/>
              <a:gd name="adj4" fmla="val 57570"/>
            </a:avLst>
          </a:prstGeom>
          <a:noFill/>
          <a:ln>
            <a:solidFill>
              <a:schemeClr val="tx1"/>
            </a:solidFill>
          </a:ln>
          <a:effectLst>
            <a:glow rad="127000">
              <a:schemeClr val="bg1"/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designed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2900" y="3722497"/>
            <a:ext cx="2481320" cy="761999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27000">
              <a:schemeClr val="bg1"/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format</a:t>
            </a:r>
            <a:endParaRPr lang="en-US" sz="2800" b="1" dirty="0">
              <a:latin typeface="Book Antiqua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228600"/>
            <a:ext cx="51816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07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1086" y="5867400"/>
            <a:ext cx="848360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  <a:cs typeface="Times New Roman" pitchFamily="18" charset="0"/>
              </a:rPr>
              <a:t>Quilt is </a:t>
            </a:r>
            <a:r>
              <a:rPr lang="en-US" sz="2800" b="1" dirty="0" err="1" smtClean="0">
                <a:latin typeface="Book Antiqua" pitchFamily="18" charset="0"/>
                <a:cs typeface="Times New Roman" pitchFamily="18" charset="0"/>
              </a:rPr>
              <a:t>embrodered</a:t>
            </a:r>
            <a:r>
              <a:rPr lang="en-US" sz="2800" b="1" dirty="0" smtClean="0">
                <a:latin typeface="Book Antiqua" pitchFamily="18" charset="0"/>
                <a:cs typeface="Times New Roman" pitchFamily="18" charset="0"/>
              </a:rPr>
              <a:t> with thread and needle in the rural area of Bangladesh.</a:t>
            </a:r>
            <a:endParaRPr lang="en-US" sz="2800" b="1" dirty="0">
              <a:latin typeface="Book Antiqua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584552"/>
            <a:ext cx="4169376" cy="4267200"/>
          </a:xfrm>
          <a:prstGeom prst="rect">
            <a:avLst/>
          </a:prstGeom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315686" y="2398871"/>
            <a:ext cx="2971800" cy="801529"/>
          </a:xfrm>
          <a:prstGeom prst="downArrowCallout">
            <a:avLst>
              <a:gd name="adj1" fmla="val 57595"/>
              <a:gd name="adj2" fmla="val 61216"/>
              <a:gd name="adj3" fmla="val 25000"/>
              <a:gd name="adj4" fmla="val 64977"/>
            </a:avLst>
          </a:prstGeom>
          <a:noFill/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Book Antiqua" pitchFamily="18" charset="0"/>
              </a:rPr>
              <a:t>d</a:t>
            </a:r>
            <a:r>
              <a:rPr lang="en-US" sz="2800" b="1" dirty="0" smtClean="0">
                <a:latin typeface="Book Antiqua" pitchFamily="18" charset="0"/>
              </a:rPr>
              <a:t>esigned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3313271"/>
            <a:ext cx="2971800" cy="801529"/>
          </a:xfrm>
          <a:prstGeom prst="downArrowCallout">
            <a:avLst>
              <a:gd name="adj1" fmla="val 57595"/>
              <a:gd name="adj2" fmla="val 61216"/>
              <a:gd name="adj3" fmla="val 25000"/>
              <a:gd name="adj4" fmla="val 64977"/>
            </a:avLst>
          </a:prstGeom>
          <a:noFill/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beautified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9400" y="4328532"/>
            <a:ext cx="2971800" cy="52322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Book Antiqua" pitchFamily="18" charset="0"/>
              </a:rPr>
              <a:t>decorated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14" name="Down Arrow Callout 13"/>
          <p:cNvSpPr/>
          <p:nvPr/>
        </p:nvSpPr>
        <p:spPr>
          <a:xfrm>
            <a:off x="292100" y="623039"/>
            <a:ext cx="2971800" cy="1600200"/>
          </a:xfrm>
          <a:prstGeom prst="downArrowCallout">
            <a:avLst>
              <a:gd name="adj1" fmla="val 57360"/>
              <a:gd name="adj2" fmla="val 48114"/>
              <a:gd name="adj3" fmla="val 25000"/>
              <a:gd name="adj4" fmla="val 52939"/>
            </a:avLst>
          </a:prstGeom>
          <a:noFill/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Embroidered</a:t>
            </a:r>
            <a:endParaRPr lang="en-US" sz="32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55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09600" y="4703734"/>
            <a:ext cx="2704236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Book Antiqua" pitchFamily="18" charset="0"/>
              </a:rPr>
              <a:t>1.</a:t>
            </a:r>
            <a:r>
              <a:rPr lang="bn-BD" sz="2400" b="1" dirty="0" smtClean="0">
                <a:latin typeface="Book Antiqua" pitchFamily="18" charset="0"/>
              </a:rPr>
              <a:t> </a:t>
            </a:r>
            <a:r>
              <a:rPr lang="en-US" sz="2400" b="1" dirty="0" smtClean="0">
                <a:latin typeface="Book Antiqua" pitchFamily="18" charset="0"/>
              </a:rPr>
              <a:t>Artistic pattern</a:t>
            </a:r>
            <a:endParaRPr lang="en-US" sz="2400" b="1" dirty="0">
              <a:latin typeface="Book Antiqua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9" y="426244"/>
            <a:ext cx="4207279" cy="20849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83" y="459389"/>
            <a:ext cx="3801516" cy="2084977"/>
          </a:xfrm>
          <a:prstGeom prst="rect">
            <a:avLst/>
          </a:prstGeom>
        </p:spPr>
      </p:pic>
      <p:sp>
        <p:nvSpPr>
          <p:cNvPr id="12" name="Flowchart: Process 11"/>
          <p:cNvSpPr/>
          <p:nvPr/>
        </p:nvSpPr>
        <p:spPr>
          <a:xfrm>
            <a:off x="609600" y="5945642"/>
            <a:ext cx="3971109" cy="612648"/>
          </a:xfrm>
          <a:prstGeom prst="flowChartProcess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3.Various </a:t>
            </a:r>
            <a:r>
              <a:rPr lang="en-US" sz="2400" b="1" dirty="0" err="1" smtClean="0">
                <a:solidFill>
                  <a:schemeClr val="tx1"/>
                </a:solidFill>
              </a:rPr>
              <a:t>colour</a:t>
            </a:r>
            <a:r>
              <a:rPr lang="en-US" sz="2400" b="1" dirty="0" smtClean="0">
                <a:solidFill>
                  <a:schemeClr val="tx1"/>
                </a:solidFill>
              </a:rPr>
              <a:t> combination. 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3" name="Flowchart: Process 12"/>
          <p:cNvSpPr/>
          <p:nvPr/>
        </p:nvSpPr>
        <p:spPr>
          <a:xfrm>
            <a:off x="235242" y="5338323"/>
            <a:ext cx="6241757" cy="612648"/>
          </a:xfrm>
          <a:prstGeom prst="flowChartProcess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2.</a:t>
            </a:r>
            <a:r>
              <a:rPr lang="bn-BD" sz="2400" b="1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Embrodered</a:t>
            </a:r>
            <a:r>
              <a:rPr lang="en-US" sz="2400" b="1" dirty="0" smtClean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Book Antiqua" pitchFamily="18" charset="0"/>
                <a:cs typeface="Times New Roman" pitchFamily="18" charset="0"/>
              </a:rPr>
              <a:t>with thread and needle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44" y="2502978"/>
            <a:ext cx="3816756" cy="199282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511221"/>
            <a:ext cx="4207278" cy="199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40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1295400" y="1828800"/>
            <a:ext cx="6019800" cy="129540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Book Antiqua" pitchFamily="18" charset="0"/>
              </a:rPr>
              <a:t>B Now read the text to know about </a:t>
            </a:r>
            <a:r>
              <a:rPr lang="en-US" sz="3200" dirty="0" err="1">
                <a:solidFill>
                  <a:schemeClr val="tx1"/>
                </a:solidFill>
                <a:latin typeface="Book Antiqua" pitchFamily="18" charset="0"/>
              </a:rPr>
              <a:t>Nakshi</a:t>
            </a:r>
            <a:r>
              <a:rPr lang="en-US" sz="3200" dirty="0">
                <a:solidFill>
                  <a:schemeClr val="tx1"/>
                </a:solidFill>
                <a:latin typeface="Book Antiqua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Book Antiqua" pitchFamily="18" charset="0"/>
              </a:rPr>
              <a:t>Kantha</a:t>
            </a:r>
            <a:r>
              <a:rPr lang="en-US" sz="3200" dirty="0" smtClean="0">
                <a:solidFill>
                  <a:schemeClr val="tx1"/>
                </a:solidFill>
                <a:latin typeface="Book Antiqua" pitchFamily="18" charset="0"/>
              </a:rPr>
              <a:t>.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1" t="50000" r="13272"/>
          <a:stretch/>
        </p:blipFill>
        <p:spPr bwMode="auto">
          <a:xfrm>
            <a:off x="2133600" y="3505200"/>
            <a:ext cx="4495800" cy="257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357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33400"/>
            <a:ext cx="72410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Book Antiqua" pitchFamily="18" charset="0"/>
                <a:cs typeface="Times New Roman" pitchFamily="18" charset="0"/>
              </a:rPr>
              <a:t>E. Complete the sentences with given clues</a:t>
            </a:r>
            <a:endParaRPr lang="en-US" sz="2800" b="1" dirty="0">
              <a:latin typeface="Book Antiqua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3389316"/>
            <a:ext cx="82372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err="1" smtClean="0">
                <a:latin typeface="Book Antiqua" pitchFamily="18" charset="0"/>
                <a:cs typeface="Times New Roman" pitchFamily="18" charset="0"/>
              </a:rPr>
              <a:t>Nakshi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Book Antiqua" pitchFamily="18" charset="0"/>
                <a:cs typeface="Times New Roman" pitchFamily="18" charset="0"/>
              </a:rPr>
              <a:t>kantha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 means artistic ________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The name was taken from a ________ word 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The art has been </a:t>
            </a:r>
            <a:r>
              <a:rPr lang="en-US" sz="2400" dirty="0" err="1" smtClean="0">
                <a:latin typeface="Book Antiqua" pitchFamily="18" charset="0"/>
                <a:cs typeface="Times New Roman" pitchFamily="18" charset="0"/>
              </a:rPr>
              <a:t>practised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 in ______Bengal for 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>
                <a:latin typeface="Book Antiqua" pitchFamily="18" charset="0"/>
                <a:cs typeface="Times New Roman" pitchFamily="18" charset="0"/>
              </a:rPr>
              <a:t>Nakshi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Book Antiqua" pitchFamily="18" charset="0"/>
                <a:cs typeface="Times New Roman" pitchFamily="18" charset="0"/>
              </a:rPr>
              <a:t>kanthas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 now in great demand because of their </a:t>
            </a:r>
            <a:r>
              <a:rPr lang="en-US" sz="2400" dirty="0" err="1" smtClean="0">
                <a:latin typeface="Book Antiqua" pitchFamily="18" charset="0"/>
                <a:cs typeface="Times New Roman" pitchFamily="18" charset="0"/>
              </a:rPr>
              <a:t>colourful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 ________and ________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>
                <a:latin typeface="Book Antiqua" pitchFamily="18" charset="0"/>
                <a:cs typeface="Times New Roman" pitchFamily="18" charset="0"/>
              </a:rPr>
              <a:t>Nakshi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Book Antiqua" pitchFamily="18" charset="0"/>
                <a:cs typeface="Times New Roman" pitchFamily="18" charset="0"/>
              </a:rPr>
              <a:t>kathas</a:t>
            </a:r>
            <a:r>
              <a:rPr lang="en-US" sz="2400" dirty="0" smtClean="0">
                <a:latin typeface="Book Antiqua" pitchFamily="18" charset="0"/>
                <a:cs typeface="Times New Roman" pitchFamily="18" charset="0"/>
              </a:rPr>
              <a:t> are a kind of _____</a:t>
            </a:r>
            <a:endParaRPr lang="en-US" sz="2400" dirty="0">
              <a:latin typeface="Book Antiqua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2000" y="1268859"/>
            <a:ext cx="792480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latin typeface="Book Antiqua" pitchFamily="18" charset="0"/>
              </a:rPr>
              <a:t>Bengali patterns years fashion rural designs quilt </a:t>
            </a:r>
            <a:r>
              <a:rPr lang="en-US" sz="2800" b="1" dirty="0" err="1" smtClean="0">
                <a:latin typeface="Book Antiqua" pitchFamily="18" charset="0"/>
              </a:rPr>
              <a:t>noksha</a:t>
            </a:r>
            <a:r>
              <a:rPr lang="en-US" sz="2800" b="1" dirty="0" smtClean="0">
                <a:latin typeface="Book Antiqua" pitchFamily="18" charset="0"/>
              </a:rPr>
              <a:t>.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04493" y="3745459"/>
            <a:ext cx="180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Book Antiqua" pitchFamily="18" charset="0"/>
              </a:rPr>
              <a:t>Bengali</a:t>
            </a:r>
            <a:endParaRPr lang="en-US" sz="2400" dirty="0">
              <a:solidFill>
                <a:srgbClr val="00B050"/>
              </a:solidFill>
              <a:latin typeface="Book Antiqua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41257" y="3389316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Book Antiqua" pitchFamily="18" charset="0"/>
              </a:rPr>
              <a:t>p</a:t>
            </a:r>
            <a:r>
              <a:rPr lang="en-US" sz="2400" dirty="0" smtClean="0">
                <a:solidFill>
                  <a:srgbClr val="00B050"/>
                </a:solidFill>
                <a:latin typeface="Book Antiqua" pitchFamily="18" charset="0"/>
              </a:rPr>
              <a:t>atterns.</a:t>
            </a:r>
            <a:endParaRPr lang="en-US" sz="2400" dirty="0">
              <a:solidFill>
                <a:srgbClr val="00B050"/>
              </a:solidFill>
              <a:latin typeface="Book Antiqu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39000" y="3757288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B050"/>
                </a:solidFill>
                <a:latin typeface="Book Antiqua" pitchFamily="18" charset="0"/>
              </a:rPr>
              <a:t>Noksha</a:t>
            </a:r>
            <a:r>
              <a:rPr lang="en-US" sz="2400" dirty="0" smtClean="0">
                <a:solidFill>
                  <a:srgbClr val="00B050"/>
                </a:solidFill>
                <a:latin typeface="Book Antiqua" pitchFamily="18" charset="0"/>
              </a:rPr>
              <a:t>.</a:t>
            </a:r>
            <a:endParaRPr lang="en-US" sz="2400" dirty="0">
              <a:solidFill>
                <a:srgbClr val="00B050"/>
              </a:solidFill>
              <a:latin typeface="Book Antiqua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41257" y="4123774"/>
            <a:ext cx="1059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Book Antiqua" pitchFamily="18" charset="0"/>
              </a:rPr>
              <a:t>rural</a:t>
            </a:r>
            <a:endParaRPr lang="en-US" sz="2400" dirty="0">
              <a:solidFill>
                <a:srgbClr val="00B050"/>
              </a:solidFill>
              <a:latin typeface="Book Antiqua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47214" y="4131031"/>
            <a:ext cx="1039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Book Antiqua" pitchFamily="18" charset="0"/>
              </a:rPr>
              <a:t>Years.</a:t>
            </a:r>
            <a:endParaRPr lang="en-US" sz="2400" dirty="0">
              <a:solidFill>
                <a:srgbClr val="00B050"/>
              </a:solidFill>
              <a:latin typeface="Book Antiqua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90800" y="48006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Book Antiqua" pitchFamily="18" charset="0"/>
              </a:rPr>
              <a:t>patterns</a:t>
            </a:r>
            <a:endParaRPr lang="en-US" sz="2400" dirty="0">
              <a:solidFill>
                <a:srgbClr val="00B050"/>
              </a:solidFill>
              <a:latin typeface="Book Antiqua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86006" y="4784043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Book Antiqua" pitchFamily="18" charset="0"/>
              </a:rPr>
              <a:t>designs.</a:t>
            </a:r>
            <a:endParaRPr lang="en-US" sz="2400" dirty="0">
              <a:solidFill>
                <a:srgbClr val="00B050"/>
              </a:solidFill>
              <a:latin typeface="Book Antiqua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04493" y="5143696"/>
            <a:ext cx="983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Book Antiqua" pitchFamily="18" charset="0"/>
              </a:rPr>
              <a:t>quilt.</a:t>
            </a:r>
            <a:endParaRPr lang="en-US" sz="2400" dirty="0">
              <a:solidFill>
                <a:srgbClr val="00B050"/>
              </a:solidFill>
              <a:latin typeface="Book Antiqu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2193" y="2448398"/>
            <a:ext cx="6732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Check your answers</a:t>
            </a:r>
            <a:endParaRPr lang="en-US" sz="32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77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8" grpId="0" animBg="1"/>
      <p:bldP spid="20" grpId="0"/>
      <p:bldP spid="23" grpId="0"/>
      <p:bldP spid="24" grpId="0"/>
      <p:bldP spid="25" grpId="0"/>
      <p:bldP spid="26" grpId="0"/>
      <p:bldP spid="28" grpId="0"/>
      <p:bldP spid="29" grpId="0"/>
      <p:bldP spid="3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0513" indent="-290513"/>
            <a:r>
              <a:rPr lang="en-US" sz="2400" b="1" dirty="0" smtClean="0">
                <a:latin typeface="Book Antiqua" pitchFamily="18" charset="0"/>
              </a:rPr>
              <a:t>F  Write down five questions for the completed statements in E above.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138535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Book Antiqua" pitchFamily="18" charset="0"/>
              </a:rPr>
              <a:t>One is done for you.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3086746"/>
            <a:ext cx="647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Book Antiqua" pitchFamily="18" charset="0"/>
              </a:rPr>
              <a:t>2</a:t>
            </a:r>
            <a:r>
              <a:rPr lang="en-US" sz="2400" b="1" dirty="0" smtClean="0">
                <a:latin typeface="Book Antiqua" pitchFamily="18" charset="0"/>
              </a:rPr>
              <a:t>. What word was taken as the </a:t>
            </a:r>
            <a:r>
              <a:rPr lang="en-US" sz="2400" b="1" dirty="0">
                <a:latin typeface="Book Antiqua" pitchFamily="18" charset="0"/>
              </a:rPr>
              <a:t>name  </a:t>
            </a:r>
            <a:r>
              <a:rPr lang="en-US" sz="2400" b="1" dirty="0" smtClean="0">
                <a:latin typeface="Book Antiqua" pitchFamily="18" charset="0"/>
              </a:rPr>
              <a:t>from?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0486" y="1703473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Book Antiqua" pitchFamily="18" charset="0"/>
              </a:rPr>
              <a:t>1. What does </a:t>
            </a:r>
            <a:r>
              <a:rPr lang="en-US" sz="2400" b="1" dirty="0" err="1" smtClean="0">
                <a:latin typeface="Book Antiqua" pitchFamily="18" charset="0"/>
              </a:rPr>
              <a:t>noksha</a:t>
            </a:r>
            <a:r>
              <a:rPr lang="en-US" sz="2400" b="1" dirty="0" smtClean="0">
                <a:latin typeface="Book Antiqua" pitchFamily="18" charset="0"/>
              </a:rPr>
              <a:t> mean?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548411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Book Antiqua" pitchFamily="18" charset="0"/>
              </a:rPr>
              <a:t>3. Where has the art been </a:t>
            </a:r>
            <a:r>
              <a:rPr lang="en-US" sz="2400" b="1" dirty="0" err="1" smtClean="0">
                <a:latin typeface="Book Antiqua" pitchFamily="18" charset="0"/>
              </a:rPr>
              <a:t>practised</a:t>
            </a:r>
            <a:r>
              <a:rPr lang="en-US" sz="2400" b="1" dirty="0" smtClean="0">
                <a:latin typeface="Book Antiqua" pitchFamily="18" charset="0"/>
              </a:rPr>
              <a:t>? How long?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8714" y="4010076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Book Antiqua" pitchFamily="18" charset="0"/>
              </a:rPr>
              <a:t>4. Where are they sold now?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1456" y="4494073"/>
            <a:ext cx="7561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Book Antiqua" pitchFamily="18" charset="0"/>
              </a:rPr>
              <a:t>5. Why are </a:t>
            </a:r>
            <a:r>
              <a:rPr lang="en-US" sz="2400" b="1" dirty="0" err="1" smtClean="0">
                <a:latin typeface="Book Antiqua" pitchFamily="18" charset="0"/>
              </a:rPr>
              <a:t>Nakshi</a:t>
            </a:r>
            <a:r>
              <a:rPr lang="en-US" sz="2400" b="1" dirty="0" smtClean="0">
                <a:latin typeface="Book Antiqua" pitchFamily="18" charset="0"/>
              </a:rPr>
              <a:t> </a:t>
            </a:r>
            <a:r>
              <a:rPr lang="en-US" sz="2400" b="1" dirty="0" err="1" smtClean="0">
                <a:latin typeface="Book Antiqua" pitchFamily="18" charset="0"/>
              </a:rPr>
              <a:t>Kanthas</a:t>
            </a:r>
            <a:r>
              <a:rPr lang="en-US" sz="2400" b="1" dirty="0" smtClean="0">
                <a:latin typeface="Book Antiqua" pitchFamily="18" charset="0"/>
              </a:rPr>
              <a:t> in a great demand?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2362200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Book Antiqua" pitchFamily="18" charset="0"/>
              </a:rPr>
              <a:t>Match your answer.</a:t>
            </a:r>
            <a:endParaRPr lang="en-US" sz="28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73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ocess 2"/>
          <p:cNvSpPr/>
          <p:nvPr/>
        </p:nvSpPr>
        <p:spPr>
          <a:xfrm>
            <a:off x="2057400" y="685800"/>
            <a:ext cx="5029200" cy="1981200"/>
          </a:xfrm>
          <a:prstGeom prst="flowChartProcess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MAY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ALLAH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BLESS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YOU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1" t="50000" r="13272"/>
          <a:stretch/>
        </p:blipFill>
        <p:spPr bwMode="auto">
          <a:xfrm>
            <a:off x="2514600" y="3276600"/>
            <a:ext cx="4495800" cy="257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35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ocess 2"/>
          <p:cNvSpPr/>
          <p:nvPr/>
        </p:nvSpPr>
        <p:spPr>
          <a:xfrm>
            <a:off x="1981200" y="381000"/>
            <a:ext cx="5029200" cy="2057400"/>
          </a:xfrm>
          <a:prstGeom prst="flowChartProcess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Acknowledgement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3352800"/>
            <a:ext cx="5105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bn-BD" dirty="0" smtClean="0"/>
              <a:t>GOOGLE</a:t>
            </a:r>
          </a:p>
          <a:p>
            <a:pPr marL="342900" indent="-342900">
              <a:buAutoNum type="arabicPeriod"/>
            </a:pPr>
            <a:r>
              <a:rPr lang="bn-BD" dirty="0" smtClean="0"/>
              <a:t>NATIONAL CURRICULUM &amp; TEXTBOOK BOARD, BANGLADESH.</a:t>
            </a:r>
          </a:p>
          <a:p>
            <a:pPr marL="342900" indent="-342900">
              <a:buAutoNum type="arabicPeriod"/>
            </a:pPr>
            <a:r>
              <a:rPr lang="bn-BD" dirty="0" smtClean="0"/>
              <a:t>TEACHER`S OF AMRIA ISLAMIA ALIM MADRASA.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03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</TotalTime>
  <Words>482</Words>
  <Application>Microsoft Office PowerPoint</Application>
  <PresentationFormat>On-screen Show (4:3)</PresentationFormat>
  <Paragraphs>111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Book Antiqua</vt:lpstr>
      <vt:lpstr>Calibri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Rasel</cp:lastModifiedBy>
  <cp:revision>85</cp:revision>
  <dcterms:created xsi:type="dcterms:W3CDTF">2015-01-18T00:59:43Z</dcterms:created>
  <dcterms:modified xsi:type="dcterms:W3CDTF">2020-02-09T06:56:56Z</dcterms:modified>
</cp:coreProperties>
</file>