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66" r:id="rId6"/>
    <p:sldId id="264" r:id="rId7"/>
    <p:sldId id="265" r:id="rId8"/>
    <p:sldId id="271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2133600"/>
            <a:ext cx="6172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46" y="1573839"/>
            <a:ext cx="86953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সৃজনশীলপ্রশ্নঃ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-1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কোনো সমান্তর ধারার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তম পদ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-2 :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2+4+6+8+</a:t>
            </a:r>
            <a:r>
              <a:rPr lang="en-US" sz="4400" b="1" dirty="0">
                <a:latin typeface="Algerian"/>
                <a:cs typeface="Times New Roman" pitchFamily="18" charset="0"/>
              </a:rPr>
              <a:t>•••</a:t>
            </a:r>
            <a:r>
              <a:rPr lang="en-US" sz="4400" dirty="0">
                <a:latin typeface="Algerian"/>
                <a:cs typeface="Times New Roman" pitchFamily="18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ধারাটির প্রথম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	     </a:t>
            </a:r>
            <a:r>
              <a:rPr lang="bn-IN" sz="4400" b="1" smtClean="0">
                <a:latin typeface="NikoshBAN" pitchFamily="2" charset="0"/>
                <a:cs typeface="NikoshBAN" pitchFamily="2" charset="0"/>
              </a:rPr>
              <a:t>সংখ্যক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পদের সমষ্টি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2550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সমান্তর ধারা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বলতে কি বুঝায়?</a:t>
            </a:r>
            <a:endParaRPr lang="bn-IN" sz="4000" b="1" dirty="0" smtClean="0">
              <a:latin typeface="Algerian"/>
              <a:cs typeface="Times New Roman" pitchFamily="18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-1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টি পদের সমষ্টি কত ?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-2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ক্ষেত্রে প্রমাণ কর যে,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n=50. </a:t>
            </a:r>
            <a:endParaRPr lang="bn-IN" sz="4000" b="1" dirty="0">
              <a:latin typeface="Algeri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999" y="1905000"/>
            <a:ext cx="1614487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6"/>
          <a:srcRect l="7843" t="11823" r="5882" b="29064"/>
          <a:stretch>
            <a:fillRect/>
          </a:stretch>
        </p:blipFill>
        <p:spPr>
          <a:xfrm flipH="1">
            <a:off x="4876800" y="304800"/>
            <a:ext cx="29718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7"/>
          <a:srcRect t="88761"/>
          <a:stretch>
            <a:fillRect/>
          </a:stretch>
        </p:blipFill>
        <p:spPr>
          <a:xfrm>
            <a:off x="0" y="4114800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4146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9934" r="15874"/>
          <a:stretch/>
        </p:blipFill>
        <p:spPr>
          <a:xfrm>
            <a:off x="1981200" y="1844353"/>
            <a:ext cx="6934200" cy="22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6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0" y="304800"/>
            <a:ext cx="8229600" cy="1123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532" y="4020607"/>
            <a:ext cx="3333668" cy="2000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6" name="TextBox 5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১৩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১১/০২/১৯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4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600200"/>
            <a:ext cx="6172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সমান্তর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ধারার  ক্ষেত্রে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n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তম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নির্ণয়ের  সূত্র টি  বল ?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1676400" y="1704109"/>
            <a:ext cx="6172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সমান্তর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ধারার  ক্ষেত্রে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n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তম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পদের সমষ্টি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নির্ণয়ের  সূত্র টি  বল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20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381000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5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-275562" y="3352800"/>
            <a:ext cx="9695123" cy="1676400"/>
            <a:chOff x="373076" y="3352800"/>
            <a:chExt cx="8321647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076" y="3683168"/>
              <a:ext cx="8321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সসীম ধারা (</a:t>
              </a:r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সমান্তর ধারা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8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noFill/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grpFill/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সমান্তর ধারার নিদিষ্টতম পদ ও নির্দিষ্ট সংখ্যক পদের সমষ্টি নির্ণয়ের সূত্র প্রয়োগ করে গাণিতিক সমস্যা সমাধান করতে পারবে 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3" y="152400"/>
            <a:ext cx="8623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কোনো সমান্তর ধারার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তম পদ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হলে, এর 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টি পদের সমষ্টি কত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690" y="2012816"/>
            <a:ext cx="391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সাধারন অন্তর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= d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5" y="1105262"/>
            <a:ext cx="838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মনে করি 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ধারার ১ম পদ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= 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3373" y="2452001"/>
                <a:ext cx="449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তম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পদ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+ (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12-1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) d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3" y="2452001"/>
                <a:ext cx="449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57400" y="2861702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3280294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প্রশ্নমতে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+ 11 d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en-US" sz="2800" b="1" dirty="0" smtClean="0">
                <a:latin typeface="Algerian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…….(i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4267200"/>
                <a:ext cx="4637809" cy="1367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m:t>ধারাটির প্রথ</m:t>
                      </m:r>
                      <m:r>
                        <m:rPr>
                          <m:nor/>
                        </m:rP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m:t>ম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m:t>23 </m:t>
                      </m:r>
                      <m:r>
                        <m:rPr>
                          <m:nor/>
                        </m:rP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m:t>পদের সমষ্টি</m:t>
                      </m:r>
                    </m:oMath>
                  </m:oMathPara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𝟐𝟑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NikoshBAN" pitchFamily="2" charset="0"/>
                                </a:rPr>
                                <m:t>𝟐𝟑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4637809" cy="1367041"/>
              </a:xfrm>
              <a:prstGeom prst="rect">
                <a:avLst/>
              </a:prstGeom>
              <a:blipFill rotWithShape="1">
                <a:blip r:embed="rId3"/>
                <a:stretch>
                  <a:fillRect t="-4464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7036" y="5634241"/>
                <a:ext cx="411826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𝟐𝟐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5634241"/>
                <a:ext cx="4118264" cy="898964"/>
              </a:xfrm>
              <a:prstGeom prst="rect">
                <a:avLst/>
              </a:prstGeom>
              <a:blipFill rotWithShape="1">
                <a:blip r:embed="rId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970318" y="1430973"/>
            <a:ext cx="0" cy="46527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32217" y="1668363"/>
                <a:ext cx="411826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(</m:t>
                      </m:r>
                      <m:r>
                        <a:rPr lang="en-US" sz="2800" b="1" i="1">
                          <a:latin typeface="Cambria Math"/>
                          <a:cs typeface="NikoshBAN" pitchFamily="2" charset="0"/>
                        </a:rPr>
                        <m:t>𝒂</m:t>
                      </m:r>
                      <m:r>
                        <a:rPr lang="en-US" sz="2800" b="1" i="1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𝟏𝟏</m:t>
                      </m:r>
                      <m:r>
                        <a:rPr lang="en-US" sz="2800" b="1" i="1">
                          <a:latin typeface="Cambria Math"/>
                          <a:cs typeface="NikoshBAN" pitchFamily="2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17" y="1668363"/>
                <a:ext cx="4118264" cy="898964"/>
              </a:xfrm>
              <a:prstGeom prst="rect">
                <a:avLst/>
              </a:prstGeom>
              <a:blipFill rotWithShape="1">
                <a:blip r:embed="rId5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04508" y="2541147"/>
                <a:ext cx="27916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𝟐𝟑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𝟕𝟕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8" y="2541147"/>
                <a:ext cx="2791692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529947" y="253658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(i)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হতে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70318" y="3065569"/>
                <a:ext cx="2182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𝟏𝟕𝟕𝟏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18" y="3065569"/>
                <a:ext cx="2182092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5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9375" y="174878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9785" y="729753"/>
            <a:ext cx="4562545" cy="1175247"/>
            <a:chOff x="2362200" y="914400"/>
            <a:chExt cx="4562545" cy="1175247"/>
          </a:xfrm>
        </p:grpSpPr>
        <p:sp>
          <p:nvSpPr>
            <p:cNvPr id="4" name="Rounded Rectangle 3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9603" y="2743200"/>
            <a:ext cx="8238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কোনো সমান্তর ধারার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তম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পদ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-20 	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, এর প্রথম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টি পদের সমষ্টি কত 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0999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2+4+6+8+</a:t>
            </a:r>
            <a:r>
              <a:rPr lang="en-US" sz="28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en-US" sz="2800" dirty="0" smtClean="0">
                <a:latin typeface="Algerian"/>
                <a:cs typeface="Times New Roman" pitchFamily="18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ধারাটির প্রথম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সংখ্যক পদের সমষ্টি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2550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হলে,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এর মান কত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5045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latin typeface="Times New Roman" pitchFamily="18" charset="0"/>
                <a:cs typeface="NikoshBAN" pitchFamily="2" charset="0"/>
              </a:rPr>
              <a:t>মনে করি </a:t>
            </a:r>
          </a:p>
          <a:p>
            <a:r>
              <a:rPr lang="bn-IN" sz="2800" b="1" dirty="0">
                <a:latin typeface="Times New Roman" pitchFamily="18" charset="0"/>
                <a:cs typeface="NikoshBAN" pitchFamily="2" charset="0"/>
              </a:rPr>
              <a:t>ধারার ১ম পদ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a=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536" y="211529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সাধারন অন্তর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d= 4-2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91" y="2529273"/>
            <a:ext cx="147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326" y="2803322"/>
                <a:ext cx="4946074" cy="126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m:t>ধারাটির প্রথম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NikoshBAN" pitchFamily="2" charset="0"/>
                          <a:cs typeface="NikoshBAN" pitchFamily="2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m:t>পদের সমষ্টি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NikoshBAN" pitchFamily="2" charset="0"/>
                                </a:rPr>
                                <m:t>𝒏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6" y="2803322"/>
                <a:ext cx="4946074" cy="1264449"/>
              </a:xfrm>
              <a:prstGeom prst="rect">
                <a:avLst/>
              </a:prstGeom>
              <a:blipFill rotWithShape="1">
                <a:blip r:embed="rId2"/>
                <a:stretch>
                  <a:fillRect t="-4831"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610099" y="1519086"/>
            <a:ext cx="0" cy="494290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7862" y="4067771"/>
                <a:ext cx="3654138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NikoshBAN" pitchFamily="2" charset="0"/>
                                </a:rPr>
                                <m:t>𝒏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62" y="4067771"/>
                <a:ext cx="3654138" cy="833562"/>
              </a:xfrm>
              <a:prstGeom prst="rect">
                <a:avLst/>
              </a:prstGeom>
              <a:blipFill rotWithShape="1">
                <a:blip r:embed="rId3"/>
                <a:stretch>
                  <a:fillRect r="-3339"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5294" y="4901333"/>
                <a:ext cx="3654138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94" y="4901333"/>
                <a:ext cx="3654138" cy="833562"/>
              </a:xfrm>
              <a:prstGeom prst="rect">
                <a:avLst/>
              </a:prstGeom>
              <a:blipFill rotWithShape="1">
                <a:blip r:embed="rId4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9326" y="5672287"/>
                <a:ext cx="36541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6" y="5672287"/>
                <a:ext cx="365413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9326" y="6195507"/>
                <a:ext cx="319347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𝒏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6" y="6195507"/>
                <a:ext cx="3193474" cy="532966"/>
              </a:xfrm>
              <a:prstGeom prst="rect">
                <a:avLst/>
              </a:prstGeom>
              <a:blipFill rotWithShape="1">
                <a:blip r:embed="rId6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54680" y="1344522"/>
                <a:ext cx="4946074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m:rPr>
                        <m:nor/>
                      </m:rPr>
                      <a:rPr lang="bn-IN" sz="2800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IN" sz="2800" b="1" i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প্রশ্নমতে</a:t>
                </a:r>
                <a:endParaRPr lang="bn-IN" sz="2800" b="1" i="0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cs typeface="NikoshBAN" pitchFamily="2" charset="0"/>
                            </a:rPr>
                            <m:t>           </m:t>
                          </m:r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NikoshBAN" pitchFamily="2" charset="0"/>
                        </a:rPr>
                        <m:t>𝟐𝟓𝟓𝟎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680" y="1344522"/>
                <a:ext cx="4946074" cy="963854"/>
              </a:xfrm>
              <a:prstGeom prst="rect">
                <a:avLst/>
              </a:prstGeom>
              <a:blipFill rotWithShape="1">
                <a:blip r:embed="rId7"/>
                <a:stretch>
                  <a:fillRect t="-8228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79817" y="2239102"/>
                <a:ext cx="370955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𝟐𝟓𝟓𝟎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17" y="2239102"/>
                <a:ext cx="3709555" cy="532966"/>
              </a:xfrm>
              <a:prstGeom prst="rect">
                <a:avLst/>
              </a:prstGeom>
              <a:blipFill rotWithShape="1">
                <a:blip r:embed="rId8"/>
                <a:stretch>
                  <a:fillRect l="-3284" t="-13636" r="-328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79817" y="2813475"/>
                <a:ext cx="4336474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2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2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𝟓𝟏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𝒏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𝟓𝟎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𝒏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𝟐𝟓𝟓𝟎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17" y="2813475"/>
                <a:ext cx="4336474" cy="438582"/>
              </a:xfrm>
              <a:prstGeom prst="rect">
                <a:avLst/>
              </a:prstGeom>
              <a:blipFill rotWithShape="1">
                <a:blip r:embed="rId9"/>
                <a:stretch>
                  <a:fillRect l="-1688" t="-9859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07526" y="3268366"/>
                <a:ext cx="42498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2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n(n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𝟓𝟏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)−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𝟓𝟎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𝒏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𝟓𝟏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)=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26" y="3268366"/>
                <a:ext cx="424988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865" t="-12676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07526" y="3708670"/>
                <a:ext cx="3709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(n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𝟓𝟏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)(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𝒏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𝟓𝟎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)=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26" y="3708670"/>
                <a:ext cx="3709555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263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35236" y="4101720"/>
                <a:ext cx="2097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হয়</a:t>
                </a:r>
              </a:p>
              <a:p>
                <a:r>
                  <a:rPr lang="bn-IN" sz="2400" b="1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𝟓𝟏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24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36" y="4101720"/>
                <a:ext cx="2097232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4360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59036" y="4902646"/>
                <a:ext cx="1704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NikoshBAN" pitchFamily="2" charset="0"/>
                      </a:rPr>
                      <m:t>=−</m:t>
                    </m:r>
                    <m:r>
                      <a:rPr lang="en-US" sz="2400" b="1" i="1">
                        <a:latin typeface="Cambria Math"/>
                        <a:cs typeface="NikoshBAN" pitchFamily="2" charset="0"/>
                      </a:rPr>
                      <m:t>𝟓𝟏</m:t>
                    </m:r>
                  </m:oMath>
                </a14:m>
                <a:endParaRPr lang="bn-I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36" y="4902646"/>
                <a:ext cx="1704110" cy="461665"/>
              </a:xfrm>
              <a:prstGeom prst="rect">
                <a:avLst/>
              </a:prstGeom>
              <a:blipFill rotWithShape="1"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31080" y="4900471"/>
                <a:ext cx="25319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bn-IN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IN" sz="2400" b="1" i="1" smtClean="0">
                              <a:latin typeface="Cambria Math"/>
                            </a:rPr>
                            <m:t>যাহা</m:t>
                          </m:r>
                          <m:r>
                            <a:rPr lang="bn-IN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bn-IN" sz="2400" b="1" i="1" smtClean="0">
                              <a:latin typeface="Cambria Math"/>
                            </a:rPr>
                            <m:t>গ্রহন</m:t>
                          </m:r>
                          <m:r>
                            <a:rPr lang="bn-IN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bn-IN" sz="2400" b="1" i="1" smtClean="0">
                              <a:latin typeface="Cambria Math"/>
                            </a:rPr>
                            <m:t>যোগ্য</m:t>
                          </m:r>
                          <m:r>
                            <a:rPr lang="bn-IN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bn-IN" sz="2400" b="1" i="1" smtClean="0">
                              <a:latin typeface="Cambria Math"/>
                            </a:rPr>
                            <m:t>নহে</m:t>
                          </m:r>
                        </m:e>
                      </m:d>
                    </m:oMath>
                  </m:oMathPara>
                </a14:m>
                <a:endParaRPr lang="bn-IN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080" y="4900471"/>
                <a:ext cx="2531919" cy="461665"/>
              </a:xfrm>
              <a:prstGeom prst="rect">
                <a:avLst/>
              </a:prstGeom>
              <a:blipFill rotWithShape="1">
                <a:blip r:embed="rId14"/>
                <a:stretch>
                  <a:fillRect t="-9211" r="-963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09258" y="5319433"/>
                <a:ext cx="1792432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bn-IN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/>
                        <a:cs typeface="NikoshBAN" pitchFamily="2" charset="0"/>
                      </a:rPr>
                      <m:t>𝟓𝟎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24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58" y="5319433"/>
                <a:ext cx="1792432" cy="876074"/>
              </a:xfrm>
              <a:prstGeom prst="rect">
                <a:avLst/>
              </a:prstGeom>
              <a:blipFill rotWithShape="1">
                <a:blip r:embed="rId15"/>
                <a:stretch>
                  <a:fillRect l="-5442" t="-7692" b="-1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63365" y="6186206"/>
                <a:ext cx="1704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NikoshBAN" pitchFamily="2" charset="0"/>
                      </a:rPr>
                      <m:t>𝟓𝟎</m:t>
                    </m:r>
                  </m:oMath>
                </a14:m>
                <a:endParaRPr lang="bn-I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365" y="6186206"/>
                <a:ext cx="1704110" cy="461665"/>
              </a:xfrm>
              <a:prstGeom prst="rect">
                <a:avLst/>
              </a:prstGeom>
              <a:blipFill rotWithShape="1">
                <a:blip r:embed="rId1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2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8869"/>
            <a:ext cx="8839200" cy="1524000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6309" y="1828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8+11+14+17+</a:t>
            </a:r>
            <a:r>
              <a:rPr lang="en-US" sz="32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সাধারণ অন্তর কত?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ঘ)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69" y="3124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8+11+14+17+</a:t>
            </a:r>
            <a:r>
              <a:rPr lang="en-US" sz="3200" b="1" dirty="0" smtClean="0">
                <a:latin typeface="Algerian"/>
                <a:cs typeface="Times New Roman" pitchFamily="18" charset="0"/>
              </a:rPr>
              <a:t>•••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ধারাটির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১ম পদ কত?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ঘ)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467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2006-08-16T00:00:00Z</dcterms:created>
  <dcterms:modified xsi:type="dcterms:W3CDTF">2020-02-12T05:57:51Z</dcterms:modified>
</cp:coreProperties>
</file>