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66"/>
    <a:srgbClr val="13464D"/>
    <a:srgbClr val="0000FF"/>
    <a:srgbClr val="B21088"/>
    <a:srgbClr val="66FF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F17136-2135-43F4-A5AC-D6B9AE95BF7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C2A4403-728E-4F58-BE62-E951CB180471}">
      <dgm:prSet phldrT="[Text]" custT="1"/>
      <dgm:spPr>
        <a:solidFill>
          <a:srgbClr val="7030A0"/>
        </a:solidFill>
      </dgm:spPr>
      <dgm:t>
        <a:bodyPr/>
        <a:lstStyle/>
        <a:p>
          <a:endParaRPr lang="bn-IN" sz="3600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বিখ্যাত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কাব্যগ্রন্থ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</a:p>
        <a:p>
          <a:r>
            <a:rPr lang="bn-IN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নূরনামা, ইউসুফ জোলেখা, সয়ফুলমুলক</a:t>
          </a:r>
        </a:p>
        <a:p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BF4E6C8-BF47-4422-B6F7-D74AD4CAEF0A}" type="parTrans" cxnId="{7D21519C-B9F2-4467-AFA7-E9F8E1B45428}">
      <dgm:prSet/>
      <dgm:spPr/>
      <dgm:t>
        <a:bodyPr/>
        <a:lstStyle/>
        <a:p>
          <a:endParaRPr lang="en-US"/>
        </a:p>
      </dgm:t>
    </dgm:pt>
    <dgm:pt modelId="{D5E92D02-5C62-45B8-B72D-DF9B24581284}" type="sibTrans" cxnId="{7D21519C-B9F2-4467-AFA7-E9F8E1B45428}">
      <dgm:prSet/>
      <dgm:spPr/>
      <dgm:t>
        <a:bodyPr/>
        <a:lstStyle/>
        <a:p>
          <a:endParaRPr lang="en-US"/>
        </a:p>
      </dgm:t>
    </dgm:pt>
    <dgm:pt modelId="{FC0974A2-15D4-45E3-956E-0A6FDB40D5F6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bn-IN" sz="4400" dirty="0" smtClean="0">
              <a:latin typeface="NikoshBAN" panose="02000000000000000000" pitchFamily="2" charset="0"/>
              <a:cs typeface="NikoshBAN" panose="02000000000000000000" pitchFamily="2" charset="0"/>
            </a:rPr>
            <a:t>আবদুল হাকিম</a:t>
          </a:r>
          <a:endParaRPr lang="en-US" sz="4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41ECE97-DD57-46C6-A13E-1181346B1B75}" type="parTrans" cxnId="{8867C090-DBD0-4548-968D-2A5DD0D8E8C9}">
      <dgm:prSet/>
      <dgm:spPr/>
      <dgm:t>
        <a:bodyPr/>
        <a:lstStyle/>
        <a:p>
          <a:endParaRPr lang="en-US"/>
        </a:p>
      </dgm:t>
    </dgm:pt>
    <dgm:pt modelId="{11D8C94F-DD1B-4927-9D03-08C3A9E2E70C}" type="sibTrans" cxnId="{8867C090-DBD0-4548-968D-2A5DD0D8E8C9}">
      <dgm:prSet/>
      <dgm:spPr/>
      <dgm:t>
        <a:bodyPr/>
        <a:lstStyle/>
        <a:p>
          <a:endParaRPr lang="en-US"/>
        </a:p>
      </dgm:t>
    </dgm:pt>
    <dgm:pt modelId="{F5959F3B-8FD2-43A6-A6F3-CDA60FD28AC6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bn-IN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জন্ম – ১৬২০ খ্রীষ্টাব্দ (আনুঃ)</a:t>
          </a:r>
        </a:p>
        <a:p>
          <a:r>
            <a:rPr lang="bn-IN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মৃত্যু – ১৬৯০ খ্রীষ্টাব্দ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5E4D29F-1C3B-4A37-96D7-BBC659F1CE27}" type="parTrans" cxnId="{0344BE2D-B517-4A0C-99E4-9A1E706F19D1}">
      <dgm:prSet/>
      <dgm:spPr/>
      <dgm:t>
        <a:bodyPr/>
        <a:lstStyle/>
        <a:p>
          <a:endParaRPr lang="en-US"/>
        </a:p>
      </dgm:t>
    </dgm:pt>
    <dgm:pt modelId="{3E123FCF-202E-43DC-8C55-AD1C4F9BF9BA}" type="sibTrans" cxnId="{0344BE2D-B517-4A0C-99E4-9A1E706F19D1}">
      <dgm:prSet/>
      <dgm:spPr/>
      <dgm:t>
        <a:bodyPr/>
        <a:lstStyle/>
        <a:p>
          <a:endParaRPr lang="en-US"/>
        </a:p>
      </dgm:t>
    </dgm:pt>
    <dgm:pt modelId="{4C567345-ACA2-4830-AAC1-9DE29FB7BFEC}">
      <dgm:prSet phldrT="[Text]" custT="1"/>
      <dgm:spPr>
        <a:solidFill>
          <a:srgbClr val="00B050"/>
        </a:solidFill>
      </dgm:spPr>
      <dgm:t>
        <a:bodyPr/>
        <a:lstStyle/>
        <a:p>
          <a:r>
            <a:rPr lang="bn-IN" sz="4000" dirty="0" smtClean="0">
              <a:latin typeface="NikoshBAN" panose="02000000000000000000" pitchFamily="2" charset="0"/>
              <a:cs typeface="NikoshBAN" panose="02000000000000000000" pitchFamily="2" charset="0"/>
            </a:rPr>
            <a:t>জন্মস্থান – সন্দীপের সুধারামপুর গ্রামে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7417B74-0E0F-49FE-8AA1-B7431C40B21C}" type="parTrans" cxnId="{682DF360-2B91-4CF8-8F4B-05EDC138581F}">
      <dgm:prSet/>
      <dgm:spPr/>
      <dgm:t>
        <a:bodyPr/>
        <a:lstStyle/>
        <a:p>
          <a:endParaRPr lang="en-US"/>
        </a:p>
      </dgm:t>
    </dgm:pt>
    <dgm:pt modelId="{759B2307-8137-418C-BF13-7692530B5F44}" type="sibTrans" cxnId="{682DF360-2B91-4CF8-8F4B-05EDC138581F}">
      <dgm:prSet/>
      <dgm:spPr/>
      <dgm:t>
        <a:bodyPr/>
        <a:lstStyle/>
        <a:p>
          <a:endParaRPr lang="en-US"/>
        </a:p>
      </dgm:t>
    </dgm:pt>
    <dgm:pt modelId="{B5008F0F-4821-4853-97D7-E1958883FE5E}">
      <dgm:prSet phldrT="[Text]" custT="1"/>
      <dgm:spPr>
        <a:solidFill>
          <a:schemeClr val="accent6"/>
        </a:solidFill>
      </dgm:spPr>
      <dgm:t>
        <a:bodyPr/>
        <a:lstStyle/>
        <a:p>
          <a:r>
            <a:rPr lang="bn-IN" sz="4000" dirty="0" smtClean="0">
              <a:latin typeface="NikoshBAN" panose="02000000000000000000" pitchFamily="2" charset="0"/>
              <a:cs typeface="NikoshBAN" panose="02000000000000000000" pitchFamily="2" charset="0"/>
            </a:rPr>
            <a:t>তিনি মধ্যযুগের কবি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A47A88A-42FC-4E76-8A95-DB079B19F75E}" type="parTrans" cxnId="{6FC79502-B70A-4E6F-83E2-BED5576FB848}">
      <dgm:prSet/>
      <dgm:spPr/>
      <dgm:t>
        <a:bodyPr/>
        <a:lstStyle/>
        <a:p>
          <a:endParaRPr lang="en-US"/>
        </a:p>
      </dgm:t>
    </dgm:pt>
    <dgm:pt modelId="{8E5BD91E-735B-43DB-A4A8-A2E84694B11F}" type="sibTrans" cxnId="{6FC79502-B70A-4E6F-83E2-BED5576FB848}">
      <dgm:prSet/>
      <dgm:spPr/>
      <dgm:t>
        <a:bodyPr/>
        <a:lstStyle/>
        <a:p>
          <a:endParaRPr lang="en-US"/>
        </a:p>
      </dgm:t>
    </dgm:pt>
    <dgm:pt modelId="{FD0836E0-59E2-423F-9458-564E04F903FC}" type="pres">
      <dgm:prSet presAssocID="{82F17136-2135-43F4-A5AC-D6B9AE95BF7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B006B8-6655-4D99-9EF3-5034577F738E}" type="pres">
      <dgm:prSet presAssocID="{2C2A4403-728E-4F58-BE62-E951CB180471}" presName="node" presStyleLbl="node1" presStyleIdx="0" presStyleCnt="5" custScaleX="126327" custScaleY="104300" custLinFactX="48930" custLinFactY="100000" custLinFactNeighborX="100000" custLinFactNeighborY="1164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D80B3F-0704-47FF-8A70-CC59BB411EA7}" type="pres">
      <dgm:prSet presAssocID="{D5E92D02-5C62-45B8-B72D-DF9B24581284}" presName="sibTrans" presStyleCnt="0"/>
      <dgm:spPr/>
    </dgm:pt>
    <dgm:pt modelId="{4209D4DE-B4AB-401D-8F1B-7DC0374E319C}" type="pres">
      <dgm:prSet presAssocID="{FC0974A2-15D4-45E3-956E-0A6FDB40D5F6}" presName="node" presStyleLbl="node1" presStyleIdx="1" presStyleCnt="5" custScaleX="139963" custLinFactNeighborX="-77003" custLinFactNeighborY="14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BDB2EE-AF51-4809-B63F-69628CCC8BF4}" type="pres">
      <dgm:prSet presAssocID="{11D8C94F-DD1B-4927-9D03-08C3A9E2E70C}" presName="sibTrans" presStyleCnt="0"/>
      <dgm:spPr/>
    </dgm:pt>
    <dgm:pt modelId="{AA5806A2-1DFD-4A55-93EB-69666BD1510F}" type="pres">
      <dgm:prSet presAssocID="{F5959F3B-8FD2-43A6-A6F3-CDA60FD28AC6}" presName="node" presStyleLbl="node1" presStyleIdx="2" presStyleCnt="5" custScaleX="113951" custScaleY="84856" custLinFactNeighborX="9516" custLinFactNeighborY="47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D08858-A3AE-4C30-91BE-7388A9ABFEFD}" type="pres">
      <dgm:prSet presAssocID="{3E123FCF-202E-43DC-8C55-AD1C4F9BF9BA}" presName="sibTrans" presStyleCnt="0"/>
      <dgm:spPr/>
    </dgm:pt>
    <dgm:pt modelId="{184FDEBA-376A-485F-9CE4-10F4E9E8F7B2}" type="pres">
      <dgm:prSet presAssocID="{4C567345-ACA2-4830-AAC1-9DE29FB7BFEC}" presName="node" presStyleLbl="node1" presStyleIdx="3" presStyleCnt="5" custScaleX="122205" custScaleY="81896" custLinFactNeighborX="11896" custLinFactNeighborY="23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24B355-B709-40BD-A80B-908D6C23A247}" type="pres">
      <dgm:prSet presAssocID="{759B2307-8137-418C-BF13-7692530B5F44}" presName="sibTrans" presStyleCnt="0"/>
      <dgm:spPr/>
    </dgm:pt>
    <dgm:pt modelId="{7EE38E0A-DFA0-4029-905F-E423A6B87B9A}" type="pres">
      <dgm:prSet presAssocID="{B5008F0F-4821-4853-97D7-E1958883FE5E}" presName="node" presStyleLbl="node1" presStyleIdx="4" presStyleCnt="5" custScaleX="111975" custLinFactNeighborX="-56146" custLinFactNeighborY="-55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A85F72-BA4F-4E45-93BF-50B3FB382AD5}" type="presOf" srcId="{82F17136-2135-43F4-A5AC-D6B9AE95BF7F}" destId="{FD0836E0-59E2-423F-9458-564E04F903FC}" srcOrd="0" destOrd="0" presId="urn:microsoft.com/office/officeart/2005/8/layout/default"/>
    <dgm:cxn modelId="{B995C47D-8C89-4335-BCD4-B67E6C77D004}" type="presOf" srcId="{B5008F0F-4821-4853-97D7-E1958883FE5E}" destId="{7EE38E0A-DFA0-4029-905F-E423A6B87B9A}" srcOrd="0" destOrd="0" presId="urn:microsoft.com/office/officeart/2005/8/layout/default"/>
    <dgm:cxn modelId="{6707D2C4-AF4F-4AC9-AAEA-E90806A7D4CD}" type="presOf" srcId="{2C2A4403-728E-4F58-BE62-E951CB180471}" destId="{89B006B8-6655-4D99-9EF3-5034577F738E}" srcOrd="0" destOrd="0" presId="urn:microsoft.com/office/officeart/2005/8/layout/default"/>
    <dgm:cxn modelId="{E49102F0-D0BC-438A-A2E1-1939F495AFF2}" type="presOf" srcId="{4C567345-ACA2-4830-AAC1-9DE29FB7BFEC}" destId="{184FDEBA-376A-485F-9CE4-10F4E9E8F7B2}" srcOrd="0" destOrd="0" presId="urn:microsoft.com/office/officeart/2005/8/layout/default"/>
    <dgm:cxn modelId="{7D21519C-B9F2-4467-AFA7-E9F8E1B45428}" srcId="{82F17136-2135-43F4-A5AC-D6B9AE95BF7F}" destId="{2C2A4403-728E-4F58-BE62-E951CB180471}" srcOrd="0" destOrd="0" parTransId="{6BF4E6C8-BF47-4422-B6F7-D74AD4CAEF0A}" sibTransId="{D5E92D02-5C62-45B8-B72D-DF9B24581284}"/>
    <dgm:cxn modelId="{8867C090-DBD0-4548-968D-2A5DD0D8E8C9}" srcId="{82F17136-2135-43F4-A5AC-D6B9AE95BF7F}" destId="{FC0974A2-15D4-45E3-956E-0A6FDB40D5F6}" srcOrd="1" destOrd="0" parTransId="{E41ECE97-DD57-46C6-A13E-1181346B1B75}" sibTransId="{11D8C94F-DD1B-4927-9D03-08C3A9E2E70C}"/>
    <dgm:cxn modelId="{682DF360-2B91-4CF8-8F4B-05EDC138581F}" srcId="{82F17136-2135-43F4-A5AC-D6B9AE95BF7F}" destId="{4C567345-ACA2-4830-AAC1-9DE29FB7BFEC}" srcOrd="3" destOrd="0" parTransId="{F7417B74-0E0F-49FE-8AA1-B7431C40B21C}" sibTransId="{759B2307-8137-418C-BF13-7692530B5F44}"/>
    <dgm:cxn modelId="{F5CC938B-606B-4A90-8CA4-034105072ADF}" type="presOf" srcId="{F5959F3B-8FD2-43A6-A6F3-CDA60FD28AC6}" destId="{AA5806A2-1DFD-4A55-93EB-69666BD1510F}" srcOrd="0" destOrd="0" presId="urn:microsoft.com/office/officeart/2005/8/layout/default"/>
    <dgm:cxn modelId="{AF025E44-82E6-401B-AA5C-897F19D2ED53}" type="presOf" srcId="{FC0974A2-15D4-45E3-956E-0A6FDB40D5F6}" destId="{4209D4DE-B4AB-401D-8F1B-7DC0374E319C}" srcOrd="0" destOrd="0" presId="urn:microsoft.com/office/officeart/2005/8/layout/default"/>
    <dgm:cxn modelId="{6FC79502-B70A-4E6F-83E2-BED5576FB848}" srcId="{82F17136-2135-43F4-A5AC-D6B9AE95BF7F}" destId="{B5008F0F-4821-4853-97D7-E1958883FE5E}" srcOrd="4" destOrd="0" parTransId="{7A47A88A-42FC-4E76-8A95-DB079B19F75E}" sibTransId="{8E5BD91E-735B-43DB-A4A8-A2E84694B11F}"/>
    <dgm:cxn modelId="{0344BE2D-B517-4A0C-99E4-9A1E706F19D1}" srcId="{82F17136-2135-43F4-A5AC-D6B9AE95BF7F}" destId="{F5959F3B-8FD2-43A6-A6F3-CDA60FD28AC6}" srcOrd="2" destOrd="0" parTransId="{75E4D29F-1C3B-4A37-96D7-BBC659F1CE27}" sibTransId="{3E123FCF-202E-43DC-8C55-AD1C4F9BF9BA}"/>
    <dgm:cxn modelId="{7023BFA6-4402-4CB9-816C-154D8CEBC1AA}" type="presParOf" srcId="{FD0836E0-59E2-423F-9458-564E04F903FC}" destId="{89B006B8-6655-4D99-9EF3-5034577F738E}" srcOrd="0" destOrd="0" presId="urn:microsoft.com/office/officeart/2005/8/layout/default"/>
    <dgm:cxn modelId="{E17AA931-0127-4C51-BBB6-6FDE8AA8DA94}" type="presParOf" srcId="{FD0836E0-59E2-423F-9458-564E04F903FC}" destId="{AAD80B3F-0704-47FF-8A70-CC59BB411EA7}" srcOrd="1" destOrd="0" presId="urn:microsoft.com/office/officeart/2005/8/layout/default"/>
    <dgm:cxn modelId="{C143ABF7-F82F-4A43-BA92-9C0C4E775732}" type="presParOf" srcId="{FD0836E0-59E2-423F-9458-564E04F903FC}" destId="{4209D4DE-B4AB-401D-8F1B-7DC0374E319C}" srcOrd="2" destOrd="0" presId="urn:microsoft.com/office/officeart/2005/8/layout/default"/>
    <dgm:cxn modelId="{A4523BC5-C669-4FC4-89A4-3977ACA877AD}" type="presParOf" srcId="{FD0836E0-59E2-423F-9458-564E04F903FC}" destId="{E9BDB2EE-AF51-4809-B63F-69628CCC8BF4}" srcOrd="3" destOrd="0" presId="urn:microsoft.com/office/officeart/2005/8/layout/default"/>
    <dgm:cxn modelId="{2A030908-9EEA-48EB-A28D-907AC6AB8ADB}" type="presParOf" srcId="{FD0836E0-59E2-423F-9458-564E04F903FC}" destId="{AA5806A2-1DFD-4A55-93EB-69666BD1510F}" srcOrd="4" destOrd="0" presId="urn:microsoft.com/office/officeart/2005/8/layout/default"/>
    <dgm:cxn modelId="{6817E55B-0746-4123-B34F-A838125A56C7}" type="presParOf" srcId="{FD0836E0-59E2-423F-9458-564E04F903FC}" destId="{45D08858-A3AE-4C30-91BE-7388A9ABFEFD}" srcOrd="5" destOrd="0" presId="urn:microsoft.com/office/officeart/2005/8/layout/default"/>
    <dgm:cxn modelId="{BDD9FB99-1543-4023-8C67-6DB1E363383B}" type="presParOf" srcId="{FD0836E0-59E2-423F-9458-564E04F903FC}" destId="{184FDEBA-376A-485F-9CE4-10F4E9E8F7B2}" srcOrd="6" destOrd="0" presId="urn:microsoft.com/office/officeart/2005/8/layout/default"/>
    <dgm:cxn modelId="{F2E960DA-795F-4CB5-A1BD-8D508BCA4D5D}" type="presParOf" srcId="{FD0836E0-59E2-423F-9458-564E04F903FC}" destId="{5024B355-B709-40BD-A80B-908D6C23A247}" srcOrd="7" destOrd="0" presId="urn:microsoft.com/office/officeart/2005/8/layout/default"/>
    <dgm:cxn modelId="{EB173B6D-3725-4C9D-A1AB-7AA79943E466}" type="presParOf" srcId="{FD0836E0-59E2-423F-9458-564E04F903FC}" destId="{7EE38E0A-DFA0-4029-905F-E423A6B87B9A}" srcOrd="8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D2929-0C30-4689-8EB0-63E6BB0376BE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58A0E-199C-4C4B-A154-5DE35BB72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202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58A0E-199C-4C4B-A154-5DE35BB721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353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0A78-7366-4C30-96C0-EE55564FEDFC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29D0-A93B-4D91-8035-0A19CFA8E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95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0A78-7366-4C30-96C0-EE55564FEDFC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29D0-A93B-4D91-8035-0A19CFA8E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556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0A78-7366-4C30-96C0-EE55564FEDFC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29D0-A93B-4D91-8035-0A19CFA8EEC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0404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0A78-7366-4C30-96C0-EE55564FEDFC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29D0-A93B-4D91-8035-0A19CFA8E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451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0A78-7366-4C30-96C0-EE55564FEDFC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29D0-A93B-4D91-8035-0A19CFA8EEC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4263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0A78-7366-4C30-96C0-EE55564FEDFC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29D0-A93B-4D91-8035-0A19CFA8E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957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0A78-7366-4C30-96C0-EE55564FEDFC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29D0-A93B-4D91-8035-0A19CFA8E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5320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0A78-7366-4C30-96C0-EE55564FEDFC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29D0-A93B-4D91-8035-0A19CFA8E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68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0A78-7366-4C30-96C0-EE55564FEDFC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29D0-A93B-4D91-8035-0A19CFA8E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64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0A78-7366-4C30-96C0-EE55564FEDFC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29D0-A93B-4D91-8035-0A19CFA8E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8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0A78-7366-4C30-96C0-EE55564FEDFC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29D0-A93B-4D91-8035-0A19CFA8E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412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0A78-7366-4C30-96C0-EE55564FEDFC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29D0-A93B-4D91-8035-0A19CFA8E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717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0A78-7366-4C30-96C0-EE55564FEDFC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29D0-A93B-4D91-8035-0A19CFA8E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75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0A78-7366-4C30-96C0-EE55564FEDFC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29D0-A93B-4D91-8035-0A19CFA8E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076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0A78-7366-4C30-96C0-EE55564FEDFC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29D0-A93B-4D91-8035-0A19CFA8E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72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0A78-7366-4C30-96C0-EE55564FEDFC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29D0-A93B-4D91-8035-0A19CFA8E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34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C0A78-7366-4C30-96C0-EE55564FEDFC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B3F29D0-A93B-4D91-8035-0A19CFA8E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411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17" y="2279561"/>
            <a:ext cx="4687909" cy="35932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7068" y="2279560"/>
            <a:ext cx="5141641" cy="359320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0880" y="280260"/>
            <a:ext cx="59352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800" dirty="0" smtClean="0">
                <a:solidFill>
                  <a:srgbClr val="00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ক্লাশে</a:t>
            </a:r>
            <a:r>
              <a:rPr lang="en-US" sz="4800" dirty="0" smtClean="0">
                <a:solidFill>
                  <a:srgbClr val="00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4800" dirty="0" smtClean="0">
              <a:solidFill>
                <a:srgbClr val="0033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err="1" smtClean="0">
                <a:solidFill>
                  <a:srgbClr val="00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কেমন</a:t>
            </a:r>
            <a:r>
              <a:rPr lang="en-US" sz="4800" dirty="0" smtClean="0">
                <a:solidFill>
                  <a:srgbClr val="00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</a:t>
            </a:r>
            <a:r>
              <a:rPr lang="en-US" sz="4800" dirty="0" smtClean="0">
                <a:solidFill>
                  <a:srgbClr val="00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4800" dirty="0" smtClean="0">
                <a:solidFill>
                  <a:srgbClr val="00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bn-IN" sz="4800" dirty="0">
                <a:solidFill>
                  <a:srgbClr val="00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4800" dirty="0" err="1" smtClean="0">
                <a:solidFill>
                  <a:srgbClr val="00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4800" dirty="0" smtClean="0">
              <a:solidFill>
                <a:srgbClr val="0033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60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9003" y="427465"/>
            <a:ext cx="30572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 ৫মিনিট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9003" y="1164496"/>
            <a:ext cx="842570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সে সব কাহার জন্ম নির্ণয় ন জানি – কবি আবদুল হাকিম কাদের সম্পর্কে 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এ উক্তি করেছেন? </a:t>
            </a:r>
            <a:r>
              <a:rPr lang="bn-IN" sz="2800" dirty="0" smtClean="0"/>
              <a:t>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34096" y="2344369"/>
            <a:ext cx="11110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ক। নিজ দেশ ত্যাগ করে যারা বিদেশ যায়   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খ। বাংলাদেশে বাস করে যারা বাংলাভাষাকে ঘৃণা করে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9003" y="2876816"/>
            <a:ext cx="10652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গ। দেশী ভাষায় বিদ্যা লাভ করে যে তৃপ্ত নয়  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ঘ। যারা বাংলাকে হিন্দুয়ানী ভাষা বলে মনে করে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4094" y="3689221"/>
            <a:ext cx="85491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বঙ্গবাণী কবিতায় আবদুল হাকিমের যে অনুভুতি প্রকাশ পেয়েছে-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4260" y="4487807"/>
            <a:ext cx="1677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NikoshBAN" panose="02000000000000000000" pitchFamily="2" charset="0"/>
                <a:cs typeface="Aharoni" pitchFamily="2" charset="-79"/>
              </a:rPr>
              <a:t>i</a:t>
            </a:r>
            <a:r>
              <a:rPr lang="en-US" dirty="0" smtClean="0">
                <a:latin typeface="NikoshBAN" panose="02000000000000000000" pitchFamily="2" charset="0"/>
                <a:cs typeface="Aharoni" pitchFamily="2" charset="-79"/>
              </a:rPr>
              <a:t>.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মাতৃভাষাপ্রীতি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94282" y="4441640"/>
            <a:ext cx="1935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cs typeface="Aharoni" pitchFamily="2" charset="-79"/>
              </a:rPr>
              <a:t>ii.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বাংলাভাষাপ্রীতি</a:t>
            </a:r>
            <a:endParaRPr lang="en-US" sz="2400" dirty="0"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43920" y="4441639"/>
            <a:ext cx="21066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cs typeface="Aharoni" pitchFamily="2" charset="-79"/>
              </a:rPr>
              <a:t>iii.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ইংরেজি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বিদ্বেষ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400" dirty="0"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79714" y="5163283"/>
            <a:ext cx="2302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83423" y="5654093"/>
            <a:ext cx="89844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ক।  </a:t>
            </a:r>
            <a:r>
              <a:rPr lang="en-US" sz="2400" dirty="0" err="1" smtClean="0">
                <a:latin typeface="NikoshBAN" panose="02000000000000000000" pitchFamily="2" charset="0"/>
                <a:cs typeface="Aharoni" pitchFamily="2" charset="-79"/>
              </a:rPr>
              <a:t>i</a:t>
            </a:r>
            <a:r>
              <a:rPr lang="en-US" sz="2400" dirty="0" smtClean="0">
                <a:latin typeface="NikoshBAN" panose="02000000000000000000" pitchFamily="2" charset="0"/>
                <a:cs typeface="Aharoni" pitchFamily="2" charset="-79"/>
              </a:rPr>
              <a:t> 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2400" dirty="0" smtClean="0">
                <a:latin typeface="NikoshBAN" panose="02000000000000000000" pitchFamily="2" charset="0"/>
                <a:cs typeface="Aharoni" pitchFamily="2" charset="-79"/>
              </a:rPr>
              <a:t>   ii                                                            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2400" dirty="0" err="1">
                <a:latin typeface="NikoshBAN" panose="02000000000000000000" pitchFamily="2" charset="0"/>
                <a:cs typeface="Aharoni" pitchFamily="2" charset="-79"/>
              </a:rPr>
              <a:t>i</a:t>
            </a:r>
            <a:r>
              <a:rPr lang="en-US" sz="2400" dirty="0">
                <a:latin typeface="NikoshBAN" panose="02000000000000000000" pitchFamily="2" charset="0"/>
                <a:cs typeface="Aharoni" pitchFamily="2" charset="-79"/>
              </a:rPr>
              <a:t> 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2400" dirty="0">
                <a:latin typeface="NikoshBAN" panose="02000000000000000000" pitchFamily="2" charset="0"/>
                <a:cs typeface="Aharoni" pitchFamily="2" charset="-79"/>
              </a:rPr>
              <a:t>   iii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গ।  </a:t>
            </a:r>
            <a:r>
              <a:rPr lang="en-US" sz="2400" dirty="0">
                <a:latin typeface="NikoshBAN" panose="02000000000000000000" pitchFamily="2" charset="0"/>
                <a:cs typeface="Aharoni" pitchFamily="2" charset="-79"/>
              </a:rPr>
              <a:t>ii 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2400" dirty="0">
                <a:latin typeface="NikoshBAN" panose="02000000000000000000" pitchFamily="2" charset="0"/>
                <a:cs typeface="Aharoni" pitchFamily="2" charset="-79"/>
              </a:rPr>
              <a:t>   </a:t>
            </a:r>
            <a:r>
              <a:rPr lang="en-US" sz="2400" dirty="0" smtClean="0">
                <a:latin typeface="NikoshBAN" panose="02000000000000000000" pitchFamily="2" charset="0"/>
                <a:cs typeface="Aharoni" pitchFamily="2" charset="-79"/>
              </a:rPr>
              <a:t>iii                                                         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2400" dirty="0" err="1">
                <a:latin typeface="NikoshBAN" panose="02000000000000000000" pitchFamily="2" charset="0"/>
                <a:cs typeface="Aharoni" pitchFamily="2" charset="-79"/>
              </a:rPr>
              <a:t>i</a:t>
            </a:r>
            <a:r>
              <a:rPr lang="en-US" sz="2400" dirty="0">
                <a:latin typeface="NikoshBAN" panose="02000000000000000000" pitchFamily="2" charset="0"/>
                <a:cs typeface="Aharoni" pitchFamily="2" charset="-79"/>
              </a:rPr>
              <a:t>,   ii 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2400" dirty="0">
                <a:latin typeface="NikoshBAN" panose="02000000000000000000" pitchFamily="2" charset="0"/>
                <a:cs typeface="Aharoni" pitchFamily="2" charset="-79"/>
              </a:rPr>
              <a:t>   </a:t>
            </a:r>
            <a:r>
              <a:rPr lang="en-US" sz="2400" dirty="0" smtClean="0">
                <a:latin typeface="NikoshBAN" panose="02000000000000000000" pitchFamily="2" charset="0"/>
                <a:cs typeface="Aharoni" pitchFamily="2" charset="-79"/>
              </a:rPr>
              <a:t>iii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5-Point Star 14"/>
          <p:cNvSpPr/>
          <p:nvPr/>
        </p:nvSpPr>
        <p:spPr>
          <a:xfrm>
            <a:off x="5458158" y="2862522"/>
            <a:ext cx="492369" cy="46166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2765137" y="5607926"/>
            <a:ext cx="492369" cy="46166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2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2060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8" dur="4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5691" y="1020997"/>
            <a:ext cx="655660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২মিনিট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আবদুল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হাকিম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বঙ্গবাণী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বিদেশি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করেছেন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963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918" y="2070847"/>
            <a:ext cx="6535270" cy="414169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13847" y="484094"/>
            <a:ext cx="46257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en-US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হাফেজ</a:t>
            </a:r>
            <a:endParaRPr lang="en-US" sz="6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912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4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4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5801" y="193914"/>
            <a:ext cx="53013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পরিচিতিঃ২মিনিট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1389311" y="1117244"/>
            <a:ext cx="4140792" cy="2739211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–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৪৫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তাং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– 12 - 02 - 2020 </a:t>
            </a:r>
            <a:endParaRPr lang="en-US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89311" y="4176795"/>
            <a:ext cx="4140792" cy="249299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পরিচিতিঃ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মোহাঃ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হাসনাত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মাহফুজ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মোবাঃ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০১৭১৪-৮১৪৪৯৮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বুধরিয়া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ডাংগাপাড়া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ফাযিল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ডিগ্রী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বামইন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নিয়ামতপুর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নওগাঁ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5613" y="4176794"/>
            <a:ext cx="3825686" cy="2492991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5615" y="1145474"/>
            <a:ext cx="3825684" cy="2682749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9699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4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10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47" y="656822"/>
            <a:ext cx="4721449" cy="425002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947" y="656822"/>
            <a:ext cx="5988676" cy="42500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42434" y="5280338"/>
            <a:ext cx="94804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বইয়ের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নির্দেশ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(৩মিনিট)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079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553792"/>
            <a:ext cx="296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009293" y="328709"/>
            <a:ext cx="4107766" cy="22619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lowchart: Punched Tape 6"/>
          <p:cNvSpPr/>
          <p:nvPr/>
        </p:nvSpPr>
        <p:spPr>
          <a:xfrm>
            <a:off x="5964702" y="3034141"/>
            <a:ext cx="3263703" cy="1059409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বঙ্গবাণী কবিতা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Left-Right Arrow 7"/>
          <p:cNvSpPr/>
          <p:nvPr/>
        </p:nvSpPr>
        <p:spPr>
          <a:xfrm>
            <a:off x="5472331" y="4326004"/>
            <a:ext cx="4248443" cy="224360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আবদুল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হাকিম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১৬২০ - ১৬৯০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86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399245"/>
            <a:ext cx="54168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শিক্ষার্থীগণ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01398" y="1529213"/>
            <a:ext cx="73645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ক। কবি আবদুল হাকিমের জীবন পরিচিতি বলতে পারবে।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01398" y="2537672"/>
            <a:ext cx="7585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খ। বঙ্গবাণী কবিতার কঠিন কঠিন শব্দের অর্থ বলতে পারবে।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01398" y="3519068"/>
            <a:ext cx="71673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গ। মানুষের জীবনে মাতৃভষার গুরুত্ত বর্ণনা করতে পারবে।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50166" y="324756"/>
            <a:ext cx="2194560" cy="768373"/>
          </a:xfrm>
          <a:prstGeom prst="rightArrow">
            <a:avLst>
              <a:gd name="adj1" fmla="val 50000"/>
              <a:gd name="adj2" fmla="val 73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1062814" y="1529213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1062814" y="2537672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1062814" y="3619211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327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24188747"/>
              </p:ext>
            </p:extLst>
          </p:nvPr>
        </p:nvGraphicFramePr>
        <p:xfrm>
          <a:off x="2006242" y="307542"/>
          <a:ext cx="8721859" cy="5809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538694" y="953037"/>
            <a:ext cx="1774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৩মিনিট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48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07" y="1017431"/>
            <a:ext cx="5756563" cy="56280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903075" y="520718"/>
            <a:ext cx="4382589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বঙ্গবাণী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আবদুল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হাকিম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কিতাব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পড়িতে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নাহিক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অভ্যাস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কহিল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হাবিলাষ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।।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তে কাজে নিবেদি বাংলা করিয়া রচন। 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নিজ পরিশ্রম তোষি আমি সর্বজন।।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আরবি ফারসি শাস্ত্রে নাই কোন রাগ।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দেশী ভাষে বুঝিতে ললা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টে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পুরে ভাগ।।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আরবি ফারসি হিন্দে নাই দুই মত।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যদি বা লিখয়ে আল্লা নবীর ছিফত।।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যেই দেশে যেই বাক্যে কহে নরগন।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সেই বাক্য বুঝে প্রভু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আপে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নিরঞ্জন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।।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সর্ববাক্য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কিবা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হিন্দুয়ানী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বঙ্গদেশী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কিবা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ইতিবাণী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।।</a:t>
            </a:r>
          </a:p>
          <a:p>
            <a:endParaRPr lang="bn-IN" sz="28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30321" y="353292"/>
            <a:ext cx="2151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 – ১২মিনিট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592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FFC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2124" y="734095"/>
            <a:ext cx="30396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কাজঃ ৩মিনিট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6822" y="1430768"/>
            <a:ext cx="41008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শব্দগুলোর অর্থ মুখে মুখে বলিঃ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1675" y="2220997"/>
            <a:ext cx="13292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হাবিলাষ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83774" y="2220997"/>
            <a:ext cx="15263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প্রবল ইচ্ছা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1675" y="3011226"/>
            <a:ext cx="1168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নিরঞ্জন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47383" y="3011225"/>
            <a:ext cx="42530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নির্মল (এখানে সৃষ্টিকর্তা, আল্লাহ)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1675" y="3801455"/>
            <a:ext cx="10438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ছিফত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717386" y="3801455"/>
            <a:ext cx="6591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গুণ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23829" y="4591684"/>
            <a:ext cx="9364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আপে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717386" y="4591684"/>
            <a:ext cx="1571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স্বয়ং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857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75">
          <a:fgClr>
            <a:srgbClr val="FF006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8792" y="175077"/>
            <a:ext cx="63106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কাজঃ ৬মিনিট </a:t>
            </a:r>
            <a:endParaRPr lang="en-US" sz="4400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75008" y="1083722"/>
            <a:ext cx="68852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ক। কবি আবদুল হাকিম কত খ্রীষ্টাব্দে জন্মগ্রহন করেন?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75008" y="1743235"/>
            <a:ext cx="66159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খ। কবি আবদুল হাকিমের কয়েকটি গ্রন্থের নাম বল।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5008" y="2399460"/>
            <a:ext cx="62616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গ। কবি কি উদ্দেশ্যে এ কবিতাটি রচনা করেছেন?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8793" y="3047067"/>
            <a:ext cx="41569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4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কাজের উত্তরঃ </a:t>
            </a:r>
            <a:endParaRPr lang="en-US" sz="4400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75008" y="3774743"/>
            <a:ext cx="40879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ক। আনুমানিক ১৬২০ খ্রীষ্টাব্দে।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3292" y="4556662"/>
            <a:ext cx="70086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খ। নূরনামা, ইউসুফ জোলেখা, লালমতি, সয়ফুলমুলক।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75008" y="5324643"/>
            <a:ext cx="714009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গ। যারা মাতৃভাষাকে অবজ্ঞা করে তাদের মধ্যে মাতৃভাষা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প্রীতি জাগিয়ে তোলাই এই কবিতার উদ্যেশ্য।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238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3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1500" autoRev="1" fill="remov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4" dur="1500" autoRev="1" fill="remov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5" dur="1500" autoRev="1" fill="remov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1500" autoRev="1" fill="remov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build="p"/>
      <p:bldP spid="6" grpId="0" build="allAtOnce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223</TotalTime>
  <Words>468</Words>
  <Application>Microsoft Office PowerPoint</Application>
  <PresentationFormat>Widescreen</PresentationFormat>
  <Paragraphs>87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Aharoni</vt:lpstr>
      <vt:lpstr>Arial</vt:lpstr>
      <vt:lpstr>Calibri</vt:lpstr>
      <vt:lpstr>NikoshBAN</vt:lpstr>
      <vt:lpstr>Trebuchet MS</vt:lpstr>
      <vt:lpstr>Vrinda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110</cp:revision>
  <dcterms:created xsi:type="dcterms:W3CDTF">2020-02-09T03:23:50Z</dcterms:created>
  <dcterms:modified xsi:type="dcterms:W3CDTF">2020-02-12T04:29:07Z</dcterms:modified>
</cp:coreProperties>
</file>