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72" r:id="rId19"/>
    <p:sldId id="273" r:id="rId20"/>
    <p:sldId id="280" r:id="rId21"/>
    <p:sldId id="274" r:id="rId22"/>
    <p:sldId id="275" r:id="rId23"/>
    <p:sldId id="277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1D4FC-45F9-40CB-A9DB-E0F745E88C62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BA8F-37D0-4D4D-AD87-FEF41FF7C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khawath747@gam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err="1" smtClean="0"/>
              <a:t>শুভেচ্ছা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6" name="Content Placeholder 5" descr="mon_0002_3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76400"/>
            <a:ext cx="7467600" cy="4830763"/>
          </a:xfrm>
          <a:ln>
            <a:solidFill>
              <a:srgbClr val="FFFF00"/>
            </a:solidFill>
          </a:ln>
        </p:spPr>
      </p:pic>
      <p:sp>
        <p:nvSpPr>
          <p:cNvPr id="4" name="Oval 3"/>
          <p:cNvSpPr/>
          <p:nvPr/>
        </p:nvSpPr>
        <p:spPr>
          <a:xfrm>
            <a:off x="457200" y="4572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1400" y="381000"/>
            <a:ext cx="1295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/>
              <a:t>নেশা জাতীয় দ্রব্য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28956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</a:rPr>
              <a:t>বিড়ি-সিগারেট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819400" y="3276600"/>
            <a:ext cx="2895600" cy="1447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গাঁজা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8200" y="4724400"/>
            <a:ext cx="2438400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ফেনসিডিল 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7086600" y="2895600"/>
            <a:ext cx="1371600" cy="152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ইয়াবা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858000" y="1676400"/>
            <a:ext cx="1828800" cy="12192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প্রভূতি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4419600"/>
            <a:ext cx="1524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হেরোইন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7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4191000" cy="3048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iamond 3"/>
          <p:cNvSpPr/>
          <p:nvPr/>
        </p:nvSpPr>
        <p:spPr>
          <a:xfrm>
            <a:off x="609600" y="304800"/>
            <a:ext cx="8229600" cy="10668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নিচের চিত্রগুলো লক্ষ  কর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 descr="7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886200" cy="2590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Alternate Process 7"/>
          <p:cNvSpPr/>
          <p:nvPr/>
        </p:nvSpPr>
        <p:spPr>
          <a:xfrm>
            <a:off x="0" y="4572000"/>
            <a:ext cx="1981200" cy="12984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বেকারত্ব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1981200" y="4572000"/>
            <a:ext cx="1600200" cy="22098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যার কারণে ধূমপান গ্রহণ শুরু করে 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1" name="Picture 10" descr="6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038600"/>
            <a:ext cx="51816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6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1600200"/>
            <a:ext cx="38862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533400" y="381000"/>
            <a:ext cx="81534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চিত্রগুলো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লক্ষ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 descr="6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1148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6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029200"/>
            <a:ext cx="3505200" cy="1828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0" y="5029200"/>
            <a:ext cx="5257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প্রিয়জনের মূত্যর যন্ত্রনা সইতে না পেরে  ধুমপানে জড়িয়ে পড়ে।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6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4114800" cy="2819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33400" y="304800"/>
            <a:ext cx="81534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চিত্রগুলো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লক্ষ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6" name="Picture 5" descr="6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24000"/>
            <a:ext cx="3810000" cy="2971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Wave 6"/>
          <p:cNvSpPr/>
          <p:nvPr/>
        </p:nvSpPr>
        <p:spPr>
          <a:xfrm>
            <a:off x="304800" y="4495800"/>
            <a:ext cx="8458200" cy="9144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77000" y="3048000"/>
            <a:ext cx="914400" cy="14478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প্রেম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4114800"/>
            <a:ext cx="914400" cy="106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ব্যর্থতা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10" descr="6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72000"/>
            <a:ext cx="49530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0" y="5410200"/>
            <a:ext cx="29718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প্রেমের ব্যর্থতার কারণে অনেকেই মাদকদ্রব্য গ্রহণ শুরু করে।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6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447800"/>
            <a:ext cx="4343400" cy="44196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Process 6"/>
          <p:cNvSpPr/>
          <p:nvPr/>
        </p:nvSpPr>
        <p:spPr>
          <a:xfrm>
            <a:off x="533400" y="304800"/>
            <a:ext cx="8229600" cy="11430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মানব দেহে মাদকের ক্ষতিকর প্রভাব চিত্র । 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6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810000" cy="2819400"/>
          </a:xfrm>
          <a:ln>
            <a:solidFill>
              <a:srgbClr val="FF0000"/>
            </a:solidFill>
          </a:ln>
        </p:spPr>
      </p:pic>
      <p:sp>
        <p:nvSpPr>
          <p:cNvPr id="4" name="Flowchart: Punched Tape 3"/>
          <p:cNvSpPr/>
          <p:nvPr/>
        </p:nvSpPr>
        <p:spPr>
          <a:xfrm>
            <a:off x="533400" y="457200"/>
            <a:ext cx="8229600" cy="8382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চিত্রগুলো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লক্ষ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bn-IN" sz="5400" dirty="0" smtClean="0">
                <a:solidFill>
                  <a:srgbClr val="002060"/>
                </a:solidFill>
              </a:rPr>
              <a:t>।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6" name="Picture 5" descr="6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038600" cy="2895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52800" y="3886200"/>
            <a:ext cx="18288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পারিবারিক অশান্তি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7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648200"/>
            <a:ext cx="3886200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4572000"/>
            <a:ext cx="35052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পারিবারিক অশান্তির কারণে অনেকেই সর্বনাশা মাদকদ্রব্য গ্রহণ শুরু করে।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155220817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524000"/>
            <a:ext cx="3124200" cy="3962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33400" y="304800"/>
            <a:ext cx="8305800" cy="990600"/>
          </a:xfrm>
          <a:prstGeom prst="round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একক কাজ </a:t>
            </a:r>
            <a:endParaRPr lang="en-US" sz="6000" dirty="0"/>
          </a:p>
        </p:txBody>
      </p:sp>
      <p:sp>
        <p:nvSpPr>
          <p:cNvPr id="7" name="Flowchart: Data 6"/>
          <p:cNvSpPr/>
          <p:nvPr/>
        </p:nvSpPr>
        <p:spPr>
          <a:xfrm>
            <a:off x="4648200" y="1600200"/>
            <a:ext cx="4114800" cy="3962400"/>
          </a:xfrm>
          <a:prstGeom prst="flowChartInputOutp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কয়েকটি নেশা জাতীয় দ্রব্যর নাম বল।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5562600"/>
            <a:ext cx="9144000" cy="1295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6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2667000" cy="3810000"/>
          </a:xfrm>
          <a:ln>
            <a:solidFill>
              <a:srgbClr val="FF0000"/>
            </a:solidFill>
          </a:ln>
        </p:spPr>
      </p:pic>
      <p:sp>
        <p:nvSpPr>
          <p:cNvPr id="4" name="Oval 3"/>
          <p:cNvSpPr/>
          <p:nvPr/>
        </p:nvSpPr>
        <p:spPr>
          <a:xfrm>
            <a:off x="2743200" y="228600"/>
            <a:ext cx="2971800" cy="11430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উত্তর </a:t>
            </a:r>
            <a:endParaRPr lang="en-US" sz="5400" dirty="0"/>
          </a:p>
        </p:txBody>
      </p:sp>
      <p:sp>
        <p:nvSpPr>
          <p:cNvPr id="5" name="Rounded Rectangle 4"/>
          <p:cNvSpPr/>
          <p:nvPr/>
        </p:nvSpPr>
        <p:spPr>
          <a:xfrm>
            <a:off x="2971800" y="1371600"/>
            <a:ext cx="3352800" cy="33528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কয়েকটি নেশা জাতীয় দ্রব্যর নাম গাজা, ফেনসিডিল, হেরোইন, ইয়াবা প্রভূতি ।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 descr="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4724400"/>
            <a:ext cx="3962400" cy="2133600"/>
          </a:xfrm>
          <a:prstGeom prst="rect">
            <a:avLst/>
          </a:prstGeom>
        </p:spPr>
      </p:pic>
      <p:pic>
        <p:nvPicPr>
          <p:cNvPr id="8" name="Picture 7" descr="6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24000"/>
            <a:ext cx="2152650" cy="3276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2133600" y="2895600"/>
            <a:ext cx="11430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955674">
            <a:off x="5021384" y="3999503"/>
            <a:ext cx="1315211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43600" y="2743200"/>
            <a:ext cx="11430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6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524000"/>
            <a:ext cx="6629400" cy="48006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gular Pentagon 11"/>
          <p:cNvSpPr/>
          <p:nvPr/>
        </p:nvSpPr>
        <p:spPr>
          <a:xfrm>
            <a:off x="457200" y="304800"/>
            <a:ext cx="8229600" cy="1066800"/>
          </a:xfrm>
          <a:prstGeom prst="pentagon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চিত্র</a:t>
            </a:r>
            <a:r>
              <a:rPr lang="bn-IN" sz="3600" dirty="0" smtClean="0">
                <a:solidFill>
                  <a:srgbClr val="002060"/>
                </a:solidFill>
              </a:rPr>
              <a:t>টি </a:t>
            </a:r>
            <a:r>
              <a:rPr lang="en-US" sz="3600" dirty="0" err="1" smtClean="0">
                <a:solidFill>
                  <a:srgbClr val="002060"/>
                </a:solidFill>
              </a:rPr>
              <a:t>লক্ষ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bn-IN" sz="3600" dirty="0" smtClean="0">
                <a:solidFill>
                  <a:srgbClr val="002060"/>
                </a:solidFill>
              </a:rPr>
              <a:t>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381000"/>
            <a:ext cx="8305800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2060"/>
                </a:solidFill>
              </a:rPr>
              <a:t>দলীয় কাজ 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IMG20190915133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5715000" cy="49530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lowchart: Data 11"/>
          <p:cNvSpPr/>
          <p:nvPr/>
        </p:nvSpPr>
        <p:spPr>
          <a:xfrm>
            <a:off x="6553200" y="3048000"/>
            <a:ext cx="2590800" cy="3432048"/>
          </a:xfrm>
          <a:prstGeom prst="flowChartInputOutp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মাদকাসক্তির সূত্রপাত প্রধানত কীভাবে ঘটে।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2133600" y="228600"/>
            <a:ext cx="4953000" cy="12192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r>
              <a:rPr lang="bn-I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IMG_9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04902" y="1257300"/>
            <a:ext cx="2743200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Data 6"/>
          <p:cNvSpPr/>
          <p:nvPr/>
        </p:nvSpPr>
        <p:spPr>
          <a:xfrm>
            <a:off x="4191000" y="1447800"/>
            <a:ext cx="4953000" cy="4038600"/>
          </a:xfrm>
          <a:prstGeom prst="flowChartInputOutp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শ্রেণিঃ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অষ্টম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bn-IN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বিষয়ঃ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বাংলাদেশ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বি</a:t>
            </a:r>
            <a:r>
              <a:rPr lang="bn-IN" sz="2400" dirty="0" smtClean="0">
                <a:solidFill>
                  <a:srgbClr val="002060"/>
                </a:solidFill>
              </a:rPr>
              <a:t>শ্বপরিচয়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পাঠ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শিরোনামঃবাংলাদেশের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সামাজিক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সমস্যা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মাদকাসক্তির</a:t>
            </a:r>
            <a:r>
              <a:rPr lang="en-US" sz="2400" dirty="0" smtClean="0">
                <a:solidFill>
                  <a:srgbClr val="FF0000"/>
                </a:solidFill>
              </a:rPr>
              <a:t> )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অধ্যায়ঃ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bn-IN" sz="2400" dirty="0" smtClean="0">
                <a:solidFill>
                  <a:srgbClr val="002060"/>
                </a:solidFill>
              </a:rPr>
              <a:t> দশম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002060"/>
                </a:solidFill>
              </a:rPr>
              <a:t>সময়ঃ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তারিখঃ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4038600"/>
            <a:ext cx="4572000" cy="2362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1600" dirty="0" smtClean="0">
                <a:solidFill>
                  <a:srgbClr val="FF0000"/>
                </a:solidFill>
              </a:rPr>
              <a:t>এম সাখাওয়াত হোসেন।             </a:t>
            </a:r>
          </a:p>
          <a:p>
            <a:r>
              <a:rPr lang="bn-IN" sz="2000" dirty="0" smtClean="0">
                <a:solidFill>
                  <a:srgbClr val="002060"/>
                </a:solidFill>
              </a:rPr>
              <a:t>সহকারি শিক্ষক (ব্যবসায় শিক্ষা)</a:t>
            </a:r>
          </a:p>
          <a:p>
            <a:r>
              <a:rPr lang="bn-IN" sz="2000" dirty="0" smtClean="0">
                <a:solidFill>
                  <a:srgbClr val="002060"/>
                </a:solidFill>
              </a:rPr>
              <a:t>মোক্তাল হোসেন উচ্চ বিদ্যালয়</a:t>
            </a:r>
            <a:r>
              <a:rPr lang="en-US" sz="2000" dirty="0" smtClean="0">
                <a:solidFill>
                  <a:srgbClr val="002060"/>
                </a:solidFill>
              </a:rPr>
              <a:t>। </a:t>
            </a:r>
            <a:endParaRPr lang="bn-IN" sz="2000" dirty="0" smtClean="0">
              <a:solidFill>
                <a:srgbClr val="002060"/>
              </a:solidFill>
            </a:endParaRPr>
          </a:p>
          <a:p>
            <a:r>
              <a:rPr lang="bn-IN" sz="2000" dirty="0" smtClean="0">
                <a:solidFill>
                  <a:srgbClr val="002060"/>
                </a:solidFill>
              </a:rPr>
              <a:t>চল্লিশা,সদর,নেত্রকোণা</a:t>
            </a:r>
          </a:p>
          <a:p>
            <a:r>
              <a:rPr lang="en-US" sz="2000" dirty="0" smtClean="0">
                <a:solidFill>
                  <a:srgbClr val="002060"/>
                </a:solidFill>
                <a:hlinkClick r:id="rId3"/>
              </a:rPr>
              <a:t>shakhawath747@gamil.com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 Mob:01917636486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4114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</a:rPr>
              <a:t>এম সাখাওয়াত হোসেন ।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ata 3"/>
          <p:cNvSpPr/>
          <p:nvPr/>
        </p:nvSpPr>
        <p:spPr>
          <a:xfrm>
            <a:off x="1143000" y="304800"/>
            <a:ext cx="6705600" cy="990600"/>
          </a:xfrm>
          <a:prstGeom prst="flowChartInputOutp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উত্তর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0" y="1676400"/>
            <a:ext cx="2286000" cy="43434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মাদকাসক্ত- সঙ্গীদের  সাথে মেলামেশার মধ্য দিয়েই প্রধানত মাদকাসক্তির সূত্রাপাত ঘটে ।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Content Placeholder 7" descr="6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52600"/>
            <a:ext cx="48768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5484341" y="3592722"/>
            <a:ext cx="115018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457200"/>
            <a:ext cx="17526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381000"/>
            <a:ext cx="1295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7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7924800" cy="4648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33400" y="381000"/>
            <a:ext cx="8153400" cy="1066800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</a:rPr>
              <a:t>নিচের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চিত্র</a:t>
            </a:r>
            <a:r>
              <a:rPr lang="bn-IN" sz="6000" dirty="0" smtClean="0">
                <a:solidFill>
                  <a:srgbClr val="00B050"/>
                </a:solidFill>
              </a:rPr>
              <a:t>টি </a:t>
            </a:r>
            <a:r>
              <a:rPr lang="en-US" sz="6000" dirty="0" err="1" smtClean="0">
                <a:solidFill>
                  <a:srgbClr val="00B050"/>
                </a:solidFill>
              </a:rPr>
              <a:t>লক্ষ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কর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bn-IN" sz="6000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dirty="0" err="1" smtClean="0"/>
              <a:t>মাদকের</a:t>
            </a:r>
            <a:r>
              <a:rPr lang="en-US" sz="4000" dirty="0" smtClean="0"/>
              <a:t> </a:t>
            </a:r>
            <a:r>
              <a:rPr lang="bn-IN" sz="4000" dirty="0" smtClean="0"/>
              <a:t>সেবনের মূত্যুর পরিসংখ্যান । </a:t>
            </a:r>
            <a:endParaRPr lang="en-US" sz="4000" dirty="0"/>
          </a:p>
        </p:txBody>
      </p:sp>
      <p:pic>
        <p:nvPicPr>
          <p:cNvPr id="4" name="Content Placeholder 3" descr="7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077200" cy="4953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6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524000"/>
            <a:ext cx="8763000" cy="5334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457200" y="304800"/>
            <a:ext cx="83820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</a:rPr>
              <a:t>ধুমপানের মানব দেহের ঝুঁকি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2060"/>
                </a:solidFill>
              </a:rPr>
              <a:t>মূল্যায়ন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1600200"/>
            <a:ext cx="7924800" cy="1524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FF00"/>
                </a:solidFill>
              </a:rPr>
              <a:t>সাকিব সব সময় তার মায়ের কাছ থেকে  টাকা খোঁজে ।তার মা টাকা দিতে না পারলে সে বাড়িতে চিৎকার  ও বিশৃঙ্গলা সৃষ্টি করে। 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3400" y="3124200"/>
            <a:ext cx="8229600" cy="28956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০১।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উদ্দীপকে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ব</a:t>
            </a:r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র্ণিত সমস্যা ফলে দেখা দেয়- (ক) দারিদ্র্য (খ) কিশোর অপরাধ (গ) বেকারত্ব (ঘ) মাদকাসক্তি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০২। </a:t>
            </a:r>
            <a:r>
              <a:rPr lang="bn-IN" sz="2400" dirty="0" smtClean="0">
                <a:solidFill>
                  <a:srgbClr val="002060"/>
                </a:solidFill>
              </a:rPr>
              <a:t>উক্ত সমস্যার ফলে দেখা দেয়- </a:t>
            </a:r>
            <a:r>
              <a:rPr lang="en-US" sz="2400" dirty="0" err="1" smtClean="0">
                <a:solidFill>
                  <a:srgbClr val="002060"/>
                </a:solidFill>
              </a:rPr>
              <a:t>i.রাজ</a:t>
            </a:r>
            <a:r>
              <a:rPr lang="bn-IN" sz="2400" dirty="0" smtClean="0">
                <a:solidFill>
                  <a:srgbClr val="002060"/>
                </a:solidFill>
              </a:rPr>
              <a:t>নৈতিক সহিংসতা </a:t>
            </a:r>
            <a:r>
              <a:rPr lang="en-US" sz="2400" dirty="0" smtClean="0">
                <a:solidFill>
                  <a:srgbClr val="002060"/>
                </a:solidFill>
              </a:rPr>
              <a:t>ii.</a:t>
            </a:r>
            <a:r>
              <a:rPr lang="bn-IN" sz="2400" dirty="0" smtClean="0">
                <a:solidFill>
                  <a:srgbClr val="002060"/>
                </a:solidFill>
              </a:rPr>
              <a:t>সামাজিক অস্থিরতা </a:t>
            </a:r>
            <a:r>
              <a:rPr lang="en-US" sz="2400" dirty="0" smtClean="0">
                <a:solidFill>
                  <a:srgbClr val="002060"/>
                </a:solidFill>
              </a:rPr>
              <a:t>iii.</a:t>
            </a:r>
            <a:r>
              <a:rPr lang="bn-IN" sz="2400" dirty="0" smtClean="0">
                <a:solidFill>
                  <a:srgbClr val="002060"/>
                </a:solidFill>
              </a:rPr>
              <a:t>মূল্যবোধ অবক্ষয় 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নিচের কোনটি সটিক?</a:t>
            </a:r>
          </a:p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(ক)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ও ii</a:t>
            </a:r>
            <a:r>
              <a:rPr lang="bn-IN" sz="2400" dirty="0" smtClean="0">
                <a:solidFill>
                  <a:srgbClr val="FF0000"/>
                </a:solidFill>
              </a:rPr>
              <a:t> (খ) 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ও  iii </a:t>
            </a:r>
            <a:r>
              <a:rPr lang="bn-IN" sz="2400" dirty="0" smtClean="0">
                <a:solidFill>
                  <a:srgbClr val="FF0000"/>
                </a:solidFill>
              </a:rPr>
              <a:t>(গ) </a:t>
            </a:r>
            <a:r>
              <a:rPr lang="en-US" sz="2400" dirty="0" smtClean="0">
                <a:solidFill>
                  <a:srgbClr val="FF0000"/>
                </a:solidFill>
              </a:rPr>
              <a:t>ii ও iii </a:t>
            </a:r>
            <a:r>
              <a:rPr lang="bn-IN" sz="2400" dirty="0" smtClean="0">
                <a:solidFill>
                  <a:srgbClr val="FF0000"/>
                </a:solidFill>
              </a:rPr>
              <a:t>(ঘ)</a:t>
            </a:r>
            <a:r>
              <a:rPr lang="en-US" sz="2400" dirty="0" err="1" smtClean="0">
                <a:solidFill>
                  <a:srgbClr val="FF0000"/>
                </a:solidFill>
              </a:rPr>
              <a:t>i,ii,ও</a:t>
            </a:r>
            <a:r>
              <a:rPr lang="en-US" sz="2400" dirty="0" smtClean="0">
                <a:solidFill>
                  <a:srgbClr val="FF0000"/>
                </a:solidFill>
              </a:rPr>
              <a:t> iii</a:t>
            </a:r>
            <a:r>
              <a:rPr lang="bn-IN" sz="24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5562600" y="38862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8200" y="5257800"/>
            <a:ext cx="3048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afa 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5410200" cy="449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457200" y="381000"/>
            <a:ext cx="83058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</a:rPr>
              <a:t>বাড়ির কাজ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5410200" y="1524000"/>
            <a:ext cx="3200400" cy="457200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মাদকাসক্তির শারীরিক সমস্যা কী?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304800"/>
            <a:ext cx="8153400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C000"/>
                </a:solidFill>
              </a:rPr>
              <a:t>ধন্যবাদ </a:t>
            </a:r>
            <a:endParaRPr lang="en-US" sz="8000" dirty="0">
              <a:solidFill>
                <a:srgbClr val="FFC000"/>
              </a:solidFill>
            </a:endParaRPr>
          </a:p>
        </p:txBody>
      </p:sp>
      <p:pic>
        <p:nvPicPr>
          <p:cNvPr id="9" name="Content Placeholder 8" descr="5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47800"/>
            <a:ext cx="6400800" cy="5410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8001000" y="1371600"/>
            <a:ext cx="914400" cy="5486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447800"/>
            <a:ext cx="1524000" cy="5410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C000"/>
                </a:solidFill>
              </a:rPr>
              <a:t>ধন্যবাদ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7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96240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nip Same Side Corner Rectangle 4"/>
          <p:cNvSpPr/>
          <p:nvPr/>
        </p:nvSpPr>
        <p:spPr>
          <a:xfrm>
            <a:off x="2286000" y="304800"/>
            <a:ext cx="4572000" cy="10668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আজকের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পাঠ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533400" y="228600"/>
            <a:ext cx="1752600" cy="10668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6781800" y="152400"/>
            <a:ext cx="1905000" cy="1066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0386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7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14800"/>
            <a:ext cx="39624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6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91000"/>
            <a:ext cx="4038600" cy="243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0" y="0"/>
            <a:ext cx="381000" cy="6858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839200" y="152400"/>
            <a:ext cx="304800" cy="6705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8600" y="6629400"/>
            <a:ext cx="8915400" cy="228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38400" y="175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মাদকাসক্তির</a:t>
            </a:r>
            <a:r>
              <a:rPr lang="en-US" sz="3600" dirty="0" smtClean="0">
                <a:solidFill>
                  <a:srgbClr val="00B050"/>
                </a:solidFill>
              </a:rPr>
              <a:t> 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1752600" y="304800"/>
            <a:ext cx="6172200" cy="114300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</a:rPr>
              <a:t>শিখনফল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6" name="Cross 5"/>
          <p:cNvSpPr/>
          <p:nvPr/>
        </p:nvSpPr>
        <p:spPr>
          <a:xfrm>
            <a:off x="457200" y="1524000"/>
            <a:ext cx="6248400" cy="1066800"/>
          </a:xfrm>
          <a:prstGeom prst="plus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বিভিন্ন প্রকার মাদকের নাম বলতে পারবে।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457200" y="3124200"/>
            <a:ext cx="6629400" cy="1143000"/>
          </a:xfrm>
          <a:prstGeom prst="plus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মাদকাক্তির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কারণ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প্রভাব</a:t>
            </a:r>
            <a:r>
              <a:rPr lang="en-US" sz="2800" dirty="0" smtClean="0">
                <a:solidFill>
                  <a:srgbClr val="002060"/>
                </a:solidFill>
              </a:rPr>
              <a:t> ব</a:t>
            </a:r>
            <a:r>
              <a:rPr lang="bn-IN" sz="2800" dirty="0" smtClean="0">
                <a:solidFill>
                  <a:srgbClr val="002060"/>
                </a:solidFill>
              </a:rPr>
              <a:t>র্ণনা করতে পারবে</a:t>
            </a:r>
            <a:r>
              <a:rPr lang="bn-IN" sz="2800" dirty="0" smtClean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>
            <a:off x="533400" y="4876800"/>
            <a:ext cx="6019800" cy="990600"/>
          </a:xfrm>
          <a:prstGeom prst="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মাদকাসক্ত হওয়ার পিছনে কী কী কারণ তা ব্যাখ্যা করতে পারবে।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9102046">
            <a:off x="5283230" y="1771275"/>
            <a:ext cx="2620656" cy="3963576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14600"/>
            <a:ext cx="167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এই পাঠ  শেষে  শিক্ষার্থীরা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905000"/>
            <a:ext cx="68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১।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০২।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5105400"/>
            <a:ext cx="91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০৩।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Merge 3"/>
          <p:cNvSpPr/>
          <p:nvPr/>
        </p:nvSpPr>
        <p:spPr>
          <a:xfrm>
            <a:off x="457200" y="457200"/>
            <a:ext cx="8229600" cy="990600"/>
          </a:xfrm>
          <a:prstGeom prst="flowChartMerg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নিচের চিত্রগলো লক্ষ কর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6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4267200" cy="426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7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3733800" cy="4267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lowchart: Process 9"/>
          <p:cNvSpPr/>
          <p:nvPr/>
        </p:nvSpPr>
        <p:spPr>
          <a:xfrm>
            <a:off x="0" y="6096000"/>
            <a:ext cx="9144000" cy="612648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</a:rPr>
              <a:t>মাদকাসক্ত- সঙ্গীদের  সাথে মেলামেশার মধ্য দিয়েই প্রধানত মাদকাসক্তির সূত্রাপাত ঘটে ।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Flowchart: Sort 10"/>
          <p:cNvSpPr/>
          <p:nvPr/>
        </p:nvSpPr>
        <p:spPr>
          <a:xfrm>
            <a:off x="8686800" y="1371600"/>
            <a:ext cx="457200" cy="4724400"/>
          </a:xfrm>
          <a:prstGeom prst="flowChartSo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ort 11"/>
          <p:cNvSpPr/>
          <p:nvPr/>
        </p:nvSpPr>
        <p:spPr>
          <a:xfrm>
            <a:off x="0" y="1295400"/>
            <a:ext cx="228600" cy="4267200"/>
          </a:xfrm>
          <a:prstGeom prst="flowChartSo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457200"/>
            <a:ext cx="2057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457200"/>
            <a:ext cx="19812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533400" y="304800"/>
            <a:ext cx="8153400" cy="1066800"/>
          </a:xfrm>
          <a:prstGeom prst="flowChartAlternateProces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মাদকাসক্ত হওয়া কারণ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4038600" cy="441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/>
          <p:cNvSpPr/>
          <p:nvPr/>
        </p:nvSpPr>
        <p:spPr>
          <a:xfrm>
            <a:off x="4648200" y="1676400"/>
            <a:ext cx="4114800" cy="434340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০১। সামাজিক একাকিত্ব।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০২। মাদকদ্রব্যের সহজলভ্যতা।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  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০৩। সমাজব্যবস্থায় পিতামাতার কর্মক্ষেত্রে অধিক ব্যস্ততা ।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457200" y="1447800"/>
            <a:ext cx="4191000" cy="9144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ব্যক্তিগত কারণ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438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bn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০১। প্রিয়জনের মূত্যু </a:t>
            </a:r>
          </a:p>
          <a:p>
            <a:endParaRPr lang="bn-IN" sz="2400" dirty="0" smtClean="0">
              <a:solidFill>
                <a:srgbClr val="FFFF00"/>
              </a:solidFill>
            </a:endParaRPr>
          </a:p>
          <a:p>
            <a:endParaRPr lang="bn-IN" sz="2400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1242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</a:rPr>
              <a:t>০২। প্রেমে ব্যর্থতা থেকে হতাশা সূষ্টির কারণে । </a:t>
            </a:r>
          </a:p>
          <a:p>
            <a:endParaRPr lang="bn-IN" sz="2400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638800" y="1676400"/>
            <a:ext cx="3048000" cy="6096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</a:rPr>
              <a:t>সামাজিক কারণ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114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০৩। মাদকদ্রব্যের প্রতি ব্যক্তিগত কৌতুহল।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696200" y="3505200"/>
            <a:ext cx="990600" cy="2590800"/>
          </a:xfrm>
          <a:prstGeom prst="triangle">
            <a:avLst>
              <a:gd name="adj" fmla="val 623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erge 20"/>
          <p:cNvSpPr/>
          <p:nvPr/>
        </p:nvSpPr>
        <p:spPr>
          <a:xfrm>
            <a:off x="4495800" y="1676400"/>
            <a:ext cx="1143000" cy="2819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657600" cy="3124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457200" y="304800"/>
            <a:ext cx="8382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2060"/>
                </a:solidFill>
              </a:rPr>
              <a:t>নিচের চিত্রগুলো লক্ষ কর 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 descr="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91000"/>
            <a:ext cx="5029200" cy="2362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pp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495800" cy="2590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Point Star 7"/>
          <p:cNvSpPr/>
          <p:nvPr/>
        </p:nvSpPr>
        <p:spPr>
          <a:xfrm>
            <a:off x="228600" y="4648200"/>
            <a:ext cx="3733800" cy="19050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পকেট থেকে চুরি ।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533400" y="304800"/>
            <a:ext cx="8229600" cy="10668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ধূমপানের প্রকারভেদ 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57200" y="1600200"/>
            <a:ext cx="4267200" cy="4495800"/>
          </a:xfrm>
          <a:prstGeom prst="flowChartProcess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সক্রিয় ধুমপানঃ</a:t>
            </a:r>
            <a:r>
              <a:rPr lang="bn-IN" sz="2800" dirty="0" smtClean="0">
                <a:solidFill>
                  <a:srgbClr val="002060"/>
                </a:solidFill>
              </a:rPr>
              <a:t>ধূমপায়ী  যে অবস্থায় জলন্ত সিগারেট বা বিড়ি বা চুরুট থেকে উদ্ভত ধোঁয়াকে ইচ্ছাকূতভাবে মুখে টেনে সরাসরি ফুসফুসে প্রবেশ করায় তাকে সক্রিয়  ধূমপান বলে।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724400" y="1524000"/>
            <a:ext cx="3962400" cy="44958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FF00"/>
                </a:solidFill>
              </a:rPr>
              <a:t>নিক্রিয় ধূমপানঃ </a:t>
            </a:r>
            <a:r>
              <a:rPr lang="bn-IN" sz="2800" dirty="0" smtClean="0">
                <a:solidFill>
                  <a:srgbClr val="002060"/>
                </a:solidFill>
              </a:rPr>
              <a:t>ধূপানের সময় ধোঁয়ার যে অংশ চারপাশের পরিবেশে ছড়িয়ে পড়ে এবং অনৈচ্ছিকভাবে মানুষের দেহে নিঃশ্বাসের মাধ্যমে প্রবেশ করে তাকে নিক্রিয় ধূমপান বলে।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57200" y="304800"/>
            <a:ext cx="8229600" cy="1066800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</a:rPr>
              <a:t>ধুমপানের সার্বিক চিত্র 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7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839200" cy="50292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452</Words>
  <Application>Microsoft Office PowerPoint</Application>
  <PresentationFormat>On-screen Show (4:3)</PresentationFormat>
  <Paragraphs>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নেশা জাতীয় দ্রব্য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মাদকের সেবনের মূত্যুর পরিসংখ্যান । </vt:lpstr>
      <vt:lpstr>Slide 23</vt:lpstr>
      <vt:lpstr>মূল্যায়ন 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sagor khan</dc:creator>
  <cp:lastModifiedBy>sagor khan</cp:lastModifiedBy>
  <cp:revision>74</cp:revision>
  <dcterms:created xsi:type="dcterms:W3CDTF">2020-01-09T05:31:30Z</dcterms:created>
  <dcterms:modified xsi:type="dcterms:W3CDTF">2020-01-31T06:26:56Z</dcterms:modified>
</cp:coreProperties>
</file>