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1"/>
  </p:sldMasterIdLst>
  <p:notesMasterIdLst>
    <p:notesMasterId r:id="rId22"/>
  </p:notesMasterIdLst>
  <p:sldIdLst>
    <p:sldId id="344" r:id="rId2"/>
    <p:sldId id="265" r:id="rId3"/>
    <p:sldId id="266" r:id="rId4"/>
    <p:sldId id="350" r:id="rId5"/>
    <p:sldId id="349" r:id="rId6"/>
    <p:sldId id="321" r:id="rId7"/>
    <p:sldId id="365" r:id="rId8"/>
    <p:sldId id="355" r:id="rId9"/>
    <p:sldId id="356" r:id="rId10"/>
    <p:sldId id="359" r:id="rId11"/>
    <p:sldId id="360" r:id="rId12"/>
    <p:sldId id="361" r:id="rId13"/>
    <p:sldId id="362" r:id="rId14"/>
    <p:sldId id="363" r:id="rId15"/>
    <p:sldId id="364" r:id="rId16"/>
    <p:sldId id="352" r:id="rId17"/>
    <p:sldId id="366" r:id="rId18"/>
    <p:sldId id="317" r:id="rId19"/>
    <p:sldId id="318" r:id="rId20"/>
    <p:sldId id="330" r:id="rId21"/>
  </p:sldIdLst>
  <p:sldSz cx="12192000" cy="8686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73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dhi Mitra" initials="RM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57D"/>
    <a:srgbClr val="000000"/>
    <a:srgbClr val="741A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16" autoAdjust="0"/>
    <p:restoredTop sz="94444" autoAdjust="0"/>
  </p:normalViewPr>
  <p:slideViewPr>
    <p:cSldViewPr snapToGrid="0">
      <p:cViewPr>
        <p:scale>
          <a:sx n="64" d="100"/>
          <a:sy n="64" d="100"/>
        </p:scale>
        <p:origin x="-1080" y="36"/>
      </p:cViewPr>
      <p:guideLst>
        <p:guide orient="horz" pos="2160"/>
        <p:guide orient="horz" pos="27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2" d="100"/>
        <a:sy n="142" d="100"/>
      </p:scale>
      <p:origin x="0" y="43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DF5276-3BC3-478D-8C5E-01218633302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4027C2-8E9D-412B-ADF1-60547D8EBB90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২.১.১</a:t>
          </a:r>
          <a:endParaRPr lang="en-US" sz="3200" dirty="0">
            <a:solidFill>
              <a:srgbClr val="7030A0"/>
            </a:solidFill>
            <a:latin typeface="NikoshBAN" pitchFamily="2" charset="0"/>
            <a:cs typeface="NikoshBAN" pitchFamily="2" charset="0"/>
          </a:endParaRPr>
        </a:p>
      </dgm:t>
    </dgm:pt>
    <dgm:pt modelId="{F933AF32-A39E-452D-9F2E-B7D6C2410BB0}" type="parTrans" cxnId="{A57DAFA0-7E9C-4E37-8865-80803E13AD33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411F20B0-79CB-49BC-8D0E-7AB9875A5955}" type="sibTrans" cxnId="{A57DAFA0-7E9C-4E37-8865-80803E13AD33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84986EF0-DC75-41BB-BD39-CFA71E0D31D4}">
      <dgm:prSet phldrT="[Text]" custT="1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sz="2400" dirty="0" err="1" smtClean="0">
              <a:latin typeface="NikoshBAN" pitchFamily="2" charset="0"/>
              <a:cs typeface="NikoshBAN" pitchFamily="2" charset="0"/>
            </a:rPr>
            <a:t>নিকট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পরিবেশ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পর্যবেক্ষণের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মাধ্যমে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জীব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ও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জড়ের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তালিকা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তৈরি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করতে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পারবে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।</a:t>
          </a:r>
          <a:r>
            <a:rPr lang="bn-BD" sz="2400" dirty="0" smtClean="0">
              <a:latin typeface="NikoshBAN" pitchFamily="2" charset="0"/>
              <a:cs typeface="NikoshBAN" pitchFamily="2" charset="0"/>
            </a:rPr>
            <a:t> 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9657D65F-F295-4246-A000-5D127C344E27}" type="parTrans" cxnId="{0FDE7FF2-EB9D-431D-9791-5618161E42EF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6BBAB6BD-7724-4488-B74D-485F0B272627}" type="sibTrans" cxnId="{0FDE7FF2-EB9D-431D-9791-5618161E42EF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698BFA09-82EC-456C-9B4C-6812965F6BA7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২.১.২</a:t>
          </a:r>
          <a:endParaRPr lang="en-US" sz="2800" dirty="0">
            <a:solidFill>
              <a:srgbClr val="7030A0"/>
            </a:solidFill>
            <a:latin typeface="NikoshBAN" pitchFamily="2" charset="0"/>
            <a:cs typeface="NikoshBAN" pitchFamily="2" charset="0"/>
          </a:endParaRPr>
        </a:p>
      </dgm:t>
    </dgm:pt>
    <dgm:pt modelId="{5D801886-1381-4D42-A990-540AB28593B2}" type="parTrans" cxnId="{15E7E8C4-E780-4643-8F2D-BE05DAB70C9D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69560D0E-D61E-4581-AA33-C7BD1758F9CF}" type="sibTrans" cxnId="{15E7E8C4-E780-4643-8F2D-BE05DAB70C9D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75234098-8C9E-4F92-ACE0-36422734C2EB}">
      <dgm:prSet phldrT="[Text]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জীব ও জড়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বস্তুর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বৈশিষ্ট্য</a:t>
          </a:r>
          <a:r>
            <a:rPr lang="bn-BD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লিখতে</a:t>
          </a:r>
          <a:r>
            <a:rPr lang="bn-BD" dirty="0" smtClean="0">
              <a:latin typeface="NikoshBAN" pitchFamily="2" charset="0"/>
              <a:cs typeface="NikoshBAN" pitchFamily="2" charset="0"/>
            </a:rPr>
            <a:t> পারবে ।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D3EF0069-E918-49CC-B2ED-1A91121E601B}" type="parTrans" cxnId="{83646E2E-0784-4B67-9985-E86553DB9BDB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0B510C55-B54E-4318-990E-3BB1401FBA56}" type="sibTrans" cxnId="{83646E2E-0784-4B67-9985-E86553DB9BDB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34564821-8D66-4FC6-8D1F-7491DFB26D82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sz="2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২.১.</a:t>
          </a:r>
          <a:r>
            <a:rPr lang="bn-BD" sz="2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৩</a:t>
          </a:r>
          <a:endParaRPr lang="en-US" sz="2800" dirty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gm:t>
    </dgm:pt>
    <dgm:pt modelId="{1566DB3B-8587-4DA1-B235-CCE950DAB2F3}" type="parTrans" cxnId="{33BCDC7C-A181-49C7-91E8-6F055BBC7C80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BF254CD8-656A-45C1-A78E-EE1C3590E5D6}" type="sibTrans" cxnId="{33BCDC7C-A181-49C7-91E8-6F055BBC7C80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A7F9EA4A-E2C1-4F6E-8D94-A5F805D68F26}">
      <dgm:prSet phldrT="[Text]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জীব ও জড়ের পার্থক্য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উল্লেখ</a:t>
          </a:r>
          <a:r>
            <a:rPr lang="bn-BD" dirty="0" smtClean="0">
              <a:latin typeface="NikoshBAN" pitchFamily="2" charset="0"/>
              <a:cs typeface="NikoshBAN" pitchFamily="2" charset="0"/>
            </a:rPr>
            <a:t> করতে পারবে ।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7A0FD131-3A65-407A-A33F-2AD764F98A60}" type="parTrans" cxnId="{442D620A-8CA5-4E17-A063-12189469CFEA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2E7CCA58-E928-4097-938A-65E40E7EE5E2}" type="sibTrans" cxnId="{442D620A-8CA5-4E17-A063-12189469CFEA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C3A515E7-233F-4F02-8DB8-1E8CEB145135}" type="pres">
      <dgm:prSet presAssocID="{85DF5276-3BC3-478D-8C5E-01218633302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684131-E0A4-46A4-9F05-BB16D956D0FD}" type="pres">
      <dgm:prSet presAssocID="{B44027C2-8E9D-412B-ADF1-60547D8EBB90}" presName="composite" presStyleCnt="0"/>
      <dgm:spPr/>
    </dgm:pt>
    <dgm:pt modelId="{FEC33A36-2E3B-4C24-B1A6-01557BA79DB3}" type="pres">
      <dgm:prSet presAssocID="{B44027C2-8E9D-412B-ADF1-60547D8EBB90}" presName="parentText" presStyleLbl="alignNode1" presStyleIdx="0" presStyleCnt="3" custLinFactNeighborY="-26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F5C252-50DE-40D2-AE6C-F4BD162FE02A}" type="pres">
      <dgm:prSet presAssocID="{B44027C2-8E9D-412B-ADF1-60547D8EBB90}" presName="descendantText" presStyleLbl="alignAcc1" presStyleIdx="0" presStyleCnt="3" custScaleX="86325" custScaleY="100000" custLinFactNeighborX="-6509" custLinFactNeighborY="139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506339-FCEA-43C5-838B-AD0578919FF3}" type="pres">
      <dgm:prSet presAssocID="{411F20B0-79CB-49BC-8D0E-7AB9875A5955}" presName="sp" presStyleCnt="0"/>
      <dgm:spPr/>
    </dgm:pt>
    <dgm:pt modelId="{A4857718-56EC-4DC5-998D-A75593D57BA9}" type="pres">
      <dgm:prSet presAssocID="{698BFA09-82EC-456C-9B4C-6812965F6BA7}" presName="composite" presStyleCnt="0"/>
      <dgm:spPr/>
    </dgm:pt>
    <dgm:pt modelId="{90CCCFB9-2B66-4115-8205-87D8C71DD687}" type="pres">
      <dgm:prSet presAssocID="{698BFA09-82EC-456C-9B4C-6812965F6BA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767A28-7C60-4895-AFB4-EE14CC0B6C51}" type="pres">
      <dgm:prSet presAssocID="{698BFA09-82EC-456C-9B4C-6812965F6BA7}" presName="descendantText" presStyleLbl="alignAcc1" presStyleIdx="1" presStyleCnt="3" custScaleX="85773" custLinFactNeighborX="-7088" custLinFactNeighborY="6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5D58D8-F5F8-450A-BCEE-25E8BF63DB75}" type="pres">
      <dgm:prSet presAssocID="{69560D0E-D61E-4581-AA33-C7BD1758F9CF}" presName="sp" presStyleCnt="0"/>
      <dgm:spPr/>
    </dgm:pt>
    <dgm:pt modelId="{E465427A-A139-4865-B400-4F58CD90B28D}" type="pres">
      <dgm:prSet presAssocID="{34564821-8D66-4FC6-8D1F-7491DFB26D82}" presName="composite" presStyleCnt="0"/>
      <dgm:spPr/>
    </dgm:pt>
    <dgm:pt modelId="{1D8FDEAC-A86C-4C8E-B3FF-DE0B510B4813}" type="pres">
      <dgm:prSet presAssocID="{34564821-8D66-4FC6-8D1F-7491DFB26D82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05711E-693C-4514-B407-1725A7673246}" type="pres">
      <dgm:prSet presAssocID="{34564821-8D66-4FC6-8D1F-7491DFB26D82}" presName="descendantText" presStyleLbl="alignAcc1" presStyleIdx="2" presStyleCnt="3" custScaleX="92031" custScaleY="109062" custLinFactNeighborX="-3959" custLinFactNeighborY="52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9ADF54-B59E-4043-A140-A98719399188}" type="presOf" srcId="{A7F9EA4A-E2C1-4F6E-8D94-A5F805D68F26}" destId="{1505711E-693C-4514-B407-1725A7673246}" srcOrd="0" destOrd="0" presId="urn:microsoft.com/office/officeart/2005/8/layout/chevron2"/>
    <dgm:cxn modelId="{D784E516-9FEE-4F4E-B1E3-DC3201544818}" type="presOf" srcId="{B44027C2-8E9D-412B-ADF1-60547D8EBB90}" destId="{FEC33A36-2E3B-4C24-B1A6-01557BA79DB3}" srcOrd="0" destOrd="0" presId="urn:microsoft.com/office/officeart/2005/8/layout/chevron2"/>
    <dgm:cxn modelId="{442D620A-8CA5-4E17-A063-12189469CFEA}" srcId="{34564821-8D66-4FC6-8D1F-7491DFB26D82}" destId="{A7F9EA4A-E2C1-4F6E-8D94-A5F805D68F26}" srcOrd="0" destOrd="0" parTransId="{7A0FD131-3A65-407A-A33F-2AD764F98A60}" sibTransId="{2E7CCA58-E928-4097-938A-65E40E7EE5E2}"/>
    <dgm:cxn modelId="{05A88727-2FDB-4ABF-AF05-439F349C13A6}" type="presOf" srcId="{698BFA09-82EC-456C-9B4C-6812965F6BA7}" destId="{90CCCFB9-2B66-4115-8205-87D8C71DD687}" srcOrd="0" destOrd="0" presId="urn:microsoft.com/office/officeart/2005/8/layout/chevron2"/>
    <dgm:cxn modelId="{15E7E8C4-E780-4643-8F2D-BE05DAB70C9D}" srcId="{85DF5276-3BC3-478D-8C5E-012186333026}" destId="{698BFA09-82EC-456C-9B4C-6812965F6BA7}" srcOrd="1" destOrd="0" parTransId="{5D801886-1381-4D42-A990-540AB28593B2}" sibTransId="{69560D0E-D61E-4581-AA33-C7BD1758F9CF}"/>
    <dgm:cxn modelId="{81B7BFB6-E76B-4263-BD06-E3E828B96855}" type="presOf" srcId="{84986EF0-DC75-41BB-BD39-CFA71E0D31D4}" destId="{B3F5C252-50DE-40D2-AE6C-F4BD162FE02A}" srcOrd="0" destOrd="0" presId="urn:microsoft.com/office/officeart/2005/8/layout/chevron2"/>
    <dgm:cxn modelId="{E9C1B406-531A-4797-BA32-2CA4FBE931EB}" type="presOf" srcId="{75234098-8C9E-4F92-ACE0-36422734C2EB}" destId="{F2767A28-7C60-4895-AFB4-EE14CC0B6C51}" srcOrd="0" destOrd="0" presId="urn:microsoft.com/office/officeart/2005/8/layout/chevron2"/>
    <dgm:cxn modelId="{A57DAFA0-7E9C-4E37-8865-80803E13AD33}" srcId="{85DF5276-3BC3-478D-8C5E-012186333026}" destId="{B44027C2-8E9D-412B-ADF1-60547D8EBB90}" srcOrd="0" destOrd="0" parTransId="{F933AF32-A39E-452D-9F2E-B7D6C2410BB0}" sibTransId="{411F20B0-79CB-49BC-8D0E-7AB9875A5955}"/>
    <dgm:cxn modelId="{0FDE7FF2-EB9D-431D-9791-5618161E42EF}" srcId="{B44027C2-8E9D-412B-ADF1-60547D8EBB90}" destId="{84986EF0-DC75-41BB-BD39-CFA71E0D31D4}" srcOrd="0" destOrd="0" parTransId="{9657D65F-F295-4246-A000-5D127C344E27}" sibTransId="{6BBAB6BD-7724-4488-B74D-485F0B272627}"/>
    <dgm:cxn modelId="{33BCDC7C-A181-49C7-91E8-6F055BBC7C80}" srcId="{85DF5276-3BC3-478D-8C5E-012186333026}" destId="{34564821-8D66-4FC6-8D1F-7491DFB26D82}" srcOrd="2" destOrd="0" parTransId="{1566DB3B-8587-4DA1-B235-CCE950DAB2F3}" sibTransId="{BF254CD8-656A-45C1-A78E-EE1C3590E5D6}"/>
    <dgm:cxn modelId="{C55F6D71-5195-4D65-AB44-DEA570EAA269}" type="presOf" srcId="{34564821-8D66-4FC6-8D1F-7491DFB26D82}" destId="{1D8FDEAC-A86C-4C8E-B3FF-DE0B510B4813}" srcOrd="0" destOrd="0" presId="urn:microsoft.com/office/officeart/2005/8/layout/chevron2"/>
    <dgm:cxn modelId="{83646E2E-0784-4B67-9985-E86553DB9BDB}" srcId="{698BFA09-82EC-456C-9B4C-6812965F6BA7}" destId="{75234098-8C9E-4F92-ACE0-36422734C2EB}" srcOrd="0" destOrd="0" parTransId="{D3EF0069-E918-49CC-B2ED-1A91121E601B}" sibTransId="{0B510C55-B54E-4318-990E-3BB1401FBA56}"/>
    <dgm:cxn modelId="{61386164-2BC1-48ED-8408-6A62B13602F5}" type="presOf" srcId="{85DF5276-3BC3-478D-8C5E-012186333026}" destId="{C3A515E7-233F-4F02-8DB8-1E8CEB145135}" srcOrd="0" destOrd="0" presId="urn:microsoft.com/office/officeart/2005/8/layout/chevron2"/>
    <dgm:cxn modelId="{287E5B8F-A205-4655-AF73-40556E8B1D55}" type="presParOf" srcId="{C3A515E7-233F-4F02-8DB8-1E8CEB145135}" destId="{45684131-E0A4-46A4-9F05-BB16D956D0FD}" srcOrd="0" destOrd="0" presId="urn:microsoft.com/office/officeart/2005/8/layout/chevron2"/>
    <dgm:cxn modelId="{BEBF3BF4-BEF5-4992-82B7-5CDF9DB8B59D}" type="presParOf" srcId="{45684131-E0A4-46A4-9F05-BB16D956D0FD}" destId="{FEC33A36-2E3B-4C24-B1A6-01557BA79DB3}" srcOrd="0" destOrd="0" presId="urn:microsoft.com/office/officeart/2005/8/layout/chevron2"/>
    <dgm:cxn modelId="{75CAA6F9-6FF1-4EE0-BAA3-1B6B3EC8DD85}" type="presParOf" srcId="{45684131-E0A4-46A4-9F05-BB16D956D0FD}" destId="{B3F5C252-50DE-40D2-AE6C-F4BD162FE02A}" srcOrd="1" destOrd="0" presId="urn:microsoft.com/office/officeart/2005/8/layout/chevron2"/>
    <dgm:cxn modelId="{1C29A72C-A6DB-4DEB-8872-CA2373C0E656}" type="presParOf" srcId="{C3A515E7-233F-4F02-8DB8-1E8CEB145135}" destId="{28506339-FCEA-43C5-838B-AD0578919FF3}" srcOrd="1" destOrd="0" presId="urn:microsoft.com/office/officeart/2005/8/layout/chevron2"/>
    <dgm:cxn modelId="{BDB6C932-C8E0-4E99-BA50-DE4DA45AC3A9}" type="presParOf" srcId="{C3A515E7-233F-4F02-8DB8-1E8CEB145135}" destId="{A4857718-56EC-4DC5-998D-A75593D57BA9}" srcOrd="2" destOrd="0" presId="urn:microsoft.com/office/officeart/2005/8/layout/chevron2"/>
    <dgm:cxn modelId="{242E3518-9797-4431-B12F-50A00AD0B129}" type="presParOf" srcId="{A4857718-56EC-4DC5-998D-A75593D57BA9}" destId="{90CCCFB9-2B66-4115-8205-87D8C71DD687}" srcOrd="0" destOrd="0" presId="urn:microsoft.com/office/officeart/2005/8/layout/chevron2"/>
    <dgm:cxn modelId="{AF8633A9-B000-4A19-9C92-B15DC96D88D5}" type="presParOf" srcId="{A4857718-56EC-4DC5-998D-A75593D57BA9}" destId="{F2767A28-7C60-4895-AFB4-EE14CC0B6C51}" srcOrd="1" destOrd="0" presId="urn:microsoft.com/office/officeart/2005/8/layout/chevron2"/>
    <dgm:cxn modelId="{9877DDB8-8769-4739-AF4D-57701E124D92}" type="presParOf" srcId="{C3A515E7-233F-4F02-8DB8-1E8CEB145135}" destId="{6A5D58D8-F5F8-450A-BCEE-25E8BF63DB75}" srcOrd="3" destOrd="0" presId="urn:microsoft.com/office/officeart/2005/8/layout/chevron2"/>
    <dgm:cxn modelId="{A378110F-A225-4FB5-9B3F-C750D880C167}" type="presParOf" srcId="{C3A515E7-233F-4F02-8DB8-1E8CEB145135}" destId="{E465427A-A139-4865-B400-4F58CD90B28D}" srcOrd="4" destOrd="0" presId="urn:microsoft.com/office/officeart/2005/8/layout/chevron2"/>
    <dgm:cxn modelId="{BE2C21B4-EE2C-4F8F-B73B-7FCC51A63C5D}" type="presParOf" srcId="{E465427A-A139-4865-B400-4F58CD90B28D}" destId="{1D8FDEAC-A86C-4C8E-B3FF-DE0B510B4813}" srcOrd="0" destOrd="0" presId="urn:microsoft.com/office/officeart/2005/8/layout/chevron2"/>
    <dgm:cxn modelId="{FD876536-1F1F-4788-B532-9E3E7430E2DD}" type="presParOf" srcId="{E465427A-A139-4865-B400-4F58CD90B28D}" destId="{1505711E-693C-4514-B407-1725A767324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C33A36-2E3B-4C24-B1A6-01557BA79DB3}">
      <dsp:nvSpPr>
        <dsp:cNvPr id="0" name=""/>
        <dsp:cNvSpPr/>
      </dsp:nvSpPr>
      <dsp:spPr>
        <a:xfrm rot="5400000">
          <a:off x="-52639" y="170390"/>
          <a:ext cx="1135936" cy="795155"/>
        </a:xfrm>
        <a:prstGeom prst="chevron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২.১.১</a:t>
          </a:r>
          <a:endParaRPr lang="en-US" sz="3200" kern="1200" dirty="0">
            <a:solidFill>
              <a:srgbClr val="7030A0"/>
            </a:solidFill>
            <a:latin typeface="NikoshBAN" pitchFamily="2" charset="0"/>
            <a:cs typeface="NikoshBAN" pitchFamily="2" charset="0"/>
          </a:endParaRPr>
        </a:p>
      </dsp:txBody>
      <dsp:txXfrm rot="-5400000">
        <a:off x="117752" y="397578"/>
        <a:ext cx="795155" cy="340781"/>
      </dsp:txXfrm>
    </dsp:sp>
    <dsp:sp modelId="{B3F5C252-50DE-40D2-AE6C-F4BD162FE02A}">
      <dsp:nvSpPr>
        <dsp:cNvPr id="0" name=""/>
        <dsp:cNvSpPr/>
      </dsp:nvSpPr>
      <dsp:spPr>
        <a:xfrm rot="5400000">
          <a:off x="3061056" y="-2023427"/>
          <a:ext cx="738746" cy="499701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>
              <a:latin typeface="NikoshBAN" pitchFamily="2" charset="0"/>
              <a:cs typeface="NikoshBAN" pitchFamily="2" charset="0"/>
            </a:rPr>
            <a:t>নিকট</a:t>
          </a:r>
          <a:r>
            <a:rPr lang="en-US" sz="24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kern="1200" dirty="0" err="1" smtClean="0">
              <a:latin typeface="NikoshBAN" pitchFamily="2" charset="0"/>
              <a:cs typeface="NikoshBAN" pitchFamily="2" charset="0"/>
            </a:rPr>
            <a:t>পরিবেশ</a:t>
          </a:r>
          <a:r>
            <a:rPr lang="en-US" sz="24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kern="1200" dirty="0" err="1" smtClean="0">
              <a:latin typeface="NikoshBAN" pitchFamily="2" charset="0"/>
              <a:cs typeface="NikoshBAN" pitchFamily="2" charset="0"/>
            </a:rPr>
            <a:t>পর্যবেক্ষণের</a:t>
          </a:r>
          <a:r>
            <a:rPr lang="en-US" sz="24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kern="1200" dirty="0" err="1" smtClean="0">
              <a:latin typeface="NikoshBAN" pitchFamily="2" charset="0"/>
              <a:cs typeface="NikoshBAN" pitchFamily="2" charset="0"/>
            </a:rPr>
            <a:t>মাধ্যমে</a:t>
          </a:r>
          <a:r>
            <a:rPr lang="en-US" sz="24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kern="1200" dirty="0" err="1" smtClean="0">
              <a:latin typeface="NikoshBAN" pitchFamily="2" charset="0"/>
              <a:cs typeface="NikoshBAN" pitchFamily="2" charset="0"/>
            </a:rPr>
            <a:t>জীব</a:t>
          </a:r>
          <a:r>
            <a:rPr lang="en-US" sz="2400" kern="1200" dirty="0" smtClean="0">
              <a:latin typeface="NikoshBAN" pitchFamily="2" charset="0"/>
              <a:cs typeface="NikoshBAN" pitchFamily="2" charset="0"/>
            </a:rPr>
            <a:t> ও </a:t>
          </a:r>
          <a:r>
            <a:rPr lang="en-US" sz="2400" kern="1200" dirty="0" err="1" smtClean="0">
              <a:latin typeface="NikoshBAN" pitchFamily="2" charset="0"/>
              <a:cs typeface="NikoshBAN" pitchFamily="2" charset="0"/>
            </a:rPr>
            <a:t>জড়ের</a:t>
          </a:r>
          <a:r>
            <a:rPr lang="en-US" sz="24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kern="1200" dirty="0" err="1" smtClean="0">
              <a:latin typeface="NikoshBAN" pitchFamily="2" charset="0"/>
              <a:cs typeface="NikoshBAN" pitchFamily="2" charset="0"/>
            </a:rPr>
            <a:t>তালিকা</a:t>
          </a:r>
          <a:r>
            <a:rPr lang="en-US" sz="24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kern="1200" dirty="0" err="1" smtClean="0">
              <a:latin typeface="NikoshBAN" pitchFamily="2" charset="0"/>
              <a:cs typeface="NikoshBAN" pitchFamily="2" charset="0"/>
            </a:rPr>
            <a:t>তৈরি</a:t>
          </a:r>
          <a:r>
            <a:rPr lang="en-US" sz="24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kern="1200" dirty="0" err="1" smtClean="0">
              <a:latin typeface="NikoshBAN" pitchFamily="2" charset="0"/>
              <a:cs typeface="NikoshBAN" pitchFamily="2" charset="0"/>
            </a:rPr>
            <a:t>করতে</a:t>
          </a:r>
          <a:r>
            <a:rPr lang="en-US" sz="24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kern="1200" dirty="0" err="1" smtClean="0">
              <a:latin typeface="NikoshBAN" pitchFamily="2" charset="0"/>
              <a:cs typeface="NikoshBAN" pitchFamily="2" charset="0"/>
            </a:rPr>
            <a:t>পারবে</a:t>
          </a:r>
          <a:r>
            <a:rPr lang="en-US" sz="2400" kern="1200" dirty="0" smtClean="0">
              <a:latin typeface="NikoshBAN" pitchFamily="2" charset="0"/>
              <a:cs typeface="NikoshBAN" pitchFamily="2" charset="0"/>
            </a:rPr>
            <a:t>।</a:t>
          </a:r>
          <a:r>
            <a:rPr lang="bn-BD" sz="2400" kern="1200" dirty="0" smtClean="0">
              <a:latin typeface="NikoshBAN" pitchFamily="2" charset="0"/>
              <a:cs typeface="NikoshBAN" pitchFamily="2" charset="0"/>
            </a:rPr>
            <a:t> </a:t>
          </a:r>
          <a:endParaRPr lang="en-US" sz="2400" kern="1200" dirty="0">
            <a:latin typeface="NikoshBAN" pitchFamily="2" charset="0"/>
            <a:cs typeface="NikoshBAN" pitchFamily="2" charset="0"/>
          </a:endParaRPr>
        </a:p>
      </dsp:txBody>
      <dsp:txXfrm rot="-5400000">
        <a:off x="931922" y="141770"/>
        <a:ext cx="4960953" cy="666620"/>
      </dsp:txXfrm>
    </dsp:sp>
    <dsp:sp modelId="{90CCCFB9-2B66-4115-8205-87D8C71DD687}">
      <dsp:nvSpPr>
        <dsp:cNvPr id="0" name=""/>
        <dsp:cNvSpPr/>
      </dsp:nvSpPr>
      <dsp:spPr>
        <a:xfrm rot="5400000">
          <a:off x="-52639" y="1109694"/>
          <a:ext cx="1135936" cy="795155"/>
        </a:xfrm>
        <a:prstGeom prst="chevron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২.১.২</a:t>
          </a:r>
          <a:endParaRPr lang="en-US" sz="2800" kern="1200" dirty="0">
            <a:solidFill>
              <a:srgbClr val="7030A0"/>
            </a:solidFill>
            <a:latin typeface="NikoshBAN" pitchFamily="2" charset="0"/>
            <a:cs typeface="NikoshBAN" pitchFamily="2" charset="0"/>
          </a:endParaRPr>
        </a:p>
      </dsp:txBody>
      <dsp:txXfrm rot="-5400000">
        <a:off x="117752" y="1336882"/>
        <a:ext cx="795155" cy="340781"/>
      </dsp:txXfrm>
    </dsp:sp>
    <dsp:sp modelId="{F2767A28-7C60-4895-AFB4-EE14CC0B6C51}">
      <dsp:nvSpPr>
        <dsp:cNvPr id="0" name=""/>
        <dsp:cNvSpPr/>
      </dsp:nvSpPr>
      <dsp:spPr>
        <a:xfrm rot="5400000">
          <a:off x="3011851" y="-1113207"/>
          <a:ext cx="738358" cy="493331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জীব ও জড়</a:t>
          </a:r>
          <a:r>
            <a:rPr lang="en-US" sz="2800" kern="1200" dirty="0" err="1" smtClean="0">
              <a:latin typeface="NikoshBAN" pitchFamily="2" charset="0"/>
              <a:cs typeface="NikoshBAN" pitchFamily="2" charset="0"/>
            </a:rPr>
            <a:t>বস্তুর</a:t>
          </a:r>
          <a:r>
            <a:rPr lang="en-US" sz="2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kern="1200" dirty="0" err="1" smtClean="0">
              <a:latin typeface="NikoshBAN" pitchFamily="2" charset="0"/>
              <a:cs typeface="NikoshBAN" pitchFamily="2" charset="0"/>
            </a:rPr>
            <a:t>বৈশিষ্ট্য</a:t>
          </a: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kern="1200" dirty="0" err="1" smtClean="0">
              <a:latin typeface="NikoshBAN" pitchFamily="2" charset="0"/>
              <a:cs typeface="NikoshBAN" pitchFamily="2" charset="0"/>
            </a:rPr>
            <a:t>লিখতে</a:t>
          </a: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 পারবে । 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 rot="-5400000">
        <a:off x="914373" y="1020315"/>
        <a:ext cx="4897270" cy="666270"/>
      </dsp:txXfrm>
    </dsp:sp>
    <dsp:sp modelId="{1D8FDEAC-A86C-4C8E-B3FF-DE0B510B4813}">
      <dsp:nvSpPr>
        <dsp:cNvPr id="0" name=""/>
        <dsp:cNvSpPr/>
      </dsp:nvSpPr>
      <dsp:spPr>
        <a:xfrm rot="5400000">
          <a:off x="-52639" y="2079447"/>
          <a:ext cx="1135936" cy="795155"/>
        </a:xfrm>
        <a:prstGeom prst="chevron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২.১.</a:t>
          </a:r>
          <a:r>
            <a:rPr lang="bn-BD" sz="2800" kern="1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৩</a:t>
          </a:r>
          <a:endParaRPr lang="en-US" sz="2800" kern="1200" dirty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sp:txBody>
      <dsp:txXfrm rot="-5400000">
        <a:off x="117752" y="2306635"/>
        <a:ext cx="795155" cy="340781"/>
      </dsp:txXfrm>
    </dsp:sp>
    <dsp:sp modelId="{1505711E-693C-4514-B407-1725A7673246}">
      <dsp:nvSpPr>
        <dsp:cNvPr id="0" name=""/>
        <dsp:cNvSpPr/>
      </dsp:nvSpPr>
      <dsp:spPr>
        <a:xfrm rot="5400000">
          <a:off x="3231499" y="-402926"/>
          <a:ext cx="805268" cy="54394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জীব ও জড়ের পার্থক্য </a:t>
          </a:r>
          <a:r>
            <a:rPr lang="en-US" sz="2800" kern="1200" dirty="0" err="1" smtClean="0">
              <a:latin typeface="NikoshBAN" pitchFamily="2" charset="0"/>
              <a:cs typeface="NikoshBAN" pitchFamily="2" charset="0"/>
            </a:rPr>
            <a:t>উল্লেখ</a:t>
          </a: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 করতে পারবে । 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 rot="-5400000">
        <a:off x="914413" y="1953470"/>
        <a:ext cx="5400131" cy="7266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17E89-5B93-483C-9FEF-08BC31E710DF}" type="datetimeFigureOut">
              <a:rPr lang="en-IN" smtClean="0"/>
              <a:pPr/>
              <a:t>12-02-2020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3650" y="1143000"/>
            <a:ext cx="4330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95EB8-D9B0-4299-8B37-07EFABD2325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9535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63650" y="1143000"/>
            <a:ext cx="4330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95EB8-D9B0-4299-8B37-07EFABD2325D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8929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22350" y="685800"/>
            <a:ext cx="48133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E0B592-DCDA-40E9-942B-3F14B8FDC3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3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0154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63650" y="1143000"/>
            <a:ext cx="4330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95EB8-D9B0-4299-8B37-07EFABD2325D}" type="slidenum">
              <a:rPr lang="en-IN" smtClean="0"/>
              <a:pPr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1911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63650" y="1143000"/>
            <a:ext cx="4330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95EB8-D9B0-4299-8B37-07EFABD2325D}" type="slidenum">
              <a:rPr lang="en-IN" smtClean="0"/>
              <a:pPr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921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21660"/>
            <a:ext cx="9144000" cy="302429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62581"/>
            <a:ext cx="9144000" cy="20972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BF56-DC87-45FC-B511-C55AA4BCD6D3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87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BF56-DC87-45FC-B511-C55AA4BCD6D3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12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2165668"/>
            <a:ext cx="10515600" cy="361346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5813322"/>
            <a:ext cx="10515600" cy="19002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BF56-DC87-45FC-B511-C55AA4BCD6D3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42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2312458"/>
            <a:ext cx="5181600" cy="55116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2312458"/>
            <a:ext cx="5181600" cy="55116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BF56-DC87-45FC-B511-C55AA4BCD6D3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62493"/>
            <a:ext cx="10515600" cy="16790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1" y="2129473"/>
            <a:ext cx="5157787" cy="10436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1" y="3173096"/>
            <a:ext cx="5157787" cy="46671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2129473"/>
            <a:ext cx="5183188" cy="10436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3173096"/>
            <a:ext cx="5183188" cy="46671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BF56-DC87-45FC-B511-C55AA4BCD6D3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34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BF56-DC87-45FC-B511-C55AA4BCD6D3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6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BF56-DC87-45FC-B511-C55AA4BCD6D3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78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579120"/>
            <a:ext cx="3932236" cy="202692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9" y="1250739"/>
            <a:ext cx="6172201" cy="61732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606040"/>
            <a:ext cx="3932236" cy="48280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BF56-DC87-45FC-B511-C55AA4BCD6D3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8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579120"/>
            <a:ext cx="3932236" cy="202692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9" y="1250739"/>
            <a:ext cx="6172201" cy="617325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606040"/>
            <a:ext cx="3932236" cy="48280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BF56-DC87-45FC-B511-C55AA4BCD6D3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548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BF56-DC87-45FC-B511-C55AA4BCD6D3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29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462492"/>
            <a:ext cx="2628900" cy="7361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462492"/>
            <a:ext cx="7734300" cy="73616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BF56-DC87-45FC-B511-C55AA4BCD6D3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70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462493"/>
            <a:ext cx="10515600" cy="1679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2312458"/>
            <a:ext cx="10515600" cy="55116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8051379"/>
            <a:ext cx="2743200" cy="4624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1BF56-DC87-45FC-B511-C55AA4BCD6D3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8051379"/>
            <a:ext cx="4114800" cy="4624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8051379"/>
            <a:ext cx="2743200" cy="4624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F51EB-0EE9-44B6-8FDC-DC88A35844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85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4.png"/><Relationship Id="rId7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9.jpe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Relationship Id="rId9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1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3041" y="837020"/>
            <a:ext cx="7307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সবাইকে</a:t>
            </a:r>
            <a:r>
              <a:rPr lang="en-US" sz="7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7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শুভেচ্ছা</a:t>
            </a:r>
            <a:r>
              <a:rPr lang="en-US" sz="7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GB" sz="7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918" y="2289748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58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56165" y="373133"/>
            <a:ext cx="3423451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শিক্</a:t>
            </a:r>
            <a:r>
              <a:rPr lang="as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ষ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ক </a:t>
            </a:r>
            <a:r>
              <a:rPr lang="as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প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র</a:t>
            </a:r>
            <a:r>
              <a:rPr lang="as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ি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চ</a:t>
            </a:r>
            <a:r>
              <a:rPr lang="as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ি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ত</a:t>
            </a:r>
            <a:r>
              <a:rPr lang="as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ি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489" y="1460930"/>
            <a:ext cx="1963254" cy="5593376"/>
          </a:xfrm>
          <a:prstGeom prst="rect">
            <a:avLst/>
          </a:prstGeom>
        </p:spPr>
      </p:pic>
      <p:pic>
        <p:nvPicPr>
          <p:cNvPr id="13" name="Picture 4" descr="Image result for grass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63646"/>
            <a:ext cx="11983453" cy="347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09000" y="2570156"/>
            <a:ext cx="540248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</a:t>
            </a:r>
            <a:r>
              <a:rPr lang="en-US" sz="5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5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শরফুদ্দিন</a:t>
            </a:r>
            <a:r>
              <a:rPr lang="en-US" sz="5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মৃধা</a:t>
            </a:r>
            <a:endParaRPr lang="en-US" sz="54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৪১নং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লক্ষ্মীপুর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সঃপ্রাঃবিঃ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  <a:p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মতলব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চাঁদপুর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। </a:t>
            </a:r>
            <a:endParaRPr lang="en-GB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349" y="1964674"/>
            <a:ext cx="3044504" cy="397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194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98277" y="296709"/>
            <a:ext cx="4602500" cy="13311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lIns="99043" tIns="49521" rIns="99043" bIns="49521" rtlCol="0">
            <a:spAutoFit/>
          </a:bodyPr>
          <a:lstStyle/>
          <a:p>
            <a:pPr defTabSz="990393"/>
            <a:r>
              <a:rPr lang="en-US" sz="80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741A36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</a:p>
        </p:txBody>
      </p:sp>
      <p:pic>
        <p:nvPicPr>
          <p:cNvPr id="7" name="Picture 4" descr="Image result for grass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32" y="5078304"/>
            <a:ext cx="11942618" cy="350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9843" y="1777257"/>
            <a:ext cx="8139659" cy="544764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44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শ্রে</a:t>
            </a:r>
            <a:r>
              <a:rPr lang="bn-IN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ণিঃ</a:t>
            </a:r>
            <a:r>
              <a:rPr lang="bn-BD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তৃতীয়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 algn="ctr"/>
            <a:r>
              <a:rPr lang="bn-BD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প্রাথমিক বিজ্ঞান    </a:t>
            </a:r>
          </a:p>
          <a:p>
            <a:pPr algn="ctr"/>
            <a:r>
              <a:rPr lang="bn-BD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২ (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জড়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)</a:t>
            </a:r>
          </a:p>
          <a:p>
            <a:pPr algn="ctr"/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পাঠ্যাংশ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চারপাশে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----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সহপাঠীদের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(পৃ:6-7)।</a:t>
            </a:r>
          </a:p>
          <a:p>
            <a:pPr algn="ctr"/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: 1 ও ২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(২):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জড়</a:t>
            </a:r>
            <a:r>
              <a:rPr lang="bn-IN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" t="1590" r="7480" b="3593"/>
          <a:stretch/>
        </p:blipFill>
        <p:spPr>
          <a:xfrm>
            <a:off x="8572799" y="1882187"/>
            <a:ext cx="3128211" cy="423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86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46850" y="522902"/>
            <a:ext cx="4932061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8325" y="1523124"/>
            <a:ext cx="4114800" cy="5232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শিক্ষার্থীরা---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215930640"/>
              </p:ext>
            </p:extLst>
          </p:nvPr>
        </p:nvGraphicFramePr>
        <p:xfrm>
          <a:off x="1997439" y="2891228"/>
          <a:ext cx="67056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75268" y="506695"/>
            <a:ext cx="11067157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i="1" dirty="0" err="1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4800" i="1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অনুকুল</a:t>
            </a:r>
            <a:r>
              <a:rPr lang="en-US" sz="4800" i="1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US" sz="4800" i="1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i="1" dirty="0" err="1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endParaRPr lang="en-GB" sz="4800" i="1" dirty="0">
              <a:ln w="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9705" y="6062711"/>
            <a:ext cx="9848537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দেখবো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18507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4827" y="1517574"/>
            <a:ext cx="2706973" cy="4210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image_294_409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6784" y="1940600"/>
            <a:ext cx="3821208" cy="302114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66757" y="638414"/>
            <a:ext cx="5655489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7200" b="1" cap="all" dirty="0" err="1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7200" b="1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cap="all" dirty="0" err="1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7200" b="1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b="1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7200" b="1" cap="all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1249729" y="4603765"/>
            <a:ext cx="3634055" cy="3243532"/>
          </a:xfrm>
          <a:prstGeom prst="horizontalScroll">
            <a:avLst/>
          </a:prstGeom>
          <a:solidFill>
            <a:srgbClr val="00B0F0"/>
          </a:solidFill>
          <a:scene3d>
            <a:camera prst="perspectiveLef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66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C:\Users\ATAUR RAHMAN\Desktop\NATURE\ccc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0451" y="2605165"/>
            <a:ext cx="3024637" cy="2400506"/>
          </a:xfrm>
          <a:prstGeom prst="rect">
            <a:avLst/>
          </a:prstGeom>
          <a:noFill/>
        </p:spPr>
      </p:pic>
      <p:sp>
        <p:nvSpPr>
          <p:cNvPr id="7" name="Horizontal Scroll 6"/>
          <p:cNvSpPr/>
          <p:nvPr/>
        </p:nvSpPr>
        <p:spPr>
          <a:xfrm>
            <a:off x="6905218" y="4603765"/>
            <a:ext cx="3634055" cy="3243532"/>
          </a:xfrm>
          <a:prstGeom prst="horizontalScroll">
            <a:avLst/>
          </a:prstGeom>
          <a:solidFill>
            <a:srgbClr val="00B0F0"/>
          </a:solidFill>
          <a:scene3d>
            <a:camera prst="perspectiveLef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জড়</a:t>
            </a:r>
            <a:endParaRPr lang="en-US" sz="6600" b="1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Goliath-kitchen-chair.jpg"/>
          <p:cNvPicPr>
            <a:picLocks noChangeAspect="1"/>
          </p:cNvPicPr>
          <p:nvPr/>
        </p:nvPicPr>
        <p:blipFill>
          <a:blip r:embed="rId3" cstate="print"/>
          <a:srcRect b="2876"/>
          <a:stretch>
            <a:fillRect/>
          </a:stretch>
        </p:blipFill>
        <p:spPr>
          <a:xfrm>
            <a:off x="7276472" y="2360327"/>
            <a:ext cx="2811905" cy="2731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546" y="313040"/>
            <a:ext cx="2263811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যাচাই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434" y="1511509"/>
            <a:ext cx="6526143" cy="4758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95075" y="749509"/>
            <a:ext cx="4953000" cy="762000"/>
          </a:xfrm>
          <a:prstGeom prst="rect">
            <a:avLst/>
          </a:prstGeom>
          <a:noFill/>
        </p:spPr>
        <p:txBody>
          <a:bodyPr wrap="square" rtlCol="0">
            <a:prstTxWarp prst="textDeflate">
              <a:avLst/>
            </a:prstTxWarp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পাচ্ছি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33406" y="6503417"/>
            <a:ext cx="3886200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451" y="7485991"/>
            <a:ext cx="10043410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চারপাশে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মিলেই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17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62069" y="412046"/>
            <a:ext cx="10480554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7030A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মনোযোগ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সহকারে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দেখি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3" descr="E:\Picture\Scenery\fish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69" y="2152041"/>
            <a:ext cx="2730639" cy="1519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Group 10"/>
          <p:cNvGrpSpPr/>
          <p:nvPr/>
        </p:nvGrpSpPr>
        <p:grpSpPr>
          <a:xfrm>
            <a:off x="4115013" y="4654982"/>
            <a:ext cx="2227222" cy="1429305"/>
            <a:chOff x="4226943" y="569343"/>
            <a:chExt cx="2898476" cy="2449102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226943" y="569343"/>
              <a:ext cx="2898476" cy="2449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TextBox 12"/>
            <p:cNvSpPr txBox="1"/>
            <p:nvPr/>
          </p:nvSpPr>
          <p:spPr>
            <a:xfrm>
              <a:off x="4258606" y="2101967"/>
              <a:ext cx="1570008" cy="537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2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হাঁস</a:t>
              </a:r>
              <a:endParaRPr lang="en-US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256" y="4549094"/>
            <a:ext cx="2207007" cy="1408743"/>
          </a:xfrm>
          <a:prstGeom prst="rect">
            <a:avLst/>
          </a:prstGeom>
        </p:spPr>
      </p:pic>
      <p:pic>
        <p:nvPicPr>
          <p:cNvPr id="15" name="Picture 2" descr="E:\Picture\Scenery\fish\6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53063" y="2220475"/>
            <a:ext cx="2420918" cy="13830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 descr="Goliath-kitchen-chair.jpg"/>
          <p:cNvPicPr>
            <a:picLocks noChangeAspect="1"/>
          </p:cNvPicPr>
          <p:nvPr/>
        </p:nvPicPr>
        <p:blipFill>
          <a:blip r:embed="rId6" cstate="print"/>
          <a:srcRect b="2876"/>
          <a:stretch>
            <a:fillRect/>
          </a:stretch>
        </p:blipFill>
        <p:spPr>
          <a:xfrm>
            <a:off x="1098688" y="4352639"/>
            <a:ext cx="2057400" cy="1998226"/>
          </a:xfrm>
          <a:prstGeom prst="rect">
            <a:avLst/>
          </a:prstGeom>
        </p:spPr>
      </p:pic>
      <p:pic>
        <p:nvPicPr>
          <p:cNvPr id="17" name="Picture 16" descr="image_294_4093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92486" y="4643865"/>
            <a:ext cx="1542071" cy="1219200"/>
          </a:xfrm>
          <a:prstGeom prst="rect">
            <a:avLst/>
          </a:prstGeom>
        </p:spPr>
      </p:pic>
      <p:pic>
        <p:nvPicPr>
          <p:cNvPr id="18" name="Picture 11" descr="Related imag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1" t="16579" r="11017" b="16768"/>
          <a:stretch/>
        </p:blipFill>
        <p:spPr bwMode="auto">
          <a:xfrm>
            <a:off x="4266869" y="2115014"/>
            <a:ext cx="1849117" cy="167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squarecoffeetable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flipH="1">
            <a:off x="9689878" y="2357887"/>
            <a:ext cx="2048385" cy="145146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646129" y="6887901"/>
            <a:ext cx="9596494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ছবিগুলোকে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দু’ভাগে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65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708284" y="642714"/>
            <a:ext cx="4568253" cy="7694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যেগুলোর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জীবন আছে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21576" y="609010"/>
            <a:ext cx="4267200" cy="7694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যেগুলোর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জীবন নাই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144718" y="993730"/>
            <a:ext cx="76200" cy="7040998"/>
          </a:xfrm>
          <a:prstGeom prst="rect">
            <a:avLst/>
          </a:prstGeom>
          <a:gradFill flip="none" rotWithShape="1">
            <a:gsLst>
              <a:gs pos="22000">
                <a:srgbClr val="A603AB">
                  <a:alpha val="82000"/>
                </a:srgbClr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 descr="Goliath-kitchen-chair.jpg"/>
          <p:cNvPicPr>
            <a:picLocks noChangeAspect="1"/>
          </p:cNvPicPr>
          <p:nvPr/>
        </p:nvPicPr>
        <p:blipFill>
          <a:blip r:embed="rId2" cstate="print"/>
          <a:srcRect b="2876"/>
          <a:stretch>
            <a:fillRect/>
          </a:stretch>
        </p:blipFill>
        <p:spPr>
          <a:xfrm>
            <a:off x="9641009" y="3959840"/>
            <a:ext cx="2057400" cy="1998226"/>
          </a:xfrm>
          <a:prstGeom prst="rect">
            <a:avLst/>
          </a:prstGeom>
        </p:spPr>
      </p:pic>
      <p:pic>
        <p:nvPicPr>
          <p:cNvPr id="34" name="Picture 33" descr="image_294_409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38960" y="4349353"/>
            <a:ext cx="1542071" cy="1219200"/>
          </a:xfrm>
          <a:prstGeom prst="rect">
            <a:avLst/>
          </a:prstGeom>
        </p:spPr>
      </p:pic>
      <p:pic>
        <p:nvPicPr>
          <p:cNvPr id="35" name="Picture 11" descr="Related imag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1" t="16579" r="11017" b="16768"/>
          <a:stretch/>
        </p:blipFill>
        <p:spPr bwMode="auto">
          <a:xfrm>
            <a:off x="6885438" y="1659530"/>
            <a:ext cx="1849117" cy="167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 descr="squarecoffeetabl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9641009" y="1883513"/>
            <a:ext cx="2048385" cy="1451460"/>
          </a:xfrm>
          <a:prstGeom prst="rect">
            <a:avLst/>
          </a:prstGeom>
        </p:spPr>
      </p:pic>
      <p:pic>
        <p:nvPicPr>
          <p:cNvPr id="37" name="Picture 3" descr="E:\Picture\Scenery\fish\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3423" y="1932380"/>
            <a:ext cx="2730639" cy="1519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8" name="Group 37"/>
          <p:cNvGrpSpPr/>
          <p:nvPr/>
        </p:nvGrpSpPr>
        <p:grpSpPr>
          <a:xfrm>
            <a:off x="3639045" y="4349353"/>
            <a:ext cx="2227222" cy="1429305"/>
            <a:chOff x="4226943" y="569343"/>
            <a:chExt cx="2898476" cy="2449102"/>
          </a:xfrm>
        </p:grpSpPr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226943" y="569343"/>
              <a:ext cx="2898476" cy="2449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0" name="TextBox 39"/>
            <p:cNvSpPr txBox="1"/>
            <p:nvPr/>
          </p:nvSpPr>
          <p:spPr>
            <a:xfrm>
              <a:off x="4258606" y="2101967"/>
              <a:ext cx="1570008" cy="5374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2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হাঁস</a:t>
              </a:r>
              <a:endParaRPr lang="en-US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41" name="Picture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045" y="2043531"/>
            <a:ext cx="2207007" cy="1408743"/>
          </a:xfrm>
          <a:prstGeom prst="rect">
            <a:avLst/>
          </a:prstGeom>
        </p:spPr>
      </p:pic>
      <p:pic>
        <p:nvPicPr>
          <p:cNvPr id="42" name="Picture 2" descr="E:\Picture\Scenery\fish\67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08283" y="4410535"/>
            <a:ext cx="2420918" cy="13830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3" name="TextBox 42"/>
          <p:cNvSpPr txBox="1"/>
          <p:nvPr/>
        </p:nvSpPr>
        <p:spPr>
          <a:xfrm>
            <a:off x="1049310" y="6720245"/>
            <a:ext cx="388620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এদেরকে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জীব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312076" y="6600325"/>
            <a:ext cx="388620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এদেরকে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19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43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8074" y="755316"/>
            <a:ext cx="4982981" cy="1015663"/>
          </a:xfrm>
          <a:prstGeom prst="rect">
            <a:avLst/>
          </a:prstGeom>
          <a:solidFill>
            <a:schemeClr val="accent6"/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image_294_409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54160" y="2337356"/>
            <a:ext cx="1542071" cy="1219200"/>
          </a:xfrm>
          <a:prstGeom prst="rect">
            <a:avLst/>
          </a:prstGeom>
        </p:spPr>
      </p:pic>
      <p:pic>
        <p:nvPicPr>
          <p:cNvPr id="16" name="Picture 11" descr="Related imag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1" t="16579" r="11017" b="16768"/>
          <a:stretch/>
        </p:blipFill>
        <p:spPr bwMode="auto">
          <a:xfrm>
            <a:off x="1670447" y="2109235"/>
            <a:ext cx="1849117" cy="167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squarecoffeetabl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5226705" y="2337356"/>
            <a:ext cx="2048385" cy="14514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774397" y="5266107"/>
            <a:ext cx="4953000" cy="523220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ড়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কাকে বলে 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57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487774" y="259643"/>
            <a:ext cx="8686800" cy="52322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জীব ও জড়ের পার্থক্য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4563" y="3269479"/>
            <a:ext cx="36576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ীব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খাদ্যের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24945" y="3256300"/>
            <a:ext cx="36576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ড়: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খাদ্যের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নেই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9631" y="7191740"/>
            <a:ext cx="36576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9935" y="7241869"/>
            <a:ext cx="36576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981" y="1483401"/>
            <a:ext cx="2290763" cy="1409700"/>
          </a:xfrm>
          <a:prstGeom prst="rect">
            <a:avLst/>
          </a:prstGeom>
          <a:ln w="28575"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</p:spPr>
      </p:pic>
      <p:pic>
        <p:nvPicPr>
          <p:cNvPr id="22" name="Picture 2" descr="C:\Users\user\Pictures\tor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5562" y="4832445"/>
            <a:ext cx="2895600" cy="2230518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print"/>
          <a:srcRect l="21765" t="68304" r="43870" b="11875"/>
          <a:stretch>
            <a:fillRect/>
          </a:stretch>
        </p:blipFill>
        <p:spPr bwMode="auto">
          <a:xfrm>
            <a:off x="8331729" y="4832444"/>
            <a:ext cx="2794091" cy="1805413"/>
          </a:xfrm>
          <a:prstGeom prst="rect">
            <a:avLst/>
          </a:prstGeom>
          <a:ln w="228600" cap="sq" cmpd="thickThin">
            <a:noFill/>
            <a:prstDash val="solid"/>
            <a:miter lim="800000"/>
          </a:ln>
          <a:effectLst/>
        </p:spPr>
      </p:pic>
      <p:pic>
        <p:nvPicPr>
          <p:cNvPr id="11" name="Picture 10" descr="squarecoffeetabl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8126189" y="1483401"/>
            <a:ext cx="2048385" cy="145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02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487774" y="259643"/>
            <a:ext cx="8686800" cy="52322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জীব ও জড়ের পার্থক্য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0744" y="7210986"/>
            <a:ext cx="3657600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0862" y="3487087"/>
            <a:ext cx="3657600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জড়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শ্বাস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প্রশ্বাস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নেয়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বায়ুর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নেই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1505" y="3526436"/>
            <a:ext cx="3657600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ীব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শ্বাস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প্রশ্বাস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নেয়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বেঁচে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থাকার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61289" y="7193408"/>
            <a:ext cx="3657600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2" descr="F:\HOBIGONJ PTI\ICT-2014\Primary text book\Image Book\Science\science-3_2013_Extracted_Images\page13output.jpg"/>
          <p:cNvPicPr>
            <a:picLocks noChangeAspect="1" noChangeArrowheads="1"/>
          </p:cNvPicPr>
          <p:nvPr/>
        </p:nvPicPr>
        <p:blipFill>
          <a:blip r:embed="rId2" cstate="print"/>
          <a:srcRect l="48603" t="26641" r="15603" b="55944"/>
          <a:stretch>
            <a:fillRect/>
          </a:stretch>
        </p:blipFill>
        <p:spPr bwMode="auto">
          <a:xfrm>
            <a:off x="7651856" y="4958626"/>
            <a:ext cx="3483964" cy="1741982"/>
          </a:xfrm>
          <a:prstGeom prst="rect">
            <a:avLst/>
          </a:prstGeom>
          <a:noFill/>
        </p:spPr>
      </p:pic>
      <p:pic>
        <p:nvPicPr>
          <p:cNvPr id="21" name="Picture 4" descr="C:\Users\Ataur\Desktop\OOOO\ju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0844" y="4829197"/>
            <a:ext cx="2057400" cy="2057400"/>
          </a:xfrm>
          <a:prstGeom prst="rect">
            <a:avLst/>
          </a:prstGeom>
          <a:noFill/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362" y="1320149"/>
            <a:ext cx="2514600" cy="1819275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130" y="1078511"/>
            <a:ext cx="2038350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197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99607" y="429093"/>
            <a:ext cx="11032760" cy="70788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জড়ের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বৈশিষ্ট্য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9312" y="1438897"/>
            <a:ext cx="2143593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89365" y="1438897"/>
            <a:ext cx="2068642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জড়ের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2" descr="F:\HOBIGONJ PTI\ICT-2014\Primary text book\Image Book\Science\science-3_2013_Extracted_Images\page13output.jpg"/>
          <p:cNvPicPr>
            <a:picLocks noChangeAspect="1" noChangeArrowheads="1"/>
          </p:cNvPicPr>
          <p:nvPr/>
        </p:nvPicPr>
        <p:blipFill>
          <a:blip r:embed="rId2" cstate="print"/>
          <a:srcRect l="48603" t="26641" r="15603" b="55944"/>
          <a:stretch>
            <a:fillRect/>
          </a:stretch>
        </p:blipFill>
        <p:spPr bwMode="auto">
          <a:xfrm>
            <a:off x="3507690" y="1948028"/>
            <a:ext cx="2443405" cy="1170620"/>
          </a:xfrm>
          <a:prstGeom prst="rect">
            <a:avLst/>
          </a:prstGeom>
          <a:noFill/>
        </p:spPr>
      </p:pic>
      <p:pic>
        <p:nvPicPr>
          <p:cNvPr id="21" name="Picture 4" descr="C:\Users\Ataur\Desktop\OOOO\ju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28042" y="2289855"/>
            <a:ext cx="1329753" cy="1329753"/>
          </a:xfrm>
          <a:prstGeom prst="rect">
            <a:avLst/>
          </a:prstGeom>
          <a:noFill/>
        </p:spPr>
      </p:pic>
      <p:sp>
        <p:nvSpPr>
          <p:cNvPr id="4" name="Pentagon 3"/>
          <p:cNvSpPr/>
          <p:nvPr/>
        </p:nvSpPr>
        <p:spPr>
          <a:xfrm>
            <a:off x="6475751" y="2691350"/>
            <a:ext cx="3312826" cy="58477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Pentagon 23"/>
          <p:cNvSpPr/>
          <p:nvPr/>
        </p:nvSpPr>
        <p:spPr>
          <a:xfrm>
            <a:off x="6295869" y="4165764"/>
            <a:ext cx="3492708" cy="58477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Pentagon 24"/>
          <p:cNvSpPr/>
          <p:nvPr/>
        </p:nvSpPr>
        <p:spPr>
          <a:xfrm>
            <a:off x="6228414" y="6151070"/>
            <a:ext cx="3927423" cy="97914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বেচেঁ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থাকার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-5310266" y="3325942"/>
            <a:ext cx="1521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পায়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Pentagon 27"/>
          <p:cNvSpPr/>
          <p:nvPr/>
        </p:nvSpPr>
        <p:spPr>
          <a:xfrm>
            <a:off x="397235" y="2398962"/>
            <a:ext cx="2728210" cy="58477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Pentagon 29"/>
          <p:cNvSpPr/>
          <p:nvPr/>
        </p:nvSpPr>
        <p:spPr>
          <a:xfrm>
            <a:off x="307304" y="4056889"/>
            <a:ext cx="3042994" cy="58477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দেয়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Pentagon 30"/>
          <p:cNvSpPr/>
          <p:nvPr/>
        </p:nvSpPr>
        <p:spPr>
          <a:xfrm>
            <a:off x="397235" y="6186629"/>
            <a:ext cx="3470227" cy="9987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বেচেঁ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থাকার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প্রয়োজন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3" name="Picture 2" descr="C:\Users\user\Pictures\tor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0703" y="3827291"/>
            <a:ext cx="1592948" cy="1227069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5" cstate="print"/>
          <a:srcRect l="21765" t="68304" r="43870" b="11875"/>
          <a:stretch>
            <a:fillRect/>
          </a:stretch>
        </p:blipFill>
        <p:spPr bwMode="auto">
          <a:xfrm>
            <a:off x="9998439" y="3906495"/>
            <a:ext cx="1617991" cy="1045471"/>
          </a:xfrm>
          <a:prstGeom prst="rect">
            <a:avLst/>
          </a:prstGeom>
          <a:ln w="228600" cap="sq" cmpd="thickThin">
            <a:noFill/>
            <a:prstDash val="solid"/>
            <a:miter lim="800000"/>
          </a:ln>
          <a:effectLst/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524" y="6106450"/>
            <a:ext cx="1736127" cy="1068386"/>
          </a:xfrm>
          <a:prstGeom prst="rect">
            <a:avLst/>
          </a:prstGeom>
          <a:ln w="28575"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</p:spPr>
      </p:pic>
      <p:pic>
        <p:nvPicPr>
          <p:cNvPr id="36" name="Picture 35" descr="squarecoffeetabl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10288125" y="6141262"/>
            <a:ext cx="1409512" cy="998762"/>
          </a:xfrm>
          <a:prstGeom prst="rect">
            <a:avLst/>
          </a:prstGeom>
        </p:spPr>
      </p:pic>
      <p:pic>
        <p:nvPicPr>
          <p:cNvPr id="37" name="Picture 4" descr="C:\Users\Ataur\Desktop\OOOO\ju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30727" y="6019123"/>
            <a:ext cx="335012" cy="3350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480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25" grpId="0" animBg="1"/>
      <p:bldP spid="28" grpId="0" animBg="1"/>
      <p:bldP spid="30" grpId="0" animBg="1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245" y="1637007"/>
            <a:ext cx="8239594" cy="463477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8285" y="642715"/>
            <a:ext cx="521283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আরো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78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931723" y="3822492"/>
            <a:ext cx="10388184" cy="3162923"/>
            <a:chOff x="533400" y="3429000"/>
            <a:chExt cx="8077200" cy="2971800"/>
          </a:xfrm>
        </p:grpSpPr>
        <p:sp>
          <p:nvSpPr>
            <p:cNvPr id="15" name="Rectangle 14"/>
            <p:cNvSpPr/>
            <p:nvPr/>
          </p:nvSpPr>
          <p:spPr>
            <a:xfrm>
              <a:off x="533400" y="3429000"/>
              <a:ext cx="4038600" cy="762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72000" y="3429000"/>
              <a:ext cx="4038600" cy="76200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33400" y="4191000"/>
              <a:ext cx="4038600" cy="6858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572000" y="4191000"/>
              <a:ext cx="4038600" cy="68580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33400" y="4876800"/>
              <a:ext cx="4038600" cy="762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572000" y="4876800"/>
              <a:ext cx="4038600" cy="76200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33400" y="5638800"/>
              <a:ext cx="4038600" cy="762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572000" y="5638800"/>
              <a:ext cx="4038600" cy="76200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931068" y="2096656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মানুষ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74068" y="2096656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চেয়ার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69468" y="2096656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চড়ুইপাখি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69668" y="2096656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বইখাতা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493668" y="2096656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পেনসিল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941468" y="2096656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উদ্ভিদ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722268" y="2858656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মুরগি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31068" y="2858656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রাস্তা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26468" y="2858656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গরু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98068" y="2883481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জানালা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93468" y="2883481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কবুতর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865268" y="2858656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ঘরবাড়ি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898692" y="7308610"/>
            <a:ext cx="5334000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এবার মিলিয়ে দেখ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73794" y="345057"/>
            <a:ext cx="3799850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372100" y="422877"/>
            <a:ext cx="6529136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আলাদা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দেখাও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388268" y="3903771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জড়</a:t>
            </a: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88768" y="3904829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জীব</a:t>
            </a: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57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9377E-7 -3.83239E-6 C 0.00821 0.00347 0.01667 0.00694 0.02475 0.01205 C 0.03256 0.02246 0.0422 0.02356 0.05262 0.02611 C 0.05614 0.02867 0.06031 0.02922 0.0637 0.03177 C 0.08206 0.04547 0.065 0.03725 0.07633 0.04236 C 0.08297 0.04839 0.07907 0.04547 0.08884 0.05076 C 0.09014 0.05131 0.09157 0.05167 0.093 0.05222 C 0.09431 0.05314 0.09717 0.05478 0.09717 0.05496 C 0.10434 0.06537 0.09769 0.0577 0.10838 0.06263 C 0.11658 0.06665 0.11124 0.0661 0.11801 0.07066 C 0.12231 0.07395 0.12726 0.07523 0.13208 0.07724 C 0.13925 0.08381 0.14641 0.08819 0.15436 0.0933 C 0.15618 0.09458 0.15774 0.09622 0.15983 0.09714 C 0.16256 0.09878 0.16816 0.10115 0.16816 0.10134 C 0.1752 0.10827 0.1795 0.11266 0.18757 0.11576 C 0.19396 0.1216 0.19878 0.12672 0.20581 0.12964 C 0.2161 0.14023 0.21076 0.13731 0.22105 0.14023 C 0.22574 0.15009 0.2316 0.15246 0.23903 0.15648 C 0.24293 0.16141 0.24736 0.16469 0.25179 0.16871 C 0.25557 0.18076 0.25609 0.18277 0.26417 0.1866 C 0.26651 0.19737 0.27289 0.2003 0.27967 0.20322 C 0.28344 0.21253 0.28957 0.21289 0.29621 0.21764 C 0.2966 0.21928 0.29621 0.22239 0.29764 0.22367 C 0.30298 0.23006 0.30976 0.2328 0.31562 0.23791 C 0.3177 0.24758 0.32174 0.25105 0.32825 0.25434 C 0.33151 0.25763 0.33568 0.25799 0.33789 0.26256 C 0.33972 0.26566 0.33867 0.27169 0.34063 0.27461 C 0.34167 0.27552 0.35847 0.27881 0.3603 0.27899 C 0.36655 0.28246 0.3715 0.28447 0.3784 0.28702 C 0.39898 0.31039 0.40276 0.3009 0.43572 0.3009 " pathEditMode="relative" rAng="0" ptsTypes="fffffffffffffffffffffffffffffA"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79" y="1551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9807E-6 -3.83239E-6 C -0.00899 0.00676 -0.01029 0.01644 -0.0155 0.02666 C -0.01824 0.03871 -0.02514 0.04656 -0.02814 0.05916 C -0.03192 0.07614 -0.03804 0.09221 -0.04338 0.10864 C -0.0465 0.11813 -0.04677 0.1269 -0.05119 0.13548 C -0.05315 0.15136 -0.05106 0.1437 -0.05888 0.1583 C -0.05979 0.15995 -0.06201 0.16396 -0.06201 0.16433 C -0.06396 0.17346 -0.0693 0.17966 -0.07151 0.18898 C -0.07399 0.20194 -0.07412 0.21509 -0.07894 0.22732 C -0.08024 0.23626 -0.08128 0.24247 -0.08519 0.24978 C -0.08636 0.25416 -0.09118 0.27351 -0.09301 0.2768 C -0.10121 0.29213 -0.11554 0.29999 -0.12987 0.29999 " pathEditMode="relative" rAng="0" ptsTypes="fffffffffffA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00" y="1499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1441E-6 -3.83239E-6 C 0.00026 0.00037 0.01042 0.00347 0.01159 0.00439 C 0.01459 0.00822 0.01667 0.01351 0.01993 0.0168 C 0.02149 0.01826 0.02344 0.01972 0.02501 0.02155 C 0.03152 0.03597 0.03842 0.04784 0.05028 0.0535 C 0.05679 0.06792 0.05731 0.07121 0.0689 0.07559 C 0.07581 0.08034 0.08232 0.0871 0.08896 0.09257 C 0.09782 0.09896 0.09665 0.09038 0.10772 0.10736 C 0.10863 0.10864 0.10968 0.11101 0.11111 0.11211 C 0.12023 0.12033 0.13052 0.12562 0.13964 0.1342 C 0.14016 0.13657 0.14055 0.1395 0.14133 0.1415 C 0.14263 0.14333 0.14419 0.14443 0.14485 0.14625 C 0.14589 0.15009 0.14432 0.15575 0.14628 0.15867 C 0.14862 0.16141 0.15227 0.16031 0.15488 0.16104 C 0.16243 0.16944 0.17116 0.17327 0.18041 0.1782 C 0.18601 0.18149 0.19708 0.18825 0.19708 0.18861 C 0.20008 0.19208 0.2006 0.19957 0.20372 0.20249 C 0.2148 0.21435 0.23329 0.22367 0.24593 0.23207 C 0.2527 0.23645 0.26104 0.23846 0.26807 0.24174 C 0.2695 0.24265 0.27302 0.24448 0.27302 0.24466 C 0.27745 0.25069 0.28227 0.25379 0.28813 0.25653 C 0.29048 0.25872 0.29321 0.26055 0.29517 0.26383 C 0.30285 0.27972 0.28995 0.26913 0.30168 0.27844 C 0.30624 0.28209 0.31523 0.28848 0.31523 0.28885 C 0.3177 0.29396 0.31874 0.30072 0.32187 0.30546 C 0.32421 0.30893 0.32786 0.31003 0.33034 0.31277 C 0.34597 0.33139 0.33424 0.32463 0.34545 0.32993 C 0.35743 0.3418 0.34297 0.32829 0.35743 0.33741 C 0.35925 0.33851 0.36043 0.34052 0.36238 0.34234 C 0.36407 0.34344 0.36577 0.34417 0.36759 0.34472 C 0.3728 0.34983 0.37449 0.35622 0.37944 0.3617 C 0.3827 0.36517 0.3896 0.37156 0.3896 0.37192 C 0.39051 0.37594 0.39364 0.38434 0.3896 0.38872 C 0.38752 0.39109 0.38491 0.38872 0.3827 0.38872 " pathEditMode="relative" rAng="0" ptsTypes="fffffffffffffffffffffffffffffffffA">
                                      <p:cBhvr>
                                        <p:cTn id="2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2" y="1955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5398E-6 -3.83239E-6 C -0.00651 0.00347 -0.00859 0.00694 -0.01407 0.01351 C -0.01849 0.02757 -0.0211 0.03049 -0.02774 0.04072 C -0.03347 0.05003 -0.03816 0.0608 -0.0452 0.06829 C -0.04793 0.08509 -0.04416 0.06847 -0.05028 0.07979 C -0.05145 0.08198 -0.05145 0.08563 -0.05262 0.08764 C -0.05366 0.08929 -0.05523 0.08983 -0.05627 0.09148 C -0.05953 0.09659 -0.06239 0.1017 -0.06526 0.10736 C -0.06851 0.1132 -0.07242 0.11832 -0.07503 0.12507 C -0.08258 0.14205 -0.09001 0.16214 -0.10147 0.17364 C -0.10277 0.17711 -0.10368 0.18186 -0.10512 0.18551 C -0.10785 0.19153 -0.11189 0.1981 -0.11515 0.20303 C -0.11684 0.21089 -0.11931 0.216 -0.12257 0.22257 C -0.12765 0.24631 -0.12192 0.22513 -0.12869 0.24028 C -0.13416 0.25124 -0.13742 0.2684 -0.14641 0.27369 C -0.15475 0.28629 -0.13898 0.26383 -0.15631 0.28118 C -0.1623 0.2872 -0.16933 0.29341 -0.17611 0.29688 C -0.17559 0.29816 -0.17376 0.30108 -0.17376 0.30163 " pathEditMode="relative" rAng="0" ptsTypes="fffffffffffffffffA">
                                      <p:cBhvr>
                                        <p:cTn id="2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6" y="1508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045 -0.04655 C 0.13912 -0.05021 0.13456 -0.04071 0.12518 -0.03596 C 0.11255 -0.02939 0.09835 -0.02757 0.08545 -0.02318 C 0.08102 -0.02154 0.07712 -0.01734 0.07282 -0.01479 C 0.05601 -0.00493 0.05966 -0.00693 0.0426 -0.00219 C 0.02475 0.01151 0.00469 0.01406 -0.01446 0.02319 C -0.03881 0.03506 -0.0633 0.04638 -0.08753 0.05916 C -0.14211 0.08764 -0.19591 0.11832 -0.25101 0.14589 C -0.26937 0.15502 -0.28592 0.17017 -0.30337 0.18186 C -0.32213 0.19445 -0.3444 0.20176 -0.36381 0.21362 C -0.38778 0.22805 -0.41083 0.2443 -0.43363 0.26219 C -0.45499 0.27881 -0.47427 0.3009 -0.49381 0.32135 C -0.50058 0.32829 -0.50319 0.33705 -0.51139 0.34253 C -0.51491 0.34983 -0.51882 0.35129 -0.52077 0.35951 C -0.514 0.36553 -0.50631 0.36517 -0.4985 0.36772 C -0.49277 0.37302 -0.4899 0.38142 -0.4843 0.38689 C -0.47792 0.39347 -0.47688 0.39383 -0.47167 0.3973 " pathEditMode="relative" rAng="0" ptsTypes="ffffffffffffffffA">
                                      <p:cBhvr>
                                        <p:cTn id="3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68" y="2200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5777E-6 -3.83239E-6 C -0.00625 0.00913 -0.01055 0.01991 -0.01745 0.02812 C -0.0211 0.03287 -0.02631 0.03579 -0.03048 0.03999 C -0.05288 0.06354 -0.0293 0.04072 -0.04546 0.06117 C -0.04715 0.06336 -0.04975 0.06391 -0.05119 0.06573 C -0.05588 0.07249 -0.06004 0.07997 -0.06421 0.08691 C -0.09131 0.13055 -0.05939 0.07504 -0.08128 0.10627 C -0.11801 0.15775 -0.06656 0.09294 -0.10016 0.13438 C -0.10551 0.14826 -0.11345 0.15812 -0.12114 0.16962 C -0.12452 0.1751 -0.13025 0.18624 -0.13025 0.1866 C -0.13507 0.21034 -0.12791 0.18551 -0.13794 0.1981 C -0.14002 0.20066 -0.14002 0.20486 -0.14172 0.20742 C -0.1451 0.21399 -0.15318 0.22659 -0.15318 0.22677 C -0.15735 0.24247 -0.15826 0.24192 -0.16621 0.25471 C -0.17285 0.2653 -0.17728 0.27917 -0.18301 0.29013 C -0.18965 0.30272 -0.19734 0.31313 -0.20398 0.32573 C -0.20802 0.34125 -0.20229 0.32317 -0.21141 0.33997 C -0.21844 0.35275 -0.20711 0.34125 -0.21909 0.35147 C -0.22248 0.36535 -0.21792 0.35239 -0.22847 0.36553 C -0.23212 0.3701 -0.23433 0.37685 -0.23759 0.38233 C -0.24566 0.39347 -0.24306 0.38726 -0.25478 0.39876 C -0.26481 0.40862 -0.27523 0.41885 -0.28513 0.42925 C -0.28839 0.43309 -0.29073 0.4382 -0.29451 0.44149 C -0.30259 0.44806 -0.31105 0.45372 -0.31913 0.46029 C -0.32799 0.46723 -0.33372 0.47472 -0.34349 0.47892 C -0.34648 0.48275 -0.34974 0.48713 -0.35274 0.49097 C -0.3543 0.49261 -0.35834 0.49297 -0.35834 0.4937 " pathEditMode="relative" rAng="0" ptsTypes="ffffffffffffffffffffffffffA">
                                      <p:cBhvr>
                                        <p:cTn id="3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24" y="2468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222 -0.00876 C -0.08141 0.00019 -0.07203 0.01205 -0.06005 0.0179 C -0.05419 0.02374 -0.05067 0.03086 -0.04494 0.03652 C -0.03725 0.04419 -0.04259 0.0367 -0.03309 0.04474 C -0.02683 0.04985 -0.02071 0.05569 -0.01459 0.06117 C -0.00052 0.0745 -0.00156 0.09111 0.01772 0.10061 C 0.02761 0.10992 0.02566 0.11339 0.03621 0.12105 C 0.0465 0.13694 0.05862 0.14808 0.07177 0.15994 C 0.07477 0.16268 0.0762 0.16743 0.07842 0.17053 C 0.0874 0.1824 0.08584 0.18076 0.09392 0.18715 C 0.0973 0.19829 0.10173 0.21015 0.10746 0.21983 C 0.10851 0.22403 0.10877 0.22878 0.11072 0.23243 C 0.11893 0.24795 0.13221 0.25763 0.14133 0.2715 C 0.1524 0.28921 0.14863 0.28976 0.1666 0.29432 C 0.16816 0.2956 0.17012 0.2967 0.17168 0.29834 C 0.17337 0.30035 0.17689 0.30473 0.17689 0.3051 " pathEditMode="relative" rAng="0" ptsTypes="fffffffffffffffA">
                                      <p:cBhvr>
                                        <p:cTn id="3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56" y="1568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075E-6 -0.00073 C 0.01472 0.00183 0.00052 -0.00219 0.01159 0.00621 C 0.01798 0.01096 0.02123 0.01059 0.02879 0.01169 C 0.04702 0.01881 0.06617 0.02684 0.08506 0.03177 C 0.09613 0.03451 0.11841 0.03871 0.11841 0.03908 C 0.14589 0.05222 0.17442 0.06135 0.20516 0.06555 C 0.22105 0.07103 0.21128 0.06701 0.23408 0.07851 C 0.23981 0.08107 0.24658 0.0807 0.2527 0.08271 C 0.27407 0.08947 0.29478 0.09914 0.31653 0.10535 C 0.32265 0.11375 0.33307 0.11667 0.34232 0.12233 C 0.3547 0.12964 0.3461 0.12708 0.35834 0.12945 C 0.36395 0.13183 0.36994 0.1342 0.37541 0.13657 C 0.37893 0.13785 0.38544 0.14059 0.38544 0.14077 C 0.39443 0.14899 0.38492 0.14114 0.40172 0.14899 C 0.40367 0.15045 0.40537 0.15228 0.40732 0.15355 C 0.41058 0.1552 0.41423 0.15611 0.41748 0.15757 C 0.42256 0.15994 0.42712 0.16232 0.43194 0.16487 C 0.43389 0.1656 0.4378 0.16761 0.4378 0.16798 C 0.44158 0.17309 0.44406 0.17473 0.45057 0.17619 C 0.45682 0.18058 0.46307 0.18496 0.46959 0.18879 C 0.47115 0.19007 0.47219 0.1919 0.47388 0.19299 C 0.47936 0.19737 0.4847 0.20084 0.49121 0.20285 C 0.49212 0.20376 0.4929 0.20504 0.49407 0.20596 C 0.49551 0.20705 0.49733 0.20778 0.4985 0.20851 C 0.50059 0.21107 0.50202 0.21362 0.50437 0.216 C 0.50189 0.21728 0.49551 0.21965 0.49551 0.22184 " pathEditMode="relative" rAng="0" ptsTypes="fffffffffffffffffffffffffA">
                                      <p:cBhvr>
                                        <p:cTn id="3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18" y="1104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064 0.0053 C 0.03139 0.0336 0.0439 -0.00109 0.03322 0.02027 C 0.02436 0.0378 0.01785 0.05606 0.00716 0.07267 C 0.00456 0.08929 -0.00755 0.10188 -0.01563 0.1154 C -0.02293 0.12763 -0.02996 0.14041 -0.03699 0.15283 C -0.04246 0.16287 -0.04598 0.16615 -0.05367 0.17547 C -0.05549 0.17784 -0.05966 0.18259 -0.05966 0.18295 C -0.06122 0.18642 -0.06213 0.19098 -0.06422 0.19391 C -0.06578 0.19646 -0.06839 0.19738 -0.07047 0.19957 C -0.07568 0.20504 -0.07763 0.2107 -0.08402 0.21454 C -0.08858 0.22257 -0.09392 0.22695 -0.10082 0.23152 C -0.11254 0.24594 -0.12466 0.25525 -0.13886 0.26493 C -0.14498 0.26913 -0.14758 0.27552 -0.1541 0.27808 C -0.16387 0.29031 -0.14654 0.26895 -0.16491 0.28739 C -0.17546 0.29834 -0.18275 0.31167 -0.19682 0.31751 C -0.20594 0.33431 -0.20464 0.32628 -0.21662 0.33961 C -0.2286 0.35293 -0.22105 0.3491 -0.2303 0.35293 C -0.23447 0.36079 -0.23603 0.3701 -0.24254 0.37521 C -0.24567 0.38324 -0.24736 0.38543 -0.25309 0.39018 C -0.25414 0.39201 -0.25609 0.39602 -0.25609 0.39621 " pathEditMode="relative" rAng="0" ptsTypes="fffffffffffffffffffA">
                                      <p:cBhvr>
                                        <p:cTn id="3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80" y="1920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555 -0.08964 C 0.06643 -0.07047 0.065 -0.04747 0.06083 -0.02556 C 0.05875 0.02246 0.05523 0.07103 0.06239 0.11813 C 0.06331 0.15118 0.06357 0.18386 0.06539 0.21673 C 0.06591 0.22476 0.06917 0.2286 0.07112 0.23553 C 0.07373 0.24521 0.07347 0.25544 0.07555 0.26548 C 0.07386 0.29159 0.0775 0.28794 0.06812 0.29999 " pathEditMode="relative" rAng="0" ptsTypes="ffffffA">
                                      <p:cBhvr>
                                        <p:cTn id="4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5" y="1948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1999E-6 -3.05094E-6 C 0.00156 0.0011 0.00364 0.00092 0.00508 0.00365 C 0.00599 0.0053 0.0056 0.00895 0.00586 0.01132 C 0.00664 0.01808 0.00833 0.02392 0.00924 0.03049 C 0.01003 0.04218 0.01211 0.05167 0.01354 0.06318 C 0.01498 0.07577 0.01524 0.08874 0.01693 0.10097 C 0.01836 0.11174 0.0211 0.12179 0.02292 0.13201 C 0.02501 0.15483 0.02201 0.12598 0.02631 0.15282 C 0.02904 0.17126 0.03048 0.19117 0.03217 0.21034 C 0.03308 0.25416 0.03269 0.24996 0.03477 0.29268 C 0.03556 0.30528 0.03673 0.32189 0.0409 0.33102 C 0.04233 0.35093 0.0452 0.37119 0.0452 0.39237 " pathEditMode="relative" rAng="0" ptsTypes="fffffffffffA">
                                      <p:cBhvr>
                                        <p:cTn id="4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3" y="1960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6 -0.00182 C 0.00248 -0.00018 -0.00352 0.00092 -0.00899 0.00402 C -0.01537 0.00822 -0.02045 0.01315 -0.02774 0.01625 C -0.0607 0.04181 -0.09613 0.06026 -0.1313 0.07997 C -0.16048 0.09641 -0.18718 0.12087 -0.21297 0.14443 C -0.24749 0.17583 -0.21662 0.14443 -0.23981 0.17638 C -0.25114 0.1919 -0.26456 0.20376 -0.27732 0.21654 C -0.28839 0.22732 -0.29764 0.24211 -0.30871 0.25233 C -0.31809 0.26091 -0.33099 0.26511 -0.3418 0.26876 C -0.35535 0.27844 -0.36811 0.28848 -0.38101 0.29871 C -0.38322 0.30035 -0.38518 0.30291 -0.38739 0.30473 C -0.39247 0.30893 -0.40289 0.31678 -0.40289 0.31696 C -0.40966 0.32719 -0.41605 0.33121 -0.42334 0.34052 C -0.42712 0.34581 -0.43233 0.35585 -0.43585 0.36279 C -0.4447 0.37977 -0.45565 0.39365 -0.46906 0.40515 C -0.48066 0.40187 -0.48339 0.39493 -0.49564 0.39493 " pathEditMode="relative" rAng="0" ptsTypes="fffffffffffffffA">
                                      <p:cBhvr>
                                        <p:cTn id="4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18" y="20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7" grpId="0" animBg="1"/>
      <p:bldP spid="38" grpId="0" animBg="1"/>
      <p:bldP spid="3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3044" y="2156357"/>
            <a:ext cx="40990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বৈশিষ্ট্য 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92118" y="2479524"/>
            <a:ext cx="74893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পায়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জীবের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বেঁচে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বায়ুর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 rot="10800000" flipV="1">
            <a:off x="14989" y="4915019"/>
            <a:ext cx="4257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জড়ের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বৈশিষ্ট্য লিখ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-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92118" y="5244541"/>
            <a:ext cx="76150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জড়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পায়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endParaRPr lang="en-US" sz="32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জীবের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endParaRPr lang="en-US" sz="32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বেঁচে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বায়ুর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492" y="159734"/>
            <a:ext cx="3487009" cy="231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48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0988" y="314510"/>
            <a:ext cx="2182330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নিরব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105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55" y="1376363"/>
            <a:ext cx="5260085" cy="692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417" y="1376363"/>
            <a:ext cx="5395912" cy="692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12826" y="437620"/>
            <a:ext cx="8004748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৬নং ও ৭নং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খোল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8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06780" y="431315"/>
            <a:ext cx="3398202" cy="1015663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69079" y="2325821"/>
            <a:ext cx="9793662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জড়ের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উদাহরণ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।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69079" y="4034302"/>
            <a:ext cx="9793662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জড়ের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পাথর্ক্য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2686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9567" y="6021839"/>
            <a:ext cx="10807908" cy="7694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পাঁচ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নাম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ও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পাঁচটি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জড়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বস্তুর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লি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খে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আসবে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9886" y="459356"/>
            <a:ext cx="5594292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8800" dirty="0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098" y="2074264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73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 result for grass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32" y="3967844"/>
            <a:ext cx="11942618" cy="461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19137" y="3536331"/>
            <a:ext cx="592600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3" descr="F:\animated\Red-Rose-And-Bird-Animated-roses-9846510-219-320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41686" y="778864"/>
            <a:ext cx="1456006" cy="3731016"/>
          </a:xfrm>
          <a:prstGeom prst="rect">
            <a:avLst/>
          </a:prstGeom>
          <a:noFill/>
        </p:spPr>
      </p:pic>
      <p:pic>
        <p:nvPicPr>
          <p:cNvPr id="7" name="Picture 3" descr="F:\animated\Red-Rose-And-Bird-Animated-roses-9846510-219-320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9876020" y="688298"/>
            <a:ext cx="1211705" cy="37310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03238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3999</TotalTime>
  <Words>447</Words>
  <Application>Microsoft Office PowerPoint</Application>
  <PresentationFormat>Custom</PresentationFormat>
  <Paragraphs>99</Paragraphs>
  <Slides>20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Ridhi Mitra</dc:creator>
  <cp:lastModifiedBy>User</cp:lastModifiedBy>
  <cp:revision>777</cp:revision>
  <dcterms:created xsi:type="dcterms:W3CDTF">2017-01-13T14:40:45Z</dcterms:created>
  <dcterms:modified xsi:type="dcterms:W3CDTF">2020-02-12T11:00:37Z</dcterms:modified>
</cp:coreProperties>
</file>