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74" r:id="rId3"/>
    <p:sldId id="281" r:id="rId4"/>
    <p:sldId id="258" r:id="rId5"/>
    <p:sldId id="259" r:id="rId6"/>
    <p:sldId id="275" r:id="rId7"/>
    <p:sldId id="264" r:id="rId8"/>
    <p:sldId id="263" r:id="rId9"/>
    <p:sldId id="266" r:id="rId10"/>
    <p:sldId id="267" r:id="rId11"/>
    <p:sldId id="269" r:id="rId12"/>
    <p:sldId id="270" r:id="rId13"/>
    <p:sldId id="265" r:id="rId14"/>
    <p:sldId id="277" r:id="rId15"/>
    <p:sldId id="276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E85C7D-2A0C-4903-8B60-580D208A493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AAF3BF-64D5-4F63-AB3E-47CC5F79DD6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/>
      </dgm:spPr>
      <dgm:t>
        <a:bodyPr/>
        <a:lstStyle/>
        <a:p>
          <a:pPr algn="l"/>
          <a:r>
            <a:rPr lang="bn-BD" sz="6000" dirty="0" smtClean="0">
              <a:latin typeface="NikoshBAN" pitchFamily="2" charset="0"/>
              <a:cs typeface="NikoshBAN" pitchFamily="2" charset="0"/>
            </a:rPr>
            <a:t>শ্রেণি – ৮ম</a:t>
          </a:r>
        </a:p>
      </dgm:t>
    </dgm:pt>
    <dgm:pt modelId="{EEC3E45C-CA5A-4B61-A30A-B2A6FD993688}" type="parTrans" cxnId="{648C46F9-E6C7-4D0F-88FE-031B21C63982}">
      <dgm:prSet/>
      <dgm:spPr/>
      <dgm:t>
        <a:bodyPr/>
        <a:lstStyle/>
        <a:p>
          <a:endParaRPr lang="en-US"/>
        </a:p>
      </dgm:t>
    </dgm:pt>
    <dgm:pt modelId="{748111A7-1B3A-4FF8-B02F-2B3610E0F7AB}" type="sibTrans" cxnId="{648C46F9-E6C7-4D0F-88FE-031B21C63982}">
      <dgm:prSet/>
      <dgm:spPr/>
      <dgm:t>
        <a:bodyPr/>
        <a:lstStyle/>
        <a:p>
          <a:endParaRPr lang="en-US"/>
        </a:p>
      </dgm:t>
    </dgm:pt>
    <dgm:pt modelId="{FD1205EF-C81E-4DD9-89C8-3B2DD1851626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bn-BD" sz="6000" dirty="0" smtClean="0">
              <a:latin typeface="NikoshBAN" pitchFamily="2" charset="0"/>
              <a:cs typeface="NikoshBAN" pitchFamily="2" charset="0"/>
            </a:rPr>
            <a:t>বিষয় –বিজ্ঞান</a:t>
          </a:r>
          <a:endParaRPr lang="en-US" sz="6000" dirty="0" smtClean="0">
            <a:latin typeface="NikoshBAN" pitchFamily="2" charset="0"/>
            <a:cs typeface="NikoshBAN" pitchFamily="2" charset="0"/>
          </a:endParaRPr>
        </a:p>
      </dgm:t>
    </dgm:pt>
    <dgm:pt modelId="{248B5496-499A-4C38-BDE1-29FAC3FA8A7E}" type="parTrans" cxnId="{C9EEF5DF-FF2A-452B-A078-C66DB60F04F5}">
      <dgm:prSet/>
      <dgm:spPr/>
      <dgm:t>
        <a:bodyPr/>
        <a:lstStyle/>
        <a:p>
          <a:endParaRPr lang="en-US"/>
        </a:p>
      </dgm:t>
    </dgm:pt>
    <dgm:pt modelId="{B707617C-58ED-4E2C-8E83-655533688283}" type="sibTrans" cxnId="{C9EEF5DF-FF2A-452B-A078-C66DB60F04F5}">
      <dgm:prSet/>
      <dgm:spPr/>
      <dgm:t>
        <a:bodyPr/>
        <a:lstStyle/>
        <a:p>
          <a:endParaRPr lang="en-US"/>
        </a:p>
      </dgm:t>
    </dgm:pt>
    <dgm:pt modelId="{322BB4E3-0756-4F5A-8E7C-F1E6A8743A9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bn-BD" sz="6000" dirty="0" smtClean="0">
              <a:latin typeface="NikoshBAN" pitchFamily="2" charset="0"/>
              <a:cs typeface="NikoshBAN" pitchFamily="2" charset="0"/>
            </a:rPr>
            <a:t>অধ্যায়-ত্রয়োদশ</a:t>
          </a:r>
        </a:p>
      </dgm:t>
    </dgm:pt>
    <dgm:pt modelId="{1EF64827-95E7-4F01-849A-D80962BEE1E1}" type="parTrans" cxnId="{051ED379-9338-4F20-9B46-50902EF07306}">
      <dgm:prSet/>
      <dgm:spPr/>
      <dgm:t>
        <a:bodyPr/>
        <a:lstStyle/>
        <a:p>
          <a:endParaRPr lang="en-US"/>
        </a:p>
      </dgm:t>
    </dgm:pt>
    <dgm:pt modelId="{D17C56B2-9585-4F90-9D6B-63F42FF69672}" type="sibTrans" cxnId="{051ED379-9338-4F20-9B46-50902EF07306}">
      <dgm:prSet/>
      <dgm:spPr/>
      <dgm:t>
        <a:bodyPr/>
        <a:lstStyle/>
        <a:p>
          <a:endParaRPr lang="en-US"/>
        </a:p>
      </dgm:t>
    </dgm:pt>
    <dgm:pt modelId="{5A405646-B1AF-4D5D-9835-DAB61301E6DE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cene3d>
          <a:camera prst="perspectiveFront"/>
          <a:lightRig rig="threePt" dir="t"/>
        </a:scene3d>
      </dgm:spPr>
      <dgm:t>
        <a:bodyPr/>
        <a:lstStyle/>
        <a:p>
          <a:pPr algn="l"/>
          <a:r>
            <a:rPr lang="bn-BD" sz="6000" dirty="0" smtClean="0">
              <a:latin typeface="NikoshBAN" pitchFamily="2" charset="0"/>
              <a:cs typeface="NikoshBAN" pitchFamily="2" charset="0"/>
            </a:rPr>
            <a:t>ছাত্র – ৪০ জন।</a:t>
          </a:r>
        </a:p>
      </dgm:t>
    </dgm:pt>
    <dgm:pt modelId="{FEE3620A-B2DA-4715-B450-ACC7B3183615}" type="parTrans" cxnId="{BB330AB2-8721-4DFC-9C97-7BE7364EAA7D}">
      <dgm:prSet/>
      <dgm:spPr/>
      <dgm:t>
        <a:bodyPr/>
        <a:lstStyle/>
        <a:p>
          <a:endParaRPr lang="en-US"/>
        </a:p>
      </dgm:t>
    </dgm:pt>
    <dgm:pt modelId="{208CE2C8-1958-4A98-B039-81568188AD75}" type="sibTrans" cxnId="{BB330AB2-8721-4DFC-9C97-7BE7364EAA7D}">
      <dgm:prSet/>
      <dgm:spPr/>
      <dgm:t>
        <a:bodyPr/>
        <a:lstStyle/>
        <a:p>
          <a:endParaRPr lang="en-US"/>
        </a:p>
      </dgm:t>
    </dgm:pt>
    <dgm:pt modelId="{24888034-AE65-4AE1-B540-4CB40C56718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bn-BD" sz="6000" dirty="0" smtClean="0">
              <a:latin typeface="NikoshBAN" pitchFamily="2" charset="0"/>
              <a:cs typeface="NikoshBAN" pitchFamily="2" charset="0"/>
            </a:rPr>
            <a:t>সময় – ৫০ মিনিট </a:t>
          </a:r>
        </a:p>
      </dgm:t>
    </dgm:pt>
    <dgm:pt modelId="{574F8C46-868E-4E78-809F-47F4059A3BD5}" type="parTrans" cxnId="{F85264FF-0775-4603-ABA3-2CEAE7E80C1F}">
      <dgm:prSet/>
      <dgm:spPr/>
      <dgm:t>
        <a:bodyPr/>
        <a:lstStyle/>
        <a:p>
          <a:endParaRPr lang="en-US"/>
        </a:p>
      </dgm:t>
    </dgm:pt>
    <dgm:pt modelId="{2866CD0D-A70B-4D8D-822A-853AC7F5AF63}" type="sibTrans" cxnId="{F85264FF-0775-4603-ABA3-2CEAE7E80C1F}">
      <dgm:prSet/>
      <dgm:spPr/>
      <dgm:t>
        <a:bodyPr/>
        <a:lstStyle/>
        <a:p>
          <a:endParaRPr lang="en-US"/>
        </a:p>
      </dgm:t>
    </dgm:pt>
    <dgm:pt modelId="{FA1465C1-3A11-42A5-9B32-2C0B9DAA7C08}" type="pres">
      <dgm:prSet presAssocID="{09E85C7D-2A0C-4903-8B60-580D208A49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5A499A-F3FC-4D67-A6FE-01C1ACE9E22D}" type="pres">
      <dgm:prSet presAssocID="{24888034-AE65-4AE1-B540-4CB40C567189}" presName="linNode" presStyleCnt="0"/>
      <dgm:spPr/>
    </dgm:pt>
    <dgm:pt modelId="{E985E590-8E58-4B6E-B7D9-14168FC0A0E5}" type="pres">
      <dgm:prSet presAssocID="{24888034-AE65-4AE1-B540-4CB40C567189}" presName="parentText" presStyleLbl="node1" presStyleIdx="0" presStyleCnt="5" custScaleX="277778" custLinFactY="200000" custLinFactNeighborX="-136" custLinFactNeighborY="2628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921A3-C369-4B07-A450-803D8BCB76BE}" type="pres">
      <dgm:prSet presAssocID="{2866CD0D-A70B-4D8D-822A-853AC7F5AF63}" presName="sp" presStyleCnt="0"/>
      <dgm:spPr/>
    </dgm:pt>
    <dgm:pt modelId="{4011BC6D-ABAA-43CE-9ED1-B60DCBB5F61E}" type="pres">
      <dgm:prSet presAssocID="{5A405646-B1AF-4D5D-9835-DAB61301E6DE}" presName="linNode" presStyleCnt="0"/>
      <dgm:spPr/>
    </dgm:pt>
    <dgm:pt modelId="{EEF71404-53FF-4DA7-809B-37AB20B37E11}" type="pres">
      <dgm:prSet presAssocID="{5A405646-B1AF-4D5D-9835-DAB61301E6DE}" presName="parentText" presStyleLbl="node1" presStyleIdx="1" presStyleCnt="5" custScaleX="277778" custLinFactY="100000" custLinFactNeighborY="1505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F5D7D-3E66-4490-97BC-3B9C46966F65}" type="pres">
      <dgm:prSet presAssocID="{208CE2C8-1958-4A98-B039-81568188AD75}" presName="sp" presStyleCnt="0"/>
      <dgm:spPr/>
    </dgm:pt>
    <dgm:pt modelId="{103E49EA-B244-4DCC-B7A3-FFB8C1C6DC70}" type="pres">
      <dgm:prSet presAssocID="{322BB4E3-0756-4F5A-8E7C-F1E6A8743A98}" presName="linNode" presStyleCnt="0"/>
      <dgm:spPr/>
    </dgm:pt>
    <dgm:pt modelId="{83C4C5A2-8AF7-43C8-A496-5D24BB5CD7D0}" type="pres">
      <dgm:prSet presAssocID="{322BB4E3-0756-4F5A-8E7C-F1E6A8743A98}" presName="parentText" presStyleLbl="node1" presStyleIdx="2" presStyleCnt="5" custScaleX="277778" custScaleY="123186" custLinFactNeighborX="136" custLinFactNeighborY="203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AEF18-BA91-43D4-A30D-C9E160593829}" type="pres">
      <dgm:prSet presAssocID="{D17C56B2-9585-4F90-9D6B-63F42FF69672}" presName="sp" presStyleCnt="0"/>
      <dgm:spPr/>
    </dgm:pt>
    <dgm:pt modelId="{B2A17E99-43C5-4CA9-93C3-CF1D9DC966C4}" type="pres">
      <dgm:prSet presAssocID="{FD1205EF-C81E-4DD9-89C8-3B2DD1851626}" presName="linNode" presStyleCnt="0"/>
      <dgm:spPr/>
    </dgm:pt>
    <dgm:pt modelId="{84C06C37-18BC-40B0-B1A4-00F0B89DF21D}" type="pres">
      <dgm:prSet presAssocID="{FD1205EF-C81E-4DD9-89C8-3B2DD1851626}" presName="parentText" presStyleLbl="node1" presStyleIdx="3" presStyleCnt="5" custScaleX="277778" custScaleY="120814" custLinFactY="-100000" custLinFactNeighborX="-10562" custLinFactNeighborY="-1251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F3CD3-5D73-4020-8C46-21AF11BB7ECB}" type="pres">
      <dgm:prSet presAssocID="{B707617C-58ED-4E2C-8E83-655533688283}" presName="sp" presStyleCnt="0"/>
      <dgm:spPr/>
    </dgm:pt>
    <dgm:pt modelId="{D465D4D0-AAE4-4CDB-9E0F-B498B07D97AE}" type="pres">
      <dgm:prSet presAssocID="{EFAAF3BF-64D5-4F63-AB3E-47CC5F79DD6A}" presName="linNode" presStyleCnt="0"/>
      <dgm:spPr/>
    </dgm:pt>
    <dgm:pt modelId="{34DE4E0B-D1CA-432F-8419-C813798D37A4}" type="pres">
      <dgm:prSet presAssocID="{EFAAF3BF-64D5-4F63-AB3E-47CC5F79DD6A}" presName="parentText" presStyleLbl="node1" presStyleIdx="4" presStyleCnt="5" custScaleX="277778" custScaleY="123005" custLinFactY="-200000" custLinFactNeighborY="-2724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28DCC2-2F94-4185-B17E-E95FB8091337}" type="presOf" srcId="{322BB4E3-0756-4F5A-8E7C-F1E6A8743A98}" destId="{83C4C5A2-8AF7-43C8-A496-5D24BB5CD7D0}" srcOrd="0" destOrd="0" presId="urn:microsoft.com/office/officeart/2005/8/layout/vList5"/>
    <dgm:cxn modelId="{CCB1C1A0-A57C-4D7B-9AFE-14709F05A8AB}" type="presOf" srcId="{FD1205EF-C81E-4DD9-89C8-3B2DD1851626}" destId="{84C06C37-18BC-40B0-B1A4-00F0B89DF21D}" srcOrd="0" destOrd="0" presId="urn:microsoft.com/office/officeart/2005/8/layout/vList5"/>
    <dgm:cxn modelId="{F44B1DDB-21A9-4EFE-8FD4-4A79CD491D4D}" type="presOf" srcId="{24888034-AE65-4AE1-B540-4CB40C567189}" destId="{E985E590-8E58-4B6E-B7D9-14168FC0A0E5}" srcOrd="0" destOrd="0" presId="urn:microsoft.com/office/officeart/2005/8/layout/vList5"/>
    <dgm:cxn modelId="{C9EEF5DF-FF2A-452B-A078-C66DB60F04F5}" srcId="{09E85C7D-2A0C-4903-8B60-580D208A493B}" destId="{FD1205EF-C81E-4DD9-89C8-3B2DD1851626}" srcOrd="3" destOrd="0" parTransId="{248B5496-499A-4C38-BDE1-29FAC3FA8A7E}" sibTransId="{B707617C-58ED-4E2C-8E83-655533688283}"/>
    <dgm:cxn modelId="{BA148CD0-ED74-47D1-9889-3B8A138A9A6E}" type="presOf" srcId="{09E85C7D-2A0C-4903-8B60-580D208A493B}" destId="{FA1465C1-3A11-42A5-9B32-2C0B9DAA7C08}" srcOrd="0" destOrd="0" presId="urn:microsoft.com/office/officeart/2005/8/layout/vList5"/>
    <dgm:cxn modelId="{BB330AB2-8721-4DFC-9C97-7BE7364EAA7D}" srcId="{09E85C7D-2A0C-4903-8B60-580D208A493B}" destId="{5A405646-B1AF-4D5D-9835-DAB61301E6DE}" srcOrd="1" destOrd="0" parTransId="{FEE3620A-B2DA-4715-B450-ACC7B3183615}" sibTransId="{208CE2C8-1958-4A98-B039-81568188AD75}"/>
    <dgm:cxn modelId="{4A3BEAA5-92BE-424C-9C6C-6FD4CB366589}" type="presOf" srcId="{EFAAF3BF-64D5-4F63-AB3E-47CC5F79DD6A}" destId="{34DE4E0B-D1CA-432F-8419-C813798D37A4}" srcOrd="0" destOrd="0" presId="urn:microsoft.com/office/officeart/2005/8/layout/vList5"/>
    <dgm:cxn modelId="{F85264FF-0775-4603-ABA3-2CEAE7E80C1F}" srcId="{09E85C7D-2A0C-4903-8B60-580D208A493B}" destId="{24888034-AE65-4AE1-B540-4CB40C567189}" srcOrd="0" destOrd="0" parTransId="{574F8C46-868E-4E78-809F-47F4059A3BD5}" sibTransId="{2866CD0D-A70B-4D8D-822A-853AC7F5AF63}"/>
    <dgm:cxn modelId="{051ED379-9338-4F20-9B46-50902EF07306}" srcId="{09E85C7D-2A0C-4903-8B60-580D208A493B}" destId="{322BB4E3-0756-4F5A-8E7C-F1E6A8743A98}" srcOrd="2" destOrd="0" parTransId="{1EF64827-95E7-4F01-849A-D80962BEE1E1}" sibTransId="{D17C56B2-9585-4F90-9D6B-63F42FF69672}"/>
    <dgm:cxn modelId="{F1D5C9E5-1BC6-4825-9E85-7EEF475A4DB5}" type="presOf" srcId="{5A405646-B1AF-4D5D-9835-DAB61301E6DE}" destId="{EEF71404-53FF-4DA7-809B-37AB20B37E11}" srcOrd="0" destOrd="0" presId="urn:microsoft.com/office/officeart/2005/8/layout/vList5"/>
    <dgm:cxn modelId="{648C46F9-E6C7-4D0F-88FE-031B21C63982}" srcId="{09E85C7D-2A0C-4903-8B60-580D208A493B}" destId="{EFAAF3BF-64D5-4F63-AB3E-47CC5F79DD6A}" srcOrd="4" destOrd="0" parTransId="{EEC3E45C-CA5A-4B61-A30A-B2A6FD993688}" sibTransId="{748111A7-1B3A-4FF8-B02F-2B3610E0F7AB}"/>
    <dgm:cxn modelId="{B4BEF104-719A-4E67-A49C-378660467DB8}" type="presParOf" srcId="{FA1465C1-3A11-42A5-9B32-2C0B9DAA7C08}" destId="{E85A499A-F3FC-4D67-A6FE-01C1ACE9E22D}" srcOrd="0" destOrd="0" presId="urn:microsoft.com/office/officeart/2005/8/layout/vList5"/>
    <dgm:cxn modelId="{0E921791-A6FC-42D1-A669-AD1F1C4778EC}" type="presParOf" srcId="{E85A499A-F3FC-4D67-A6FE-01C1ACE9E22D}" destId="{E985E590-8E58-4B6E-B7D9-14168FC0A0E5}" srcOrd="0" destOrd="0" presId="urn:microsoft.com/office/officeart/2005/8/layout/vList5"/>
    <dgm:cxn modelId="{56EE447E-1C28-46AE-A88A-4E1F5BB66915}" type="presParOf" srcId="{FA1465C1-3A11-42A5-9B32-2C0B9DAA7C08}" destId="{E52921A3-C369-4B07-A450-803D8BCB76BE}" srcOrd="1" destOrd="0" presId="urn:microsoft.com/office/officeart/2005/8/layout/vList5"/>
    <dgm:cxn modelId="{2ECABC83-9D50-476C-BE7A-599279227F13}" type="presParOf" srcId="{FA1465C1-3A11-42A5-9B32-2C0B9DAA7C08}" destId="{4011BC6D-ABAA-43CE-9ED1-B60DCBB5F61E}" srcOrd="2" destOrd="0" presId="urn:microsoft.com/office/officeart/2005/8/layout/vList5"/>
    <dgm:cxn modelId="{D8BBF193-283F-480A-9F6F-86E8DD33ED1A}" type="presParOf" srcId="{4011BC6D-ABAA-43CE-9ED1-B60DCBB5F61E}" destId="{EEF71404-53FF-4DA7-809B-37AB20B37E11}" srcOrd="0" destOrd="0" presId="urn:microsoft.com/office/officeart/2005/8/layout/vList5"/>
    <dgm:cxn modelId="{42B1F151-4180-4794-A869-F03A9F0F0511}" type="presParOf" srcId="{FA1465C1-3A11-42A5-9B32-2C0B9DAA7C08}" destId="{7D2F5D7D-3E66-4490-97BC-3B9C46966F65}" srcOrd="3" destOrd="0" presId="urn:microsoft.com/office/officeart/2005/8/layout/vList5"/>
    <dgm:cxn modelId="{F3763B8D-D63C-4203-8FF6-75851C5EB1EB}" type="presParOf" srcId="{FA1465C1-3A11-42A5-9B32-2C0B9DAA7C08}" destId="{103E49EA-B244-4DCC-B7A3-FFB8C1C6DC70}" srcOrd="4" destOrd="0" presId="urn:microsoft.com/office/officeart/2005/8/layout/vList5"/>
    <dgm:cxn modelId="{2B704CE7-AA54-451C-8052-A818F60EAB73}" type="presParOf" srcId="{103E49EA-B244-4DCC-B7A3-FFB8C1C6DC70}" destId="{83C4C5A2-8AF7-43C8-A496-5D24BB5CD7D0}" srcOrd="0" destOrd="0" presId="urn:microsoft.com/office/officeart/2005/8/layout/vList5"/>
    <dgm:cxn modelId="{1EABD2DB-CAD6-4360-964A-AA72815B8601}" type="presParOf" srcId="{FA1465C1-3A11-42A5-9B32-2C0B9DAA7C08}" destId="{645AEF18-BA91-43D4-A30D-C9E160593829}" srcOrd="5" destOrd="0" presId="urn:microsoft.com/office/officeart/2005/8/layout/vList5"/>
    <dgm:cxn modelId="{730F7E79-D5B6-482F-9904-5C84E7D0DF92}" type="presParOf" srcId="{FA1465C1-3A11-42A5-9B32-2C0B9DAA7C08}" destId="{B2A17E99-43C5-4CA9-93C3-CF1D9DC966C4}" srcOrd="6" destOrd="0" presId="urn:microsoft.com/office/officeart/2005/8/layout/vList5"/>
    <dgm:cxn modelId="{0E00729F-420D-48C8-AF89-F31F194F94E9}" type="presParOf" srcId="{B2A17E99-43C5-4CA9-93C3-CF1D9DC966C4}" destId="{84C06C37-18BC-40B0-B1A4-00F0B89DF21D}" srcOrd="0" destOrd="0" presId="urn:microsoft.com/office/officeart/2005/8/layout/vList5"/>
    <dgm:cxn modelId="{7C3D2530-DC74-4C75-A9AB-F4A63780CA7A}" type="presParOf" srcId="{FA1465C1-3A11-42A5-9B32-2C0B9DAA7C08}" destId="{5B1F3CD3-5D73-4020-8C46-21AF11BB7ECB}" srcOrd="7" destOrd="0" presId="urn:microsoft.com/office/officeart/2005/8/layout/vList5"/>
    <dgm:cxn modelId="{CFD9E728-0A26-4EF3-9AA4-A90A9199C0E5}" type="presParOf" srcId="{FA1465C1-3A11-42A5-9B32-2C0B9DAA7C08}" destId="{D465D4D0-AAE4-4CDB-9E0F-B498B07D97AE}" srcOrd="8" destOrd="0" presId="urn:microsoft.com/office/officeart/2005/8/layout/vList5"/>
    <dgm:cxn modelId="{A3C698B2-8D3F-43F6-9801-785D67DE22DD}" type="presParOf" srcId="{D465D4D0-AAE4-4CDB-9E0F-B498B07D97AE}" destId="{34DE4E0B-D1CA-432F-8419-C813798D37A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5E590-8E58-4B6E-B7D9-14168FC0A0E5}">
      <dsp:nvSpPr>
        <dsp:cNvPr id="0" name=""/>
        <dsp:cNvSpPr/>
      </dsp:nvSpPr>
      <dsp:spPr>
        <a:xfrm>
          <a:off x="0" y="4324198"/>
          <a:ext cx="6090051" cy="933598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সময় – ৫০ মিনিট </a:t>
          </a:r>
        </a:p>
      </dsp:txBody>
      <dsp:txXfrm>
        <a:off x="45574" y="4369772"/>
        <a:ext cx="5998903" cy="842450"/>
      </dsp:txXfrm>
    </dsp:sp>
    <dsp:sp modelId="{EEF71404-53FF-4DA7-809B-37AB20B37E11}">
      <dsp:nvSpPr>
        <dsp:cNvPr id="0" name=""/>
        <dsp:cNvSpPr/>
      </dsp:nvSpPr>
      <dsp:spPr>
        <a:xfrm>
          <a:off x="2974" y="3322344"/>
          <a:ext cx="6090051" cy="933598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Front"/>
          <a:lightRig rig="threePt" dir="t"/>
        </a:scene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ছাত্র – ৪০ জন।</a:t>
          </a:r>
        </a:p>
      </dsp:txBody>
      <dsp:txXfrm>
        <a:off x="48548" y="3367918"/>
        <a:ext cx="5998903" cy="842450"/>
      </dsp:txXfrm>
    </dsp:sp>
    <dsp:sp modelId="{83C4C5A2-8AF7-43C8-A496-5D24BB5CD7D0}">
      <dsp:nvSpPr>
        <dsp:cNvPr id="0" name=""/>
        <dsp:cNvSpPr/>
      </dsp:nvSpPr>
      <dsp:spPr>
        <a:xfrm>
          <a:off x="5948" y="2153422"/>
          <a:ext cx="6090051" cy="1150063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অধ্যায়-ত্রয়োদশ</a:t>
          </a:r>
        </a:p>
      </dsp:txBody>
      <dsp:txXfrm>
        <a:off x="62089" y="2209563"/>
        <a:ext cx="5977769" cy="1037781"/>
      </dsp:txXfrm>
    </dsp:sp>
    <dsp:sp modelId="{84C06C37-18BC-40B0-B1A4-00F0B89DF21D}">
      <dsp:nvSpPr>
        <dsp:cNvPr id="0" name=""/>
        <dsp:cNvSpPr/>
      </dsp:nvSpPr>
      <dsp:spPr>
        <a:xfrm>
          <a:off x="0" y="1058721"/>
          <a:ext cx="6090051" cy="1127918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বিষয় –বিজ্ঞান</a:t>
          </a:r>
          <a:endParaRPr lang="en-US" sz="6000" kern="1200" dirty="0" smtClean="0">
            <a:latin typeface="NikoshBAN" pitchFamily="2" charset="0"/>
            <a:cs typeface="NikoshBAN" pitchFamily="2" charset="0"/>
          </a:endParaRPr>
        </a:p>
      </dsp:txBody>
      <dsp:txXfrm>
        <a:off x="55060" y="1113781"/>
        <a:ext cx="5979931" cy="1017798"/>
      </dsp:txXfrm>
    </dsp:sp>
    <dsp:sp modelId="{34DE4E0B-D1CA-432F-8419-C813798D37A4}">
      <dsp:nvSpPr>
        <dsp:cNvPr id="0" name=""/>
        <dsp:cNvSpPr/>
      </dsp:nvSpPr>
      <dsp:spPr>
        <a:xfrm>
          <a:off x="2974" y="0"/>
          <a:ext cx="6090051" cy="1148373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শ্রেণি – ৮ম</a:t>
          </a:r>
        </a:p>
      </dsp:txBody>
      <dsp:txXfrm>
        <a:off x="59033" y="56059"/>
        <a:ext cx="5977933" cy="1036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0982A-3005-4F92-A488-543E6427DD8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0CCB6-D152-4F38-835F-8C06128CA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70CD-74CD-499B-B51F-09DE74B3EE3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2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73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bn-BD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54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18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0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My Documents\Downloads\P1009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4038600" cy="586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038600" y="1295400"/>
            <a:ext cx="16002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2286000"/>
            <a:ext cx="16002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 </a:t>
            </a:r>
            <a:endParaRPr lang="en-US" sz="138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3505201"/>
            <a:ext cx="1143000" cy="22098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3800" b="1" dirty="0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4419600"/>
            <a:ext cx="10668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3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00"/>
                            </p:stCondLst>
                            <p:childTnLst>
                              <p:par>
                                <p:cTn id="3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9135" y="426819"/>
            <a:ext cx="8310727" cy="4581360"/>
            <a:chOff x="439135" y="426819"/>
            <a:chExt cx="8310727" cy="4581360"/>
          </a:xfrm>
        </p:grpSpPr>
        <p:pic>
          <p:nvPicPr>
            <p:cNvPr id="8194" name="Picture 2" descr="C:\Users\DOEL\Desktop\Khonij lobon\26-04-14-paddy_rupgonj-12_3111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77" y="2583245"/>
              <a:ext cx="3399440" cy="2424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C:\Users\DOEL\Desktop\Khonij lobon\2755def7cdd46a485fc1f902bd7fdfcb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7015" y="426819"/>
              <a:ext cx="2534009" cy="168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7" name="Picture 5" descr="C:\Users\DOEL\Desktop\Khonij lobon\download (11)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35" y="429118"/>
              <a:ext cx="2619375" cy="174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C:\Users\DOEL\Desktop\Khonij lobon\dsfgd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5355" y="433059"/>
              <a:ext cx="2475186" cy="1726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9" name="Picture 7" descr="C:\Users\DOEL\Desktop\Khonij lobon\qamark67_1332343155_1-BD_Cricket_team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510" y="2463362"/>
              <a:ext cx="3405352" cy="2502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504498" y="5285610"/>
            <a:ext cx="8245365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চিত্রের প্রত্যেকের দেহে দৈনিক শর্করার চাহিদা কী সমান?</a:t>
            </a:r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4498" y="5533752"/>
            <a:ext cx="8245365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শর্করার চাহিদা কিসের উপর নির্ভর করে?</a:t>
            </a:r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0264" y="5317141"/>
            <a:ext cx="8245365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 একজন পূর্ণ বয়স্ক পুরুষের দৈনিক কী পরিমাণ শর্করার চাহিদা থাকে?</a:t>
            </a:r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8732" y="5301376"/>
            <a:ext cx="8245365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 একজন ৬০ কেজি ওজনের পুরুষ মানুষের প্রতিদিন গড়ে শর্করার চাহিদা কত?</a:t>
            </a:r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5672" y="5265683"/>
            <a:ext cx="8245365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আমাদের প্রয়োজনীয় চাহিদার শতকরা কত ভাগ শর্করা থেকে গ্রহণ করা দরকার?</a:t>
            </a:r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8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238" y="2939968"/>
            <a:ext cx="7881258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কাজ: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প্রিয় শিক্ষার্থীবৃন্দ আমরা এখন আমাদের খাদ্যে শ্বেতসার বা শর্করার উপস্থিতি নির্ণয় করব: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উপকরণ: ভাতের মাড়, টেস্টটিউব, আয়োডিন দ্রবণ।</a:t>
            </a:r>
          </a:p>
        </p:txBody>
      </p:sp>
      <p:grpSp>
        <p:nvGrpSpPr>
          <p:cNvPr id="3" name="Group 4"/>
          <p:cNvGrpSpPr/>
          <p:nvPr/>
        </p:nvGrpSpPr>
        <p:grpSpPr>
          <a:xfrm>
            <a:off x="-117984" y="14748"/>
            <a:ext cx="3405933" cy="882964"/>
            <a:chOff x="-135946" y="0"/>
            <a:chExt cx="3106406" cy="997527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Pentagon 5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35946" y="99969"/>
              <a:ext cx="2925903" cy="79973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একটি পরীক্ষা: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14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1039" y="216323"/>
            <a:ext cx="616482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নিচের চিত্রগুলো হল শর্করার অভাবজনিত রোগ: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shh\Desktop\Mc-1\Somal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1371600"/>
            <a:ext cx="2571750" cy="1714500"/>
          </a:xfrm>
          <a:prstGeom prst="rect">
            <a:avLst/>
          </a:prstGeom>
          <a:noFill/>
        </p:spPr>
      </p:pic>
      <p:pic>
        <p:nvPicPr>
          <p:cNvPr id="4" name="Picture 5" descr="C:\Users\DOEL\Desktop\New Eight\sdfw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19200"/>
            <a:ext cx="1828800" cy="272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OEL\Desktop\New Eight\asdwqed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0"/>
            <a:ext cx="1828800" cy="217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05717" y="3962400"/>
            <a:ext cx="1976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অতিরিক্ত ঘামানো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91367" y="3048000"/>
            <a:ext cx="1747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অপুষ্টি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867400" y="6172200"/>
            <a:ext cx="30381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হৃদকম্পন বেড়ে বা কমে যাওয়া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81400"/>
            <a:ext cx="1600200" cy="2269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66800" y="5715000"/>
            <a:ext cx="1747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বমি বমি ভাব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95400"/>
            <a:ext cx="2141483" cy="43393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663167" y="5715000"/>
            <a:ext cx="1747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ক্ষুধা অনুভব করা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9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sz="7300" b="1" u="sng" dirty="0" smtClean="0">
                <a:latin typeface="NikoshBAN" pitchFamily="2" charset="0"/>
                <a:cs typeface="NikoshBAN" pitchFamily="2" charset="0"/>
              </a:rPr>
              <a:t>মূল্যায়ণ:</a:t>
            </a:r>
            <a:r>
              <a:rPr lang="bn-BD" u="sng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5715000"/>
          </a:xfr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bn-BD" sz="3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l">
              <a:lnSpc>
                <a:spcPct val="150000"/>
              </a:lnSpc>
            </a:pPr>
            <a:r>
              <a:rPr lang="bn-BD" sz="3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১। তিনটি শর্করা জাতীয় খাদ্যের নাম বল।</a:t>
            </a:r>
          </a:p>
          <a:p>
            <a:pPr algn="l">
              <a:lnSpc>
                <a:spcPct val="150000"/>
              </a:lnSpc>
            </a:pPr>
            <a:r>
              <a:rPr lang="bn-BD" sz="3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২। শর্করা কোন কোন উপাদানে গঠিত?</a:t>
            </a:r>
            <a:br>
              <a:rPr lang="bn-BD" sz="3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৩। ১গ্রাম শর্করায় কত কিলোক্যালরি তাপ উৎপন্ন হয়?</a:t>
            </a:r>
          </a:p>
          <a:p>
            <a:pPr algn="l">
              <a:lnSpc>
                <a:spcPct val="150000"/>
              </a:lnSpc>
            </a:pPr>
            <a:r>
              <a:rPr lang="bn-BD" sz="3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৪। আমাদের মোট প্রয়োজনীয় ক্যালরির  মতকরা কত ভাগ শর্করা </a:t>
            </a:r>
          </a:p>
          <a:p>
            <a:pPr algn="l">
              <a:lnSpc>
                <a:spcPct val="150000"/>
              </a:lnSpc>
            </a:pPr>
            <a:r>
              <a:rPr lang="bn-BD" sz="3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হতে গ্রহণ করা দরকার ?</a:t>
            </a:r>
          </a:p>
          <a:p>
            <a:pPr algn="l"/>
            <a:endParaRPr lang="bn-BD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BD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BD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/>
              <a:t>বাড়ীর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246293"/>
            <a:ext cx="8686800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তোমরা বাড়ীতে যে খাবার খাও এদের মধ্যে শর্করা জাতীয় খাবারর একটি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তালিকা  নিয়ে আসবে।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Segoe UI" pitchFamily="34" charset="0"/>
                <a:cs typeface="NikoshBAN" pitchFamily="2" charset="0"/>
              </a:rPr>
              <a:t>ধন্যবাদ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Segoe UI" pitchFamily="34" charset="0"/>
              <a:cs typeface="NikoshBAN" pitchFamily="2" charset="0"/>
            </a:endParaRPr>
          </a:p>
        </p:txBody>
      </p:sp>
      <p:pic>
        <p:nvPicPr>
          <p:cNvPr id="12293" name="Picture 5" descr="E:\MOTIAR\D,contennt Picture 2\f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557463"/>
            <a:ext cx="4343400" cy="33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45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809298"/>
            <a:ext cx="4886325" cy="204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AvRv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</a:t>
            </a:r>
            <a:endParaRPr lang="bn-BD" sz="371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knx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vjq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241678"/>
            <a:ext cx="5114925" cy="44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5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011" y="152400"/>
            <a:ext cx="9144000" cy="6858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bn-BD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13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4809298"/>
            <a:ext cx="4886325" cy="204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AvRv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</a:t>
            </a:r>
            <a:endParaRPr lang="bn-BD" sz="371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knx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vjq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1" y="2057400"/>
            <a:ext cx="2743201" cy="236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229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0"/>
            <a:ext cx="9144000" cy="1219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000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1752600" y="1295400"/>
          <a:ext cx="6096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over dir="r"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hh\Desktop\শর্করা চিত্র\Dinajpur-Muri-Bazaar-04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14800"/>
            <a:ext cx="3048000" cy="2286000"/>
          </a:xfrm>
          <a:prstGeom prst="rect">
            <a:avLst/>
          </a:prstGeom>
          <a:noFill/>
        </p:spPr>
      </p:pic>
      <p:pic>
        <p:nvPicPr>
          <p:cNvPr id="1029" name="Picture 5" descr="C:\Users\shh\Desktop\শর্করা চিত্র\flattened+r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09725"/>
            <a:ext cx="2619375" cy="1743075"/>
          </a:xfrm>
          <a:prstGeom prst="rect">
            <a:avLst/>
          </a:prstGeom>
          <a:noFill/>
        </p:spPr>
      </p:pic>
      <p:pic>
        <p:nvPicPr>
          <p:cNvPr id="1030" name="Picture 6" descr="C:\Users\shh\Desktop\শর্করা চিত্র\nan-ruti-reci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167187"/>
            <a:ext cx="3200400" cy="2157413"/>
          </a:xfrm>
          <a:prstGeom prst="rect">
            <a:avLst/>
          </a:prstGeom>
          <a:noFill/>
        </p:spPr>
      </p:pic>
      <p:pic>
        <p:nvPicPr>
          <p:cNvPr id="1031" name="Picture 7" descr="C:\Users\shh\Desktop\শর্করা চিত্র\bre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600200"/>
            <a:ext cx="2857500" cy="18192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66800" y="457200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নিচের ছবিগুলো কিসের বল?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954" y="1873045"/>
            <a:ext cx="8195854" cy="201536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Lef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96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শর্করা/শ্বেতসার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5432" y="5267128"/>
            <a:ext cx="6386945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২ ও ৩ </a:t>
            </a:r>
            <a:endParaRPr lang="bn-BD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28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3933" y="152027"/>
            <a:ext cx="4571993" cy="707886"/>
          </a:xfrm>
          <a:prstGeom prst="rect">
            <a:avLst/>
          </a:prstGeom>
          <a:solidFill>
            <a:schemeClr val="accent3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0398" y="1372256"/>
            <a:ext cx="8478756" cy="1161634"/>
            <a:chOff x="1136076" y="2299851"/>
            <a:chExt cx="7938656" cy="1161634"/>
          </a:xfrm>
          <a:solidFill>
            <a:schemeClr val="accent3"/>
          </a:solidFill>
        </p:grpSpPr>
        <p:grpSp>
          <p:nvGrpSpPr>
            <p:cNvPr id="4" name="Group 3"/>
            <p:cNvGrpSpPr/>
            <p:nvPr/>
          </p:nvGrpSpPr>
          <p:grpSpPr>
            <a:xfrm>
              <a:off x="1884216" y="2299851"/>
              <a:ext cx="7190516" cy="1161634"/>
              <a:chOff x="928258" y="1440874"/>
              <a:chExt cx="7794631" cy="1161634"/>
            </a:xfrm>
            <a:grpFill/>
          </p:grpSpPr>
          <p:sp>
            <p:nvSpPr>
              <p:cNvPr id="7" name="Rounded Rectangle 6"/>
              <p:cNvSpPr/>
              <p:nvPr/>
            </p:nvSpPr>
            <p:spPr>
              <a:xfrm>
                <a:off x="928258" y="1440874"/>
                <a:ext cx="756804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58301" y="1678816"/>
                <a:ext cx="7764588" cy="584775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শর্করা জাতীয় খাদ্যের নাম বলতে পারবে।</a:t>
                </a:r>
                <a:endPara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Rounded Rectangle 4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51745" y="2482329"/>
              <a:ext cx="354584" cy="584775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1</a:t>
              </a:r>
              <a:endParaRPr lang="en-US" sz="32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5671" y="2666938"/>
            <a:ext cx="8324193" cy="1161634"/>
            <a:chOff x="1136076" y="2299851"/>
            <a:chExt cx="7952509" cy="1161634"/>
          </a:xfrm>
          <a:solidFill>
            <a:schemeClr val="accent3"/>
          </a:solidFill>
        </p:grpSpPr>
        <p:grpSp>
          <p:nvGrpSpPr>
            <p:cNvPr id="10" name="Group 9"/>
            <p:cNvGrpSpPr/>
            <p:nvPr/>
          </p:nvGrpSpPr>
          <p:grpSpPr>
            <a:xfrm>
              <a:off x="1884216" y="2299851"/>
              <a:ext cx="7204369" cy="1161634"/>
              <a:chOff x="928258" y="1440874"/>
              <a:chExt cx="7809648" cy="1161634"/>
            </a:xfrm>
            <a:grpFill/>
          </p:grpSpPr>
          <p:sp>
            <p:nvSpPr>
              <p:cNvPr id="13" name="Rounded Rectangle 12"/>
              <p:cNvSpPr/>
              <p:nvPr/>
            </p:nvSpPr>
            <p:spPr>
              <a:xfrm>
                <a:off x="928258" y="1440874"/>
                <a:ext cx="7779606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18373" y="1707419"/>
                <a:ext cx="7719533" cy="584775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শর্করার গঠন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উপাদান ও প্রকারভেদ বলতে পারবে।</a:t>
                </a:r>
                <a:endPara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51745" y="2482329"/>
              <a:ext cx="369012" cy="584775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3200" b="1" dirty="0"/>
            </a:p>
          </p:txBody>
        </p:sp>
      </p:grpSp>
      <p:grpSp>
        <p:nvGrpSpPr>
          <p:cNvPr id="15" name="Group 20"/>
          <p:cNvGrpSpPr/>
          <p:nvPr/>
        </p:nvGrpSpPr>
        <p:grpSpPr>
          <a:xfrm>
            <a:off x="0" y="0"/>
            <a:ext cx="2604656" cy="882964"/>
            <a:chOff x="-1" y="0"/>
            <a:chExt cx="2970461" cy="997527"/>
          </a:xfrm>
          <a:solidFill>
            <a:schemeClr val="accent3"/>
          </a:solidFill>
        </p:grpSpPr>
        <p:sp>
          <p:nvSpPr>
            <p:cNvPr id="22" name="Pentagon 21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1" y="0"/>
              <a:ext cx="2687783" cy="93881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23"/>
          <p:cNvGrpSpPr/>
          <p:nvPr/>
        </p:nvGrpSpPr>
        <p:grpSpPr>
          <a:xfrm>
            <a:off x="394140" y="3991246"/>
            <a:ext cx="8324193" cy="1343763"/>
            <a:chOff x="1136076" y="2299851"/>
            <a:chExt cx="7952509" cy="1343763"/>
          </a:xfrm>
          <a:solidFill>
            <a:schemeClr val="accent3"/>
          </a:solidFill>
        </p:grpSpPr>
        <p:grpSp>
          <p:nvGrpSpPr>
            <p:cNvPr id="17" name="Group 24"/>
            <p:cNvGrpSpPr/>
            <p:nvPr/>
          </p:nvGrpSpPr>
          <p:grpSpPr>
            <a:xfrm>
              <a:off x="1884216" y="2299851"/>
              <a:ext cx="7204369" cy="1343763"/>
              <a:chOff x="928258" y="1440874"/>
              <a:chExt cx="7809648" cy="1343763"/>
            </a:xfrm>
            <a:grpFill/>
          </p:grpSpPr>
          <p:sp>
            <p:nvSpPr>
              <p:cNvPr id="28" name="Rounded Rectangle 27"/>
              <p:cNvSpPr/>
              <p:nvPr/>
            </p:nvSpPr>
            <p:spPr>
              <a:xfrm>
                <a:off x="928258" y="1440874"/>
                <a:ext cx="7779606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018373" y="1707419"/>
                <a:ext cx="7719533" cy="1077218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শর্করার কাজ ও দেহে শর্করার চাহিদা ব্যাখ্যা করতে পারবে।</a:t>
                </a:r>
                <a:endPara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6" name="Rounded Rectangle 25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351745" y="2482329"/>
              <a:ext cx="451502" cy="584775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3200" b="1" dirty="0"/>
            </a:p>
          </p:txBody>
        </p:sp>
      </p:grpSp>
      <p:grpSp>
        <p:nvGrpSpPr>
          <p:cNvPr id="18" name="Group 29"/>
          <p:cNvGrpSpPr/>
          <p:nvPr/>
        </p:nvGrpSpPr>
        <p:grpSpPr>
          <a:xfrm>
            <a:off x="384606" y="5331321"/>
            <a:ext cx="8453249" cy="1161634"/>
            <a:chOff x="1136076" y="2299851"/>
            <a:chExt cx="8063340" cy="1161634"/>
          </a:xfrm>
          <a:solidFill>
            <a:schemeClr val="accent3"/>
          </a:solidFill>
        </p:grpSpPr>
        <p:grpSp>
          <p:nvGrpSpPr>
            <p:cNvPr id="19" name="Group 30"/>
            <p:cNvGrpSpPr/>
            <p:nvPr/>
          </p:nvGrpSpPr>
          <p:grpSpPr>
            <a:xfrm>
              <a:off x="1787235" y="2299851"/>
              <a:ext cx="7412181" cy="1161634"/>
              <a:chOff x="823129" y="1440874"/>
              <a:chExt cx="8034920" cy="1161634"/>
            </a:xfrm>
            <a:grpFill/>
          </p:grpSpPr>
          <p:sp>
            <p:nvSpPr>
              <p:cNvPr id="34" name="Rounded Rectangle 33"/>
              <p:cNvSpPr/>
              <p:nvPr/>
            </p:nvSpPr>
            <p:spPr>
              <a:xfrm>
                <a:off x="928259" y="1440874"/>
                <a:ext cx="7809643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23129" y="1678816"/>
                <a:ext cx="8034920" cy="584775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শর্করার অভাবজনিত রোগ বলতে পারবে।</a:t>
                </a:r>
                <a:endPara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2" name="Rounded Rectangle 31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351745" y="2482329"/>
              <a:ext cx="405880" cy="584775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58073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38708" y="392603"/>
            <a:ext cx="2349056" cy="2715077"/>
            <a:chOff x="530942" y="707924"/>
            <a:chExt cx="2403987" cy="2715077"/>
          </a:xfrm>
          <a:solidFill>
            <a:schemeClr val="accent3"/>
          </a:solidFill>
        </p:grpSpPr>
        <p:sp>
          <p:nvSpPr>
            <p:cNvPr id="3" name="Rectangle 2"/>
            <p:cNvSpPr/>
            <p:nvPr/>
          </p:nvSpPr>
          <p:spPr>
            <a:xfrm>
              <a:off x="1334470" y="2899781"/>
              <a:ext cx="935869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ভাত</a:t>
              </a:r>
              <a:endParaRPr lang="en-US" sz="2800" dirty="0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42" y="707924"/>
              <a:ext cx="2403987" cy="2168012"/>
            </a:xfrm>
            <a:prstGeom prst="roundRect">
              <a:avLst>
                <a:gd name="adj" fmla="val 11111"/>
              </a:avLst>
            </a:prstGeom>
            <a:grpFill/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  <a:extLst/>
          </p:spPr>
        </p:pic>
      </p:grpSp>
      <p:grpSp>
        <p:nvGrpSpPr>
          <p:cNvPr id="5" name="Group 4"/>
          <p:cNvGrpSpPr/>
          <p:nvPr/>
        </p:nvGrpSpPr>
        <p:grpSpPr>
          <a:xfrm>
            <a:off x="6398252" y="3249179"/>
            <a:ext cx="2300302" cy="2706604"/>
            <a:chOff x="858326" y="689335"/>
            <a:chExt cx="3958150" cy="3297066"/>
          </a:xfrm>
          <a:solidFill>
            <a:schemeClr val="accent3"/>
          </a:solidFill>
        </p:grpSpPr>
        <p:pic>
          <p:nvPicPr>
            <p:cNvPr id="6" name="Picture 5" descr="C:\Users\DOEL\Desktop\New Eight\uhuihi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26" y="689335"/>
              <a:ext cx="3958150" cy="2514030"/>
            </a:xfrm>
            <a:prstGeom prst="roundRect">
              <a:avLst>
                <a:gd name="adj" fmla="val 11111"/>
              </a:avLst>
            </a:prstGeom>
            <a:grpFill/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330244" y="3339967"/>
              <a:ext cx="1610358" cy="64643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চিনি</a:t>
              </a:r>
              <a:endParaRPr lang="en-US" sz="28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90425" y="376719"/>
            <a:ext cx="1841451" cy="2761740"/>
            <a:chOff x="6160830" y="838505"/>
            <a:chExt cx="2511221" cy="2614472"/>
          </a:xfrm>
          <a:solidFill>
            <a:schemeClr val="accent3"/>
          </a:solidFill>
        </p:grpSpPr>
        <p:pic>
          <p:nvPicPr>
            <p:cNvPr id="9" name="Picture 4" descr="C:\Users\DOEL\Desktop\New Eight\Cp=13\Food=20-3\carbohydrates=Sorkara\carbohydrates=6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0830" y="838505"/>
              <a:ext cx="2511221" cy="2096424"/>
            </a:xfrm>
            <a:prstGeom prst="roundRect">
              <a:avLst>
                <a:gd name="adj" fmla="val 11111"/>
              </a:avLst>
            </a:prstGeom>
            <a:grpFill/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986556" y="2957657"/>
              <a:ext cx="942051" cy="4953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মুড়ি</a:t>
              </a:r>
              <a:endParaRPr lang="en-US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0435" y="3236464"/>
            <a:ext cx="2463301" cy="2779223"/>
            <a:chOff x="427703" y="4002807"/>
            <a:chExt cx="2479572" cy="2694278"/>
          </a:xfrm>
          <a:solidFill>
            <a:schemeClr val="accent3"/>
          </a:solidFill>
        </p:grpSpPr>
        <p:pic>
          <p:nvPicPr>
            <p:cNvPr id="12" name="Picture 3" descr="C:\Users\DOEL\Desktop\New Eight\Cp=13\Food=20-3\carbohydrates=Sorkara\carbohydrates=5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03" y="4002807"/>
              <a:ext cx="2479572" cy="2058782"/>
            </a:xfrm>
            <a:prstGeom prst="roundRect">
              <a:avLst>
                <a:gd name="adj" fmla="val 4167"/>
              </a:avLst>
            </a:prstGeom>
            <a:grpFill/>
            <a:ln w="187325" cap="sq">
              <a:solidFill>
                <a:schemeClr val="bg1">
                  <a:lumMod val="75000"/>
                </a:schemeClr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/>
          </p:spPr>
        </p:pic>
        <p:sp>
          <p:nvSpPr>
            <p:cNvPr id="13" name="Rectangle 12"/>
            <p:cNvSpPr/>
            <p:nvPr/>
          </p:nvSpPr>
          <p:spPr>
            <a:xfrm>
              <a:off x="1076632" y="6173865"/>
              <a:ext cx="1371600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পাঁউরুটি</a:t>
              </a:r>
              <a:endParaRPr lang="en-US" sz="2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3267" y="394123"/>
            <a:ext cx="1634707" cy="2680142"/>
            <a:chOff x="2921519" y="725214"/>
            <a:chExt cx="1634707" cy="2791262"/>
          </a:xfrm>
          <a:solidFill>
            <a:schemeClr val="accent3"/>
          </a:solidFill>
        </p:grpSpPr>
        <p:pic>
          <p:nvPicPr>
            <p:cNvPr id="15" name="Picture 2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1519" y="725214"/>
              <a:ext cx="1523116" cy="2218805"/>
            </a:xfrm>
            <a:prstGeom prst="roundRect">
              <a:avLst>
                <a:gd name="adj" fmla="val 11111"/>
              </a:avLst>
            </a:prstGeom>
            <a:grpFill/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3047001" y="3035670"/>
              <a:ext cx="1509225" cy="4808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সয়াবিন তেল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48383" y="3231915"/>
            <a:ext cx="2558281" cy="2707545"/>
            <a:chOff x="6144286" y="3925616"/>
            <a:chExt cx="2558281" cy="2707545"/>
          </a:xfrm>
          <a:solidFill>
            <a:schemeClr val="accent3"/>
          </a:solidFill>
        </p:grpSpPr>
        <p:pic>
          <p:nvPicPr>
            <p:cNvPr id="18" name="Picture 1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286" y="3925616"/>
              <a:ext cx="2558281" cy="2127025"/>
            </a:xfrm>
            <a:prstGeom prst="roundRect">
              <a:avLst>
                <a:gd name="adj" fmla="val 11111"/>
              </a:avLst>
            </a:prstGeom>
            <a:grpFill/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6794938" y="6109941"/>
              <a:ext cx="900013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মাংস</a:t>
              </a:r>
              <a:endParaRPr lang="en-US" sz="28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26360" y="378350"/>
            <a:ext cx="1849618" cy="2865213"/>
            <a:chOff x="7089424" y="740968"/>
            <a:chExt cx="1849618" cy="2865213"/>
          </a:xfrm>
          <a:solidFill>
            <a:schemeClr val="accent3"/>
          </a:solidFill>
        </p:grpSpPr>
        <p:pic>
          <p:nvPicPr>
            <p:cNvPr id="21" name="Picture 2" descr="C:\Users\DOEL\Desktop\FRound\Eight\Vitanine\V=C\w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9424" y="740968"/>
              <a:ext cx="1849618" cy="2175647"/>
            </a:xfrm>
            <a:prstGeom prst="roundRect">
              <a:avLst>
                <a:gd name="adj" fmla="val 11111"/>
              </a:avLst>
            </a:prstGeom>
            <a:grpFill/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567449" y="3082961"/>
              <a:ext cx="900013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মরিচ</a:t>
              </a:r>
              <a:endParaRPr lang="en-US" sz="28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387360" y="6011404"/>
            <a:ext cx="6532179" cy="646331"/>
          </a:xfrm>
          <a:prstGeom prst="rect">
            <a:avLst/>
          </a:prstGeom>
          <a:solidFill>
            <a:schemeClr val="accent3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চিত্রের কোনগুলো শর্করা জাতীয় খাদ্য?</a:t>
            </a:r>
          </a:p>
        </p:txBody>
      </p:sp>
    </p:spTree>
    <p:extLst>
      <p:ext uri="{BB962C8B-B14F-4D97-AF65-F5344CB8AC3E}">
        <p14:creationId xmlns:p14="http://schemas.microsoft.com/office/powerpoint/2010/main" val="255896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1150" y="398150"/>
            <a:ext cx="7565923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আরো </a:t>
            </a:r>
            <a:r>
              <a:rPr lang="bn-BD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কয়েকটি শর্করা জাতীয় খাদ্যের নাম বল।</a:t>
            </a:r>
            <a:endParaRPr lang="bn-BD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7353" y="2191115"/>
            <a:ext cx="2619624" cy="2465498"/>
            <a:chOff x="858326" y="689334"/>
            <a:chExt cx="3958150" cy="3535327"/>
          </a:xfrm>
          <a:solidFill>
            <a:schemeClr val="accent6">
              <a:lumMod val="75000"/>
            </a:schemeClr>
          </a:solidFill>
        </p:grpSpPr>
        <p:pic>
          <p:nvPicPr>
            <p:cNvPr id="4" name="Picture 3" descr="C:\Users\DOEL\Desktop\New Eight\uhuih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26" y="689334"/>
              <a:ext cx="3958150" cy="2633969"/>
            </a:xfrm>
            <a:prstGeom prst="roundRect">
              <a:avLst>
                <a:gd name="adj" fmla="val 11111"/>
              </a:avLst>
            </a:prstGeom>
            <a:grpFill/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330245" y="3474405"/>
              <a:ext cx="1610358" cy="75025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চিনি</a:t>
              </a:r>
              <a:endParaRPr lang="en-US" sz="28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241606" y="2176454"/>
            <a:ext cx="2566228" cy="2461730"/>
            <a:chOff x="4572000" y="3710940"/>
            <a:chExt cx="3954780" cy="3405590"/>
          </a:xfrm>
          <a:solidFill>
            <a:schemeClr val="accent6">
              <a:lumMod val="75000"/>
            </a:schemeClr>
          </a:solidFill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710940"/>
              <a:ext cx="3954780" cy="2628900"/>
            </a:xfrm>
            <a:prstGeom prst="roundRect">
              <a:avLst>
                <a:gd name="adj" fmla="val 11111"/>
              </a:avLst>
            </a:prstGeom>
            <a:grpFill/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120576" y="6392700"/>
              <a:ext cx="1519085" cy="72383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গ্লুকোজ</a:t>
              </a:r>
              <a:endParaRPr lang="en-US" sz="28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77371" y="2128361"/>
            <a:ext cx="2534730" cy="2543041"/>
            <a:chOff x="3244643" y="840658"/>
            <a:chExt cx="2551473" cy="2833847"/>
          </a:xfrm>
          <a:solidFill>
            <a:schemeClr val="accent6">
              <a:lumMod val="75000"/>
            </a:schemeClr>
          </a:solidFill>
        </p:grpSpPr>
        <p:pic>
          <p:nvPicPr>
            <p:cNvPr id="10" name="Picture 2" descr="C:\Users\DOEL\Desktop\New Eight\Cp=13\Food=20-3\carbohydrates=Sorkara\carbohydrates=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643" y="840658"/>
              <a:ext cx="2551473" cy="2138514"/>
            </a:xfrm>
            <a:prstGeom prst="roundRect">
              <a:avLst>
                <a:gd name="adj" fmla="val 11111"/>
              </a:avLst>
            </a:prstGeom>
            <a:grpFill/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184361" y="3091453"/>
              <a:ext cx="942051" cy="5830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রুটি</a:t>
              </a:r>
              <a:endParaRPr lang="en-US" sz="28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213950" y="4764691"/>
            <a:ext cx="6731876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শর্করা কোন কোন মৌল নিয়ে গঠিত?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4497" y="5705030"/>
            <a:ext cx="8276897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শর্করা কার্বন, হাইড্রোজেন ও অক্সিজেন মৌল নিয়ে গঠিত।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4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332</Words>
  <Application>Microsoft Office PowerPoint</Application>
  <PresentationFormat>On-screen Show (4:3)</PresentationFormat>
  <Paragraphs>77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Constantia</vt:lpstr>
      <vt:lpstr>NikoshBAN</vt:lpstr>
      <vt:lpstr>Segoe UI</vt:lpstr>
      <vt:lpstr>SutonnyMJ</vt:lpstr>
      <vt:lpstr>Vrinda</vt:lpstr>
      <vt:lpstr>Wingdings</vt:lpstr>
      <vt:lpstr>Wingdings 2</vt:lpstr>
      <vt:lpstr>Office Theme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মূল্যায়ণ: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abul</dc:title>
  <dc:creator>SRDL ABUL KALAM</dc:creator>
  <cp:lastModifiedBy>HS99N72</cp:lastModifiedBy>
  <cp:revision>35</cp:revision>
  <dcterms:created xsi:type="dcterms:W3CDTF">2006-08-16T00:00:00Z</dcterms:created>
  <dcterms:modified xsi:type="dcterms:W3CDTF">2019-12-12T09:14:37Z</dcterms:modified>
</cp:coreProperties>
</file>