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FA76-C76E-4F4C-B9AC-413D128A19B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F148-A8D2-4436-8F0C-DB908059A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2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FA76-C76E-4F4C-B9AC-413D128A19B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F148-A8D2-4436-8F0C-DB908059A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85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FA76-C76E-4F4C-B9AC-413D128A19B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F148-A8D2-4436-8F0C-DB908059A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98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FA76-C76E-4F4C-B9AC-413D128A19B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F148-A8D2-4436-8F0C-DB908059A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4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FA76-C76E-4F4C-B9AC-413D128A19B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F148-A8D2-4436-8F0C-DB908059A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1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FA76-C76E-4F4C-B9AC-413D128A19B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F148-A8D2-4436-8F0C-DB908059A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1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FA76-C76E-4F4C-B9AC-413D128A19B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F148-A8D2-4436-8F0C-DB908059A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60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FA76-C76E-4F4C-B9AC-413D128A19B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F148-A8D2-4436-8F0C-DB908059A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84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FA76-C76E-4F4C-B9AC-413D128A19B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F148-A8D2-4436-8F0C-DB908059A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8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FA76-C76E-4F4C-B9AC-413D128A19B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F148-A8D2-4436-8F0C-DB908059A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69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FA76-C76E-4F4C-B9AC-413D128A19B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F148-A8D2-4436-8F0C-DB908059A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4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2FA76-C76E-4F4C-B9AC-413D128A19B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6F148-A8D2-4436-8F0C-DB908059A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5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152400"/>
            <a:ext cx="2667000" cy="1143000"/>
          </a:xfrm>
        </p:spPr>
        <p:txBody>
          <a:bodyPr>
            <a:normAutofit/>
          </a:bodyPr>
          <a:lstStyle/>
          <a:p>
            <a:r>
              <a:rPr lang="bn-BD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পরিচিতি</a:t>
            </a:r>
            <a:r>
              <a:rPr lang="bn-BD" sz="3600" dirty="0" smtClean="0"/>
              <a:t> </a:t>
            </a:r>
            <a:endParaRPr lang="en-US" sz="36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90600"/>
            <a:ext cx="2819399" cy="3587858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4799" y="1282819"/>
            <a:ext cx="4440073" cy="1612781"/>
          </a:xfrm>
        </p:spPr>
        <p:txBody>
          <a:bodyPr>
            <a:normAutofit/>
          </a:bodyPr>
          <a:lstStyle/>
          <a:p>
            <a:r>
              <a:rPr lang="bn-BD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সপ্তম শ্রেণি </a:t>
            </a:r>
          </a:p>
          <a:p>
            <a:r>
              <a:rPr lang="bn-BD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বিষয়ঃ ইংরেজী ১ম পত্র </a:t>
            </a:r>
          </a:p>
          <a:p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Topics: Substitution Table.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4640266"/>
            <a:ext cx="2895600" cy="132343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solidFill>
                  <a:srgbClr val="FFFF00"/>
                </a:solidFill>
              </a:rPr>
              <a:t>মোঃ ইউনুছ আলী </a:t>
            </a:r>
          </a:p>
          <a:p>
            <a:pPr algn="ctr"/>
            <a:r>
              <a:rPr lang="bn-BD" sz="1600" dirty="0" smtClean="0"/>
              <a:t>সহকারী শিক্ষক</a:t>
            </a:r>
            <a:endParaRPr lang="en-US" sz="1600" dirty="0"/>
          </a:p>
          <a:p>
            <a:pPr algn="ctr"/>
            <a:r>
              <a:rPr lang="bn-BD" sz="2000" dirty="0" smtClean="0"/>
              <a:t>চারান উচ্চ বিদ্যালয়</a:t>
            </a:r>
          </a:p>
          <a:p>
            <a:pPr algn="ctr"/>
            <a:r>
              <a:rPr lang="bn-BD" sz="2000" dirty="0" smtClean="0"/>
              <a:t>কালিহাতী,টাংগাইল।  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1" y="3264019"/>
            <a:ext cx="4865300" cy="2736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45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258382"/>
              </p:ext>
            </p:extLst>
          </p:nvPr>
        </p:nvGraphicFramePr>
        <p:xfrm>
          <a:off x="304800" y="1295400"/>
          <a:ext cx="84582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914400"/>
                <a:gridCol w="5334000"/>
              </a:tblGrid>
              <a:tr h="5461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People of Bangladesh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is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 a man gradually</a:t>
                      </a:r>
                      <a:endParaRPr lang="en-US" sz="3200" dirty="0"/>
                    </a:p>
                  </a:txBody>
                  <a:tcPr/>
                </a:tc>
              </a:tr>
              <a:tr h="5461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Arsenicosis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kills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suffering from arsenicosis</a:t>
                      </a:r>
                      <a:endParaRPr lang="en-US" sz="3200" dirty="0"/>
                    </a:p>
                  </a:txBody>
                  <a:tcPr/>
                </a:tc>
              </a:tr>
              <a:tr h="5461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It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are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free from arsenic and bacteria</a:t>
                      </a:r>
                      <a:endParaRPr lang="en-US" sz="3200" dirty="0"/>
                    </a:p>
                  </a:txBody>
                  <a:tcPr/>
                </a:tc>
              </a:tr>
              <a:tr h="5461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Rain water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 slow process. 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4572000"/>
            <a:ext cx="8305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sz="2800" dirty="0" smtClean="0"/>
              <a:t>People of Bangladesh </a:t>
            </a:r>
            <a:r>
              <a:rPr lang="en-US" sz="2800" b="1" i="1" dirty="0" smtClean="0"/>
              <a:t>are</a:t>
            </a:r>
            <a:r>
              <a:rPr lang="en-US" sz="2800" dirty="0" smtClean="0"/>
              <a:t> suffering from arsenicosis.</a:t>
            </a:r>
          </a:p>
          <a:p>
            <a:pPr marL="342900" indent="-342900">
              <a:buAutoNum type="alphaLcParenBoth"/>
            </a:pPr>
            <a:r>
              <a:rPr lang="en-US" sz="2800" dirty="0"/>
              <a:t> </a:t>
            </a:r>
            <a:r>
              <a:rPr lang="en-US" sz="2800" dirty="0" smtClean="0"/>
              <a:t>Arsenicosis </a:t>
            </a:r>
            <a:r>
              <a:rPr lang="en-US" sz="2800" b="1" i="1" dirty="0" smtClean="0"/>
              <a:t>is</a:t>
            </a:r>
            <a:r>
              <a:rPr lang="en-US" sz="2800" dirty="0" smtClean="0"/>
              <a:t> a slow process. </a:t>
            </a:r>
          </a:p>
          <a:p>
            <a:pPr marL="342900" indent="-342900">
              <a:buAutoNum type="alphaLcParenBoth"/>
            </a:pPr>
            <a:r>
              <a:rPr lang="en-US" sz="2800" dirty="0"/>
              <a:t> </a:t>
            </a:r>
            <a:r>
              <a:rPr lang="en-US" sz="2800" dirty="0" smtClean="0"/>
              <a:t>It </a:t>
            </a:r>
            <a:r>
              <a:rPr lang="en-US" sz="2800" b="1" i="1" dirty="0" smtClean="0"/>
              <a:t>kills</a:t>
            </a:r>
            <a:r>
              <a:rPr lang="en-US" sz="2800" dirty="0" smtClean="0"/>
              <a:t> a man gradually. </a:t>
            </a:r>
          </a:p>
          <a:p>
            <a:pPr marL="342900" indent="-342900">
              <a:buAutoNum type="alphaLcParenBoth"/>
            </a:pPr>
            <a:r>
              <a:rPr lang="en-US" sz="2800" dirty="0"/>
              <a:t> </a:t>
            </a:r>
            <a:r>
              <a:rPr lang="en-US" sz="2800" dirty="0" smtClean="0"/>
              <a:t>Rain water </a:t>
            </a:r>
            <a:r>
              <a:rPr lang="en-US" sz="2800" b="1" i="1" dirty="0" smtClean="0"/>
              <a:t>is</a:t>
            </a:r>
            <a:r>
              <a:rPr lang="en-US" sz="2800" dirty="0" smtClean="0"/>
              <a:t> free from arsenic and bacteria.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81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Make four sentences from this substitution table. </a:t>
            </a:r>
          </a:p>
        </p:txBody>
      </p:sp>
    </p:spTree>
    <p:extLst>
      <p:ext uri="{BB962C8B-B14F-4D97-AF65-F5344CB8AC3E}">
        <p14:creationId xmlns:p14="http://schemas.microsoft.com/office/powerpoint/2010/main" val="39990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718265"/>
              </p:ext>
            </p:extLst>
          </p:nvPr>
        </p:nvGraphicFramePr>
        <p:xfrm>
          <a:off x="266700" y="1524000"/>
          <a:ext cx="8534400" cy="2156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762000"/>
                <a:gridCol w="6096000"/>
              </a:tblGrid>
              <a:tr h="3937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very</a:t>
                      </a:r>
                      <a:r>
                        <a:rPr lang="en-US" sz="2800" baseline="0" dirty="0" smtClean="0"/>
                        <a:t> strictly followed in the Army. </a:t>
                      </a:r>
                      <a:endParaRPr lang="en-US" sz="2800" dirty="0"/>
                    </a:p>
                  </a:txBody>
                  <a:tcPr/>
                </a:tc>
              </a:tr>
              <a:tr h="546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Discipline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Is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the law of nature</a:t>
                      </a:r>
                      <a:endParaRPr lang="en-US" sz="2800" dirty="0"/>
                    </a:p>
                  </a:txBody>
                  <a:tcPr/>
                </a:tc>
              </a:tr>
              <a:tr h="546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 be disciplined</a:t>
                      </a:r>
                      <a:r>
                        <a:rPr lang="en-US" sz="2800" baseline="0" dirty="0" smtClean="0"/>
                        <a:t> to shine. </a:t>
                      </a:r>
                      <a:r>
                        <a:rPr lang="en-US" sz="280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</a:tr>
              <a:tr h="546100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Derived</a:t>
                      </a:r>
                      <a:r>
                        <a:rPr lang="en-US" sz="2800" baseline="0" dirty="0" smtClean="0"/>
                        <a:t> from the Latin word “Discipulus”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4572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Make four sentences from this substitution table.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100" y="4038600"/>
            <a:ext cx="822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sz="3200" dirty="0" smtClean="0"/>
              <a:t> Discipline </a:t>
            </a:r>
            <a:r>
              <a:rPr lang="en-US" sz="3200" b="1" i="1" dirty="0" smtClean="0"/>
              <a:t>is</a:t>
            </a:r>
            <a:r>
              <a:rPr lang="en-US" sz="3200" dirty="0" smtClean="0"/>
              <a:t> the law of nature. </a:t>
            </a:r>
          </a:p>
          <a:p>
            <a:pPr marL="342900" indent="-342900">
              <a:buAutoNum type="alphaLcParenBoth"/>
            </a:pPr>
            <a:r>
              <a:rPr lang="en-US" sz="3200" dirty="0"/>
              <a:t> </a:t>
            </a:r>
            <a:r>
              <a:rPr lang="en-US" sz="3200" dirty="0" smtClean="0"/>
              <a:t>It </a:t>
            </a:r>
            <a:r>
              <a:rPr lang="en-US" sz="3200" b="1" i="1" dirty="0" smtClean="0"/>
              <a:t>is</a:t>
            </a:r>
            <a:r>
              <a:rPr lang="en-US" sz="3200" dirty="0" smtClean="0"/>
              <a:t> derived from the latin word “Discipulus”. </a:t>
            </a:r>
          </a:p>
          <a:p>
            <a:pPr marL="342900" indent="-342900">
              <a:buAutoNum type="alphaLcParenBoth"/>
            </a:pPr>
            <a:r>
              <a:rPr lang="en-US" sz="3200" dirty="0"/>
              <a:t> </a:t>
            </a:r>
            <a:r>
              <a:rPr lang="en-US" sz="3200" dirty="0" smtClean="0"/>
              <a:t>It </a:t>
            </a:r>
            <a:r>
              <a:rPr lang="en-US" sz="3200" b="1" i="1" dirty="0" smtClean="0"/>
              <a:t>is</a:t>
            </a:r>
            <a:r>
              <a:rPr lang="en-US" sz="3200" dirty="0" smtClean="0"/>
              <a:t> very strictly followed in the Army. </a:t>
            </a:r>
          </a:p>
          <a:p>
            <a:pPr marL="342900" indent="-342900">
              <a:buAutoNum type="alphaLcParenBoth"/>
            </a:pPr>
            <a:r>
              <a:rPr lang="en-US" sz="3200" dirty="0"/>
              <a:t> </a:t>
            </a:r>
            <a:r>
              <a:rPr lang="en-US" sz="3200" dirty="0" smtClean="0"/>
              <a:t>We </a:t>
            </a:r>
            <a:r>
              <a:rPr lang="en-US" sz="3200" b="1" i="1" dirty="0" smtClean="0"/>
              <a:t>are</a:t>
            </a:r>
            <a:r>
              <a:rPr lang="en-US" sz="3200" dirty="0" smtClean="0"/>
              <a:t> to be disciplined to shine. </a:t>
            </a:r>
          </a:p>
        </p:txBody>
      </p:sp>
    </p:spTree>
    <p:extLst>
      <p:ext uri="{BB962C8B-B14F-4D97-AF65-F5344CB8AC3E}">
        <p14:creationId xmlns:p14="http://schemas.microsoft.com/office/powerpoint/2010/main" val="320059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642263"/>
              </p:ext>
            </p:extLst>
          </p:nvPr>
        </p:nvGraphicFramePr>
        <p:xfrm>
          <a:off x="253621" y="304800"/>
          <a:ext cx="8686800" cy="3429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600200"/>
                <a:gridCol w="5105400"/>
              </a:tblGrid>
              <a:tr h="96635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Bangladesh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achieved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their</a:t>
                      </a:r>
                      <a:r>
                        <a:rPr lang="en-US" sz="2800" baseline="0" dirty="0" smtClean="0"/>
                        <a:t> lives for the cause of the country's freedom.</a:t>
                      </a:r>
                      <a:endParaRPr lang="en-US" sz="2800" dirty="0"/>
                    </a:p>
                  </a:txBody>
                  <a:tcPr/>
                </a:tc>
              </a:tr>
              <a:tr h="52993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The country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have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</a:t>
                      </a:r>
                      <a:r>
                        <a:rPr lang="en-US" sz="2800" baseline="0" dirty="0" smtClean="0"/>
                        <a:t> country of South Asia.</a:t>
                      </a:r>
                      <a:endParaRPr lang="en-US" sz="2800" dirty="0"/>
                    </a:p>
                  </a:txBody>
                  <a:tcPr/>
                </a:tc>
              </a:tr>
              <a:tr h="96635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Many people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Is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high</a:t>
                      </a:r>
                      <a:r>
                        <a:rPr lang="en-US" sz="2800" baseline="0" dirty="0" smtClean="0"/>
                        <a:t> hopes for the country. </a:t>
                      </a:r>
                      <a:endParaRPr lang="en-US" sz="2800" dirty="0"/>
                    </a:p>
                  </a:txBody>
                  <a:tcPr/>
                </a:tc>
              </a:tr>
              <a:tr h="96635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Now we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sacrificed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Its</a:t>
                      </a:r>
                      <a:r>
                        <a:rPr lang="en-US" sz="2800" baseline="0" dirty="0" smtClean="0"/>
                        <a:t> freedom from the Pakistanis in 1971. 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9030" y="4038600"/>
            <a:ext cx="8839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sz="2600" dirty="0" smtClean="0"/>
              <a:t> Bangladesh </a:t>
            </a:r>
            <a:r>
              <a:rPr lang="en-US" sz="2600" b="1" i="1" dirty="0" smtClean="0"/>
              <a:t>is</a:t>
            </a:r>
            <a:r>
              <a:rPr lang="en-US" sz="2600" dirty="0" smtClean="0"/>
              <a:t> a country of South Asia. </a:t>
            </a:r>
          </a:p>
          <a:p>
            <a:pPr marL="342900" indent="-342900">
              <a:buAutoNum type="alphaLcParenBoth"/>
            </a:pPr>
            <a:r>
              <a:rPr lang="en-US" sz="2600" dirty="0"/>
              <a:t> </a:t>
            </a:r>
            <a:r>
              <a:rPr lang="en-US" sz="2600" dirty="0" smtClean="0"/>
              <a:t>The country </a:t>
            </a:r>
            <a:r>
              <a:rPr lang="en-US" sz="2600" b="1" i="1" dirty="0" smtClean="0"/>
              <a:t>achieved</a:t>
            </a:r>
            <a:r>
              <a:rPr lang="en-US" sz="2600" dirty="0" smtClean="0"/>
              <a:t> its freedom from the Pakistanis in 1971.</a:t>
            </a:r>
          </a:p>
          <a:p>
            <a:pPr marL="342900" indent="-342900">
              <a:buAutoNum type="alphaLcParenBoth"/>
            </a:pPr>
            <a:r>
              <a:rPr lang="en-US" sz="2600" dirty="0" smtClean="0"/>
              <a:t> Many people </a:t>
            </a:r>
            <a:r>
              <a:rPr lang="en-US" sz="2600" b="1" i="1" dirty="0" smtClean="0"/>
              <a:t>sacrificed</a:t>
            </a:r>
            <a:r>
              <a:rPr lang="en-US" sz="2600" dirty="0" smtClean="0"/>
              <a:t> their lives for the cause of the country's freedom.</a:t>
            </a:r>
          </a:p>
          <a:p>
            <a:pPr marL="342900" indent="-342900">
              <a:buAutoNum type="alphaLcParenBoth"/>
            </a:pPr>
            <a:r>
              <a:rPr lang="en-US" sz="2600" dirty="0"/>
              <a:t> </a:t>
            </a:r>
            <a:r>
              <a:rPr lang="en-US" sz="2600" dirty="0" smtClean="0"/>
              <a:t>Now we </a:t>
            </a:r>
            <a:r>
              <a:rPr lang="en-US" sz="2600" b="1" i="1" dirty="0" smtClean="0"/>
              <a:t>have</a:t>
            </a:r>
            <a:r>
              <a:rPr lang="en-US" sz="2600" dirty="0" smtClean="0"/>
              <a:t> high hopes for the country.  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7092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611299"/>
              </p:ext>
            </p:extLst>
          </p:nvPr>
        </p:nvGraphicFramePr>
        <p:xfrm>
          <a:off x="304800" y="381000"/>
          <a:ext cx="8610600" cy="3886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600200"/>
                <a:gridCol w="4876800"/>
              </a:tblGrid>
              <a:tr h="109691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Shakespeare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is called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37 plays</a:t>
                      </a:r>
                      <a:r>
                        <a:rPr lang="en-US" sz="2800" baseline="0" dirty="0" smtClean="0"/>
                        <a:t> and 154 sonnets. </a:t>
                      </a:r>
                      <a:endParaRPr lang="en-US" sz="2800" dirty="0"/>
                    </a:p>
                  </a:txBody>
                  <a:tcPr/>
                </a:tc>
              </a:tr>
              <a:tr h="109691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He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died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 Stamford on Avon</a:t>
                      </a:r>
                      <a:r>
                        <a:rPr lang="en-US" sz="2800" baseline="0" dirty="0" smtClean="0"/>
                        <a:t> on 23th April. </a:t>
                      </a:r>
                      <a:endParaRPr lang="en-US" sz="2800" dirty="0"/>
                    </a:p>
                  </a:txBody>
                  <a:tcPr/>
                </a:tc>
              </a:tr>
              <a:tr h="109691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He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was born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at the same day. </a:t>
                      </a:r>
                      <a:endParaRPr lang="en-US" sz="2800" dirty="0"/>
                    </a:p>
                  </a:txBody>
                  <a:tcPr/>
                </a:tc>
              </a:tr>
              <a:tr h="59546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He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wrote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</a:t>
                      </a:r>
                      <a:r>
                        <a:rPr lang="en-US" sz="2800" smtClean="0"/>
                        <a:t>he </a:t>
                      </a:r>
                      <a:r>
                        <a:rPr lang="en-US" sz="2800" dirty="0" smtClean="0"/>
                        <a:t>“Bard of Avon”. 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4495800"/>
            <a:ext cx="861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sz="2800" dirty="0" smtClean="0"/>
              <a:t>Shakespeare </a:t>
            </a:r>
            <a:r>
              <a:rPr lang="en-US" sz="2800" b="1" i="1" dirty="0" smtClean="0"/>
              <a:t>was born </a:t>
            </a:r>
            <a:r>
              <a:rPr lang="en-US" sz="2800" dirty="0" smtClean="0"/>
              <a:t>in Stamford on Avon on 23 April. </a:t>
            </a:r>
          </a:p>
          <a:p>
            <a:pPr marL="342900" indent="-342900">
              <a:buAutoNum type="alphaLcParenBoth"/>
            </a:pPr>
            <a:r>
              <a:rPr lang="en-US" sz="2800" dirty="0"/>
              <a:t> </a:t>
            </a:r>
            <a:r>
              <a:rPr lang="en-US" sz="2800" dirty="0" smtClean="0"/>
              <a:t>He </a:t>
            </a:r>
            <a:r>
              <a:rPr lang="en-US" sz="2800" b="1" i="1" dirty="0" smtClean="0"/>
              <a:t>is called </a:t>
            </a:r>
            <a:r>
              <a:rPr lang="en-US" sz="2800" dirty="0" smtClean="0"/>
              <a:t>the “Bard on Avon.” </a:t>
            </a:r>
          </a:p>
          <a:p>
            <a:pPr marL="342900" indent="-342900">
              <a:buAutoNum type="alphaLcParenBoth"/>
            </a:pPr>
            <a:r>
              <a:rPr lang="en-US" sz="2800" dirty="0"/>
              <a:t> </a:t>
            </a:r>
            <a:r>
              <a:rPr lang="en-US" sz="2800" dirty="0" smtClean="0"/>
              <a:t>He </a:t>
            </a:r>
            <a:r>
              <a:rPr lang="en-US" sz="2800" b="1" i="1" dirty="0" smtClean="0"/>
              <a:t>died</a:t>
            </a:r>
            <a:r>
              <a:rPr lang="en-US" sz="2800" dirty="0" smtClean="0"/>
              <a:t> at the same day. </a:t>
            </a:r>
          </a:p>
          <a:p>
            <a:pPr marL="342900" indent="-342900">
              <a:buAutoNum type="alphaLcParenBoth"/>
            </a:pPr>
            <a:r>
              <a:rPr lang="en-US" sz="2800" dirty="0" smtClean="0"/>
              <a:t>He </a:t>
            </a:r>
            <a:r>
              <a:rPr lang="en-US" sz="2800" b="1" i="1" dirty="0" smtClean="0"/>
              <a:t>wrote</a:t>
            </a:r>
            <a:r>
              <a:rPr lang="en-US" sz="2800" dirty="0" smtClean="0"/>
              <a:t> 37 plays and 154 sonnets.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911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217547"/>
              </p:ext>
            </p:extLst>
          </p:nvPr>
        </p:nvGraphicFramePr>
        <p:xfrm>
          <a:off x="304800" y="838200"/>
          <a:ext cx="8458200" cy="2937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1447800"/>
                <a:gridCol w="4495800"/>
              </a:tblGrid>
              <a:tr h="52921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Education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is often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The right path to</a:t>
                      </a:r>
                      <a:r>
                        <a:rPr lang="en-US" sz="2800" baseline="0" dirty="0" smtClean="0"/>
                        <a:t> go ahead. </a:t>
                      </a:r>
                      <a:endParaRPr lang="en-US" sz="2800" dirty="0"/>
                    </a:p>
                  </a:txBody>
                  <a:tcPr/>
                </a:tc>
              </a:tr>
              <a:tr h="43319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makes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about</a:t>
                      </a:r>
                      <a:r>
                        <a:rPr lang="en-US" sz="2800" baseline="0" dirty="0" smtClean="0"/>
                        <a:t> a change in us .</a:t>
                      </a:r>
                      <a:endParaRPr lang="en-US" sz="2800" dirty="0"/>
                    </a:p>
                  </a:txBody>
                  <a:tcPr/>
                </a:tc>
              </a:tr>
              <a:tr h="43319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Being educated</a:t>
                      </a:r>
                      <a:r>
                        <a:rPr lang="en-US" sz="2800" baseline="0" dirty="0" smtClean="0"/>
                        <a:t> we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can choose 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considered</a:t>
                      </a:r>
                      <a:r>
                        <a:rPr lang="en-US" sz="2800" baseline="0" dirty="0" smtClean="0"/>
                        <a:t> as light. </a:t>
                      </a:r>
                      <a:endParaRPr lang="en-US" sz="2800" dirty="0"/>
                    </a:p>
                  </a:txBody>
                  <a:tcPr/>
                </a:tc>
              </a:tr>
              <a:tr h="433194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brings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us</a:t>
                      </a:r>
                      <a:r>
                        <a:rPr lang="en-US" sz="2800" baseline="0" dirty="0" smtClean="0"/>
                        <a:t> different from animals. 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267200"/>
            <a:ext cx="830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sz="2800" dirty="0" smtClean="0"/>
              <a:t> Education </a:t>
            </a:r>
            <a:r>
              <a:rPr lang="en-US" sz="2800" b="1" i="1" dirty="0" smtClean="0"/>
              <a:t>is often </a:t>
            </a:r>
            <a:r>
              <a:rPr lang="en-US" sz="2800" dirty="0" smtClean="0"/>
              <a:t>considered as light. </a:t>
            </a:r>
          </a:p>
          <a:p>
            <a:pPr marL="342900" indent="-342900">
              <a:buAutoNum type="alphaLcParenBoth"/>
            </a:pPr>
            <a:r>
              <a:rPr lang="en-US" sz="2800" dirty="0"/>
              <a:t> </a:t>
            </a:r>
            <a:r>
              <a:rPr lang="en-US" sz="2800" dirty="0" smtClean="0"/>
              <a:t>It </a:t>
            </a:r>
            <a:r>
              <a:rPr lang="en-US" sz="2800" b="1" i="1" dirty="0" smtClean="0"/>
              <a:t>brings</a:t>
            </a:r>
            <a:r>
              <a:rPr lang="en-US" sz="2800" dirty="0" smtClean="0"/>
              <a:t> about a change in us. </a:t>
            </a:r>
          </a:p>
          <a:p>
            <a:pPr marL="342900" indent="-342900">
              <a:buAutoNum type="alphaLcParenBoth"/>
            </a:pPr>
            <a:r>
              <a:rPr lang="en-US" sz="2800" dirty="0" smtClean="0"/>
              <a:t> Being educated we </a:t>
            </a:r>
            <a:r>
              <a:rPr lang="en-US" sz="2800" b="1" i="1" dirty="0" smtClean="0"/>
              <a:t>can choose </a:t>
            </a:r>
            <a:r>
              <a:rPr lang="en-US" sz="2800" dirty="0" smtClean="0"/>
              <a:t>the right path to go ahead. </a:t>
            </a:r>
          </a:p>
          <a:p>
            <a:pPr marL="342900" indent="-342900">
              <a:buAutoNum type="alphaLcParenBoth"/>
            </a:pPr>
            <a:r>
              <a:rPr lang="en-US" sz="2800" dirty="0" smtClean="0"/>
              <a:t> Education </a:t>
            </a:r>
            <a:r>
              <a:rPr lang="en-US" sz="2800" b="1" i="1" dirty="0" smtClean="0"/>
              <a:t>makes</a:t>
            </a:r>
            <a:r>
              <a:rPr lang="en-US" sz="2800" dirty="0" smtClean="0"/>
              <a:t> us different from animals.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397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18766"/>
            <a:ext cx="541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Make four sentences from this substitution table.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972765"/>
              </p:ext>
            </p:extLst>
          </p:nvPr>
        </p:nvGraphicFramePr>
        <p:xfrm>
          <a:off x="217227" y="495300"/>
          <a:ext cx="8763000" cy="3387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1676400"/>
                <a:gridCol w="3810000"/>
              </a:tblGrid>
              <a:tr h="55245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Once the town of </a:t>
                      </a:r>
                      <a:r>
                        <a:rPr lang="en-US" sz="2800" dirty="0" err="1" smtClean="0"/>
                        <a:t>Hemelin</a:t>
                      </a:r>
                      <a:r>
                        <a:rPr lang="en-US" sz="2800" dirty="0" smtClean="0"/>
                        <a:t> in Germany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</a:t>
                      </a:r>
                      <a:r>
                        <a:rPr lang="en-US" sz="2800" baseline="0" dirty="0" smtClean="0"/>
                        <a:t> the Mayor to do something about rats.</a:t>
                      </a:r>
                      <a:endParaRPr lang="en-US" sz="2800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The people of the town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was faced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with a great problem. </a:t>
                      </a:r>
                      <a:endParaRPr lang="en-US" sz="2800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They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called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 the</a:t>
                      </a:r>
                      <a:r>
                        <a:rPr lang="en-US" sz="2800" baseline="0" dirty="0" smtClean="0"/>
                        <a:t> Town Hall </a:t>
                      </a:r>
                      <a:endParaRPr lang="en-US" sz="2800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The</a:t>
                      </a:r>
                      <a:r>
                        <a:rPr lang="en-US" sz="2800" baseline="0" dirty="0" smtClean="0"/>
                        <a:t> Mayor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said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 meeting of the councilors. 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4191000"/>
            <a:ext cx="8686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Once the town of </a:t>
            </a:r>
            <a:r>
              <a:rPr lang="en-US" sz="2800" dirty="0" err="1" smtClean="0"/>
              <a:t>Hemelin</a:t>
            </a:r>
            <a:r>
              <a:rPr lang="en-US" sz="2800" dirty="0" smtClean="0"/>
              <a:t> in Germany </a:t>
            </a:r>
            <a:r>
              <a:rPr lang="en-US" sz="2800" b="1" dirty="0" smtClean="0"/>
              <a:t>was faced </a:t>
            </a:r>
            <a:r>
              <a:rPr lang="en-US" sz="2800" dirty="0" smtClean="0"/>
              <a:t>with a great problem. </a:t>
            </a:r>
          </a:p>
          <a:p>
            <a:pPr marL="342900" indent="-342900">
              <a:buAutoNum type="arabicPeriod"/>
            </a:pPr>
            <a:r>
              <a:rPr lang="en-US" sz="2800" dirty="0"/>
              <a:t> </a:t>
            </a:r>
            <a:r>
              <a:rPr lang="en-US" sz="2800" dirty="0" smtClean="0"/>
              <a:t>The people of the town</a:t>
            </a:r>
            <a:r>
              <a:rPr lang="en-US" sz="2800" b="1" dirty="0" smtClean="0"/>
              <a:t> came </a:t>
            </a:r>
            <a:r>
              <a:rPr lang="en-US" sz="2800" dirty="0" smtClean="0"/>
              <a:t>to the to Town Hall. 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They </a:t>
            </a:r>
            <a:r>
              <a:rPr lang="en-US" sz="2800" b="1" dirty="0" smtClean="0"/>
              <a:t>said</a:t>
            </a:r>
            <a:r>
              <a:rPr lang="en-US" sz="2800" dirty="0" smtClean="0"/>
              <a:t> to the Mayor to do something about rats.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The Mayor </a:t>
            </a:r>
            <a:r>
              <a:rPr lang="en-US" sz="2800" b="1" dirty="0" smtClean="0"/>
              <a:t>called</a:t>
            </a:r>
            <a:r>
              <a:rPr lang="en-US" sz="2800" dirty="0" smtClean="0"/>
              <a:t> a meeting of the councilors.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141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457523"/>
              </p:ext>
            </p:extLst>
          </p:nvPr>
        </p:nvGraphicFramePr>
        <p:xfrm>
          <a:off x="196187" y="1143000"/>
          <a:ext cx="8694760" cy="2896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564"/>
                <a:gridCol w="1615840"/>
                <a:gridCol w="5078356"/>
              </a:tblGrid>
              <a:tr h="106577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Alexander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crossed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to the plain land of the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dirty="0" smtClean="0"/>
                        <a:t>Punjab</a:t>
                      </a:r>
                      <a:endParaRPr lang="en-US" sz="3200" dirty="0"/>
                    </a:p>
                  </a:txBody>
                  <a:tcPr/>
                </a:tc>
              </a:tr>
              <a:tr h="6099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He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reached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India </a:t>
                      </a:r>
                      <a:endParaRPr lang="en-US" sz="3200" dirty="0"/>
                    </a:p>
                  </a:txBody>
                  <a:tcPr/>
                </a:tc>
              </a:tr>
              <a:tr h="6099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Then he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Came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the </a:t>
                      </a:r>
                      <a:r>
                        <a:rPr lang="en-US" sz="3200" dirty="0" err="1" smtClean="0"/>
                        <a:t>Khaiyber</a:t>
                      </a:r>
                      <a:r>
                        <a:rPr lang="en-US" sz="3200" baseline="0" dirty="0" smtClean="0"/>
                        <a:t> Pass.</a:t>
                      </a:r>
                      <a:endParaRPr lang="en-US" sz="3200" dirty="0"/>
                    </a:p>
                  </a:txBody>
                  <a:tcPr/>
                </a:tc>
              </a:tr>
              <a:tr h="609940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was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the</a:t>
                      </a:r>
                      <a:r>
                        <a:rPr lang="en-US" sz="3200" baseline="0" dirty="0" smtClean="0"/>
                        <a:t> king of Macedon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2567" y="4191000"/>
            <a:ext cx="838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sz="3200" dirty="0" smtClean="0"/>
              <a:t>Alexander </a:t>
            </a:r>
            <a:r>
              <a:rPr lang="en-US" sz="3200" b="1" dirty="0" smtClean="0"/>
              <a:t>was</a:t>
            </a:r>
            <a:r>
              <a:rPr lang="en-US" sz="3200" dirty="0" smtClean="0"/>
              <a:t> the king of Macedon.</a:t>
            </a:r>
          </a:p>
          <a:p>
            <a:pPr marL="342900" indent="-342900">
              <a:buAutoNum type="alphaLcParenBoth"/>
            </a:pPr>
            <a:r>
              <a:rPr lang="en-US" sz="3200" dirty="0"/>
              <a:t> </a:t>
            </a:r>
            <a:r>
              <a:rPr lang="en-US" sz="3200" dirty="0" smtClean="0"/>
              <a:t>He </a:t>
            </a:r>
            <a:r>
              <a:rPr lang="en-US" sz="3200" b="1" dirty="0" smtClean="0"/>
              <a:t>crossed</a:t>
            </a:r>
            <a:r>
              <a:rPr lang="en-US" sz="3200" dirty="0" smtClean="0"/>
              <a:t> the </a:t>
            </a:r>
            <a:r>
              <a:rPr lang="en-US" sz="3200" dirty="0" err="1" smtClean="0"/>
              <a:t>Khaiyber</a:t>
            </a:r>
            <a:r>
              <a:rPr lang="en-US" sz="3200" dirty="0" smtClean="0"/>
              <a:t> Pass. </a:t>
            </a:r>
          </a:p>
          <a:p>
            <a:pPr marL="342900" indent="-342900">
              <a:buAutoNum type="alphaLcParenBoth"/>
            </a:pPr>
            <a:r>
              <a:rPr lang="en-US" sz="3200" dirty="0"/>
              <a:t> </a:t>
            </a:r>
            <a:r>
              <a:rPr lang="en-US" sz="3200" dirty="0" smtClean="0"/>
              <a:t>He </a:t>
            </a:r>
            <a:r>
              <a:rPr lang="en-US" sz="3200" b="1" dirty="0" smtClean="0"/>
              <a:t>reached</a:t>
            </a:r>
            <a:r>
              <a:rPr lang="en-US" sz="3200" dirty="0" smtClean="0"/>
              <a:t> India. </a:t>
            </a:r>
          </a:p>
          <a:p>
            <a:pPr marL="342900" indent="-342900">
              <a:buAutoNum type="alphaLcParenBoth"/>
            </a:pPr>
            <a:r>
              <a:rPr lang="en-US" sz="3200" dirty="0"/>
              <a:t> </a:t>
            </a:r>
            <a:r>
              <a:rPr lang="en-US" sz="3200" dirty="0" smtClean="0"/>
              <a:t>Then he </a:t>
            </a:r>
            <a:r>
              <a:rPr lang="en-US" sz="3200" b="1" dirty="0" smtClean="0"/>
              <a:t>come </a:t>
            </a:r>
            <a:r>
              <a:rPr lang="en-US" sz="3200" dirty="0" smtClean="0"/>
              <a:t>to the plain land of the Punjab.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3048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Make four sentences from the following table.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235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463013"/>
              </p:ext>
            </p:extLst>
          </p:nvPr>
        </p:nvGraphicFramePr>
        <p:xfrm>
          <a:off x="228600" y="1143000"/>
          <a:ext cx="86868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1905000"/>
                <a:gridCol w="4267200"/>
              </a:tblGrid>
              <a:tr h="792956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Porus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came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him how he would like to be treated</a:t>
                      </a:r>
                      <a:endParaRPr lang="en-US" sz="2400" dirty="0"/>
                    </a:p>
                  </a:txBody>
                  <a:tcPr/>
                </a:tc>
              </a:tr>
              <a:tr h="79295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But unfortunately he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asked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before</a:t>
                      </a:r>
                      <a:r>
                        <a:rPr lang="en-US" sz="2400" baseline="0" dirty="0" smtClean="0"/>
                        <a:t> Alexander</a:t>
                      </a:r>
                      <a:endParaRPr lang="en-US" sz="2400" dirty="0"/>
                    </a:p>
                  </a:txBody>
                  <a:tcPr/>
                </a:tc>
              </a:tr>
              <a:tr h="44053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was defeated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and taken prisoner </a:t>
                      </a:r>
                      <a:endParaRPr lang="en-US" sz="2400" dirty="0"/>
                    </a:p>
                  </a:txBody>
                  <a:tcPr/>
                </a:tc>
              </a:tr>
              <a:tr h="79295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Alexander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was brought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forward to defend his land from the attack of Alexander.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2012" y="4343400"/>
            <a:ext cx="868338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sz="2600" dirty="0" err="1" smtClean="0"/>
              <a:t>Porus</a:t>
            </a:r>
            <a:r>
              <a:rPr lang="en-US" sz="2600" dirty="0" smtClean="0"/>
              <a:t> </a:t>
            </a:r>
            <a:r>
              <a:rPr lang="en-US" sz="2600" b="1" dirty="0" smtClean="0"/>
              <a:t>came forward </a:t>
            </a:r>
            <a:r>
              <a:rPr lang="en-US" sz="2600" dirty="0" smtClean="0"/>
              <a:t>to defend his land from the attack of Alexander.</a:t>
            </a:r>
          </a:p>
          <a:p>
            <a:pPr marL="342900" indent="-342900">
              <a:buAutoNum type="alphaLcParenBoth"/>
            </a:pPr>
            <a:r>
              <a:rPr lang="en-US" sz="2600" dirty="0"/>
              <a:t> </a:t>
            </a:r>
            <a:r>
              <a:rPr lang="en-US" sz="2600" dirty="0" smtClean="0"/>
              <a:t>But unfortunately he </a:t>
            </a:r>
            <a:r>
              <a:rPr lang="en-US" sz="2600" b="1" dirty="0" smtClean="0"/>
              <a:t>was defeated  </a:t>
            </a:r>
            <a:r>
              <a:rPr lang="en-US" sz="2600" dirty="0" smtClean="0"/>
              <a:t>and taken prisoner .</a:t>
            </a:r>
          </a:p>
          <a:p>
            <a:pPr marL="342900" indent="-342900">
              <a:buAutoNum type="alphaLcParenBoth"/>
            </a:pPr>
            <a:r>
              <a:rPr lang="en-US" sz="2600" dirty="0"/>
              <a:t> </a:t>
            </a:r>
            <a:r>
              <a:rPr lang="en-US" sz="2600" dirty="0" smtClean="0"/>
              <a:t>He </a:t>
            </a:r>
            <a:r>
              <a:rPr lang="en-US" sz="2600" b="1" dirty="0" smtClean="0"/>
              <a:t>was brought </a:t>
            </a:r>
            <a:r>
              <a:rPr lang="en-US" sz="2600" dirty="0" smtClean="0"/>
              <a:t>before </a:t>
            </a:r>
            <a:r>
              <a:rPr lang="en-US" sz="2600" dirty="0" err="1" smtClean="0"/>
              <a:t>Alexamder</a:t>
            </a:r>
            <a:r>
              <a:rPr lang="en-US" sz="2600" dirty="0" smtClean="0"/>
              <a:t>. </a:t>
            </a:r>
          </a:p>
          <a:p>
            <a:pPr marL="342900" indent="-342900">
              <a:buAutoNum type="alphaLcParenBoth"/>
            </a:pPr>
            <a:r>
              <a:rPr lang="en-US" sz="2600" dirty="0"/>
              <a:t> </a:t>
            </a:r>
            <a:r>
              <a:rPr lang="en-US" sz="2600" dirty="0" smtClean="0"/>
              <a:t>Alexander </a:t>
            </a:r>
            <a:r>
              <a:rPr lang="en-US" sz="2600" b="1" dirty="0" smtClean="0"/>
              <a:t>asked</a:t>
            </a:r>
            <a:r>
              <a:rPr lang="en-US" sz="2600" dirty="0" smtClean="0"/>
              <a:t> him how he would like to be treated. 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260486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Make four sentences from the following table</a:t>
            </a:r>
          </a:p>
        </p:txBody>
      </p:sp>
    </p:spTree>
    <p:extLst>
      <p:ext uri="{BB962C8B-B14F-4D97-AF65-F5344CB8AC3E}">
        <p14:creationId xmlns:p14="http://schemas.microsoft.com/office/powerpoint/2010/main" val="343891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271406"/>
              </p:ext>
            </p:extLst>
          </p:nvPr>
        </p:nvGraphicFramePr>
        <p:xfrm>
          <a:off x="266700" y="1219200"/>
          <a:ext cx="8763000" cy="2819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447800"/>
                <a:gridCol w="5029200"/>
              </a:tblGrid>
              <a:tr h="58658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Truthfulness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brings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 truthful</a:t>
                      </a:r>
                      <a:r>
                        <a:rPr lang="en-US" sz="2800" baseline="0" dirty="0" smtClean="0"/>
                        <a:t> person.</a:t>
                      </a:r>
                      <a:endParaRPr lang="en-US" sz="2800" dirty="0"/>
                    </a:p>
                  </a:txBody>
                  <a:tcPr/>
                </a:tc>
              </a:tr>
              <a:tr h="58658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respects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the greatest of all virtues.</a:t>
                      </a:r>
                      <a:endParaRPr lang="en-US" sz="2800" dirty="0"/>
                    </a:p>
                  </a:txBody>
                  <a:tcPr/>
                </a:tc>
              </a:tr>
              <a:tr h="58658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peace of mind. </a:t>
                      </a:r>
                      <a:endParaRPr lang="en-US" sz="2800" dirty="0"/>
                    </a:p>
                  </a:txBody>
                  <a:tcPr/>
                </a:tc>
              </a:tr>
              <a:tr h="10596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Everybody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is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the quality of speaking the truth.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2137" y="4267200"/>
            <a:ext cx="8534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sz="3200" dirty="0" smtClean="0"/>
              <a:t>Truthfulness</a:t>
            </a:r>
            <a:r>
              <a:rPr lang="en-US" sz="3200" b="1" dirty="0" smtClean="0"/>
              <a:t> </a:t>
            </a:r>
            <a:r>
              <a:rPr lang="en-US" sz="3200" b="1" i="1" dirty="0" smtClean="0"/>
              <a:t>is</a:t>
            </a:r>
            <a:r>
              <a:rPr lang="en-US" sz="3200" b="1" dirty="0" smtClean="0"/>
              <a:t> </a:t>
            </a:r>
            <a:r>
              <a:rPr lang="en-US" sz="3200" dirty="0" smtClean="0"/>
              <a:t>the greatest of all virtues.</a:t>
            </a:r>
          </a:p>
          <a:p>
            <a:pPr marL="342900" indent="-342900">
              <a:buAutoNum type="alphaLcParenBoth"/>
            </a:pPr>
            <a:r>
              <a:rPr lang="en-US" sz="3200" dirty="0"/>
              <a:t> I</a:t>
            </a:r>
            <a:r>
              <a:rPr lang="en-US" sz="3200" dirty="0" smtClean="0"/>
              <a:t>t </a:t>
            </a:r>
            <a:r>
              <a:rPr lang="en-US" sz="3200" b="1" i="1" dirty="0" smtClean="0"/>
              <a:t>means</a:t>
            </a:r>
            <a:r>
              <a:rPr lang="en-US" sz="3200" dirty="0" smtClean="0"/>
              <a:t> the quality of speaking the truth.</a:t>
            </a:r>
          </a:p>
          <a:p>
            <a:pPr marL="342900" indent="-342900">
              <a:buAutoNum type="alphaLcParenBoth"/>
            </a:pPr>
            <a:r>
              <a:rPr lang="en-US" sz="3200" dirty="0"/>
              <a:t> </a:t>
            </a:r>
            <a:r>
              <a:rPr lang="en-US" sz="3200" dirty="0" smtClean="0"/>
              <a:t>It </a:t>
            </a:r>
            <a:r>
              <a:rPr lang="en-US" sz="3200" b="1" i="1" dirty="0" smtClean="0"/>
              <a:t>brings</a:t>
            </a:r>
            <a:r>
              <a:rPr lang="en-US" sz="3200" dirty="0" smtClean="0"/>
              <a:t> peace of mind. </a:t>
            </a:r>
          </a:p>
          <a:p>
            <a:pPr marL="342900" indent="-342900">
              <a:buAutoNum type="alphaLcParenBoth"/>
            </a:pPr>
            <a:r>
              <a:rPr lang="en-US" sz="3200" dirty="0"/>
              <a:t> </a:t>
            </a:r>
            <a:r>
              <a:rPr lang="en-US" sz="3200" dirty="0" smtClean="0"/>
              <a:t>Everybody </a:t>
            </a:r>
            <a:r>
              <a:rPr lang="en-US" sz="3200" b="1" i="1" dirty="0" smtClean="0"/>
              <a:t>respects</a:t>
            </a:r>
            <a:r>
              <a:rPr lang="en-US" sz="3200" dirty="0" smtClean="0"/>
              <a:t> a truthful person.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5334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Make four sentences from this substitution table. </a:t>
            </a:r>
          </a:p>
        </p:txBody>
      </p:sp>
    </p:spTree>
    <p:extLst>
      <p:ext uri="{BB962C8B-B14F-4D97-AF65-F5344CB8AC3E}">
        <p14:creationId xmlns:p14="http://schemas.microsoft.com/office/powerpoint/2010/main" val="152379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657729"/>
              </p:ext>
            </p:extLst>
          </p:nvPr>
        </p:nvGraphicFramePr>
        <p:xfrm>
          <a:off x="190500" y="1371600"/>
          <a:ext cx="8839200" cy="2915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118507"/>
                <a:gridCol w="5129893"/>
              </a:tblGrid>
              <a:tr h="92539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William Shakespeare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wrote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born</a:t>
                      </a:r>
                      <a:r>
                        <a:rPr lang="en-US" sz="2800" baseline="0" dirty="0" smtClean="0"/>
                        <a:t> at Stratford upon Avon in England</a:t>
                      </a:r>
                      <a:endParaRPr lang="en-US" sz="2800" dirty="0"/>
                    </a:p>
                  </a:txBody>
                  <a:tcPr/>
                </a:tc>
              </a:tr>
              <a:tr h="52240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is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</a:t>
                      </a:r>
                      <a:r>
                        <a:rPr lang="en-US" sz="2800" baseline="0" dirty="0" smtClean="0"/>
                        <a:t> great poet of the entire world.</a:t>
                      </a:r>
                      <a:endParaRPr lang="en-US" sz="2800" dirty="0"/>
                    </a:p>
                  </a:txBody>
                  <a:tcPr/>
                </a:tc>
              </a:tr>
              <a:tr h="92539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This</a:t>
                      </a:r>
                      <a:r>
                        <a:rPr lang="en-US" sz="2800" baseline="0" dirty="0" smtClean="0"/>
                        <a:t> great writer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was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relatively</a:t>
                      </a:r>
                      <a:r>
                        <a:rPr lang="en-US" sz="2800" baseline="0" dirty="0" smtClean="0"/>
                        <a:t> unknown in his life time.</a:t>
                      </a:r>
                      <a:endParaRPr lang="en-US" sz="2800" dirty="0"/>
                    </a:p>
                  </a:txBody>
                  <a:tcPr/>
                </a:tc>
              </a:tr>
              <a:tr h="52240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But he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37 plays and 154 sonnets.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4572000"/>
            <a:ext cx="8763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sz="2800" dirty="0" smtClean="0"/>
              <a:t>William Shakespeare </a:t>
            </a:r>
            <a:r>
              <a:rPr lang="en-US" sz="2800" b="1" i="1" dirty="0" smtClean="0"/>
              <a:t>is</a:t>
            </a:r>
            <a:r>
              <a:rPr lang="en-US" sz="2800" dirty="0" smtClean="0"/>
              <a:t> a great poet of the entire world. </a:t>
            </a:r>
          </a:p>
          <a:p>
            <a:pPr marL="342900" indent="-342900">
              <a:buAutoNum type="alphaLcParenBoth"/>
            </a:pPr>
            <a:r>
              <a:rPr lang="en-US" sz="2800" dirty="0"/>
              <a:t> </a:t>
            </a:r>
            <a:r>
              <a:rPr lang="en-US" sz="2800" dirty="0" smtClean="0"/>
              <a:t>he </a:t>
            </a:r>
            <a:r>
              <a:rPr lang="en-US" sz="2800" b="1" i="1" dirty="0" smtClean="0"/>
              <a:t>was</a:t>
            </a:r>
            <a:r>
              <a:rPr lang="en-US" sz="2800" dirty="0" smtClean="0"/>
              <a:t> born at Stratford upon Avon in England.</a:t>
            </a:r>
          </a:p>
          <a:p>
            <a:pPr marL="342900" indent="-342900">
              <a:buAutoNum type="alphaLcParenBoth"/>
            </a:pPr>
            <a:r>
              <a:rPr lang="en-US" sz="2800" dirty="0"/>
              <a:t> </a:t>
            </a:r>
            <a:r>
              <a:rPr lang="en-US" sz="2800" dirty="0" smtClean="0"/>
              <a:t>This great writer </a:t>
            </a:r>
            <a:r>
              <a:rPr lang="en-US" sz="2800" b="1" i="1" dirty="0" smtClean="0"/>
              <a:t>wrote</a:t>
            </a:r>
            <a:r>
              <a:rPr lang="en-US" sz="2800" dirty="0" smtClean="0"/>
              <a:t> 37 plays and 154 sonnets. </a:t>
            </a:r>
          </a:p>
          <a:p>
            <a:pPr marL="342900" indent="-342900">
              <a:buAutoNum type="alphaLcParenBoth"/>
            </a:pPr>
            <a:r>
              <a:rPr lang="en-US" sz="2800" dirty="0"/>
              <a:t> </a:t>
            </a:r>
            <a:r>
              <a:rPr lang="en-US" sz="2800" dirty="0" smtClean="0"/>
              <a:t>But he </a:t>
            </a:r>
            <a:r>
              <a:rPr lang="en-US" sz="2800" b="1" i="1" dirty="0" smtClean="0"/>
              <a:t>was</a:t>
            </a:r>
            <a:r>
              <a:rPr lang="en-US" sz="2800" dirty="0" smtClean="0"/>
              <a:t> relatively unknown in his life time.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334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Make four sentences from this substitution table. </a:t>
            </a:r>
          </a:p>
        </p:txBody>
      </p:sp>
    </p:spTree>
    <p:extLst>
      <p:ext uri="{BB962C8B-B14F-4D97-AF65-F5344CB8AC3E}">
        <p14:creationId xmlns:p14="http://schemas.microsoft.com/office/powerpoint/2010/main" val="35764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618793"/>
              </p:ext>
            </p:extLst>
          </p:nvPr>
        </p:nvGraphicFramePr>
        <p:xfrm>
          <a:off x="304800" y="1295400"/>
          <a:ext cx="8610600" cy="286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447800"/>
                <a:gridCol w="5029200"/>
              </a:tblGrid>
              <a:tr h="71845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discovered by</a:t>
                      </a:r>
                      <a:r>
                        <a:rPr lang="en-US" sz="3200" baseline="0" dirty="0" smtClean="0"/>
                        <a:t> Alexander Fleming. </a:t>
                      </a:r>
                      <a:endParaRPr lang="en-US" sz="3200" dirty="0"/>
                    </a:p>
                  </a:txBody>
                  <a:tcPr/>
                </a:tc>
              </a:tr>
              <a:tr h="59871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Penicillin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was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born in</a:t>
                      </a:r>
                      <a:r>
                        <a:rPr lang="en-US" sz="3200" baseline="0" dirty="0" smtClean="0"/>
                        <a:t> Scotland. </a:t>
                      </a:r>
                      <a:endParaRPr lang="en-US" sz="3200" dirty="0"/>
                    </a:p>
                  </a:txBody>
                  <a:tcPr/>
                </a:tc>
              </a:tr>
              <a:tr h="59871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 very attentive student. </a:t>
                      </a:r>
                      <a:endParaRPr lang="en-US" sz="3200" dirty="0"/>
                    </a:p>
                  </a:txBody>
                  <a:tcPr/>
                </a:tc>
              </a:tr>
              <a:tr h="598714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 name of medicine. 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4572000"/>
            <a:ext cx="7620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sz="3200" dirty="0" smtClean="0"/>
              <a:t>Penicillin</a:t>
            </a:r>
            <a:r>
              <a:rPr lang="en-US" sz="3200" b="1" i="1" dirty="0" smtClean="0"/>
              <a:t> is </a:t>
            </a:r>
            <a:r>
              <a:rPr lang="en-US" sz="3200" dirty="0" smtClean="0"/>
              <a:t>a name of medicine. </a:t>
            </a:r>
          </a:p>
          <a:p>
            <a:pPr marL="342900" indent="-342900">
              <a:buAutoNum type="alphaLcParenBoth"/>
            </a:pPr>
            <a:r>
              <a:rPr lang="en-US" sz="3200" dirty="0"/>
              <a:t> </a:t>
            </a:r>
            <a:r>
              <a:rPr lang="en-US" sz="3200" dirty="0" smtClean="0"/>
              <a:t>It </a:t>
            </a:r>
            <a:r>
              <a:rPr lang="en-US" sz="3200" b="1" i="1" dirty="0" smtClean="0"/>
              <a:t>was</a:t>
            </a:r>
            <a:r>
              <a:rPr lang="en-US" sz="3200" dirty="0" smtClean="0"/>
              <a:t> discovered by Alexander Fleming. </a:t>
            </a:r>
          </a:p>
          <a:p>
            <a:pPr marL="342900" indent="-342900">
              <a:buAutoNum type="alphaLcParenBoth"/>
            </a:pPr>
            <a:r>
              <a:rPr lang="en-US" sz="3200" dirty="0" smtClean="0"/>
              <a:t>He </a:t>
            </a:r>
            <a:r>
              <a:rPr lang="en-US" sz="3200" b="1" i="1" dirty="0" smtClean="0"/>
              <a:t>was</a:t>
            </a:r>
            <a:r>
              <a:rPr lang="en-US" sz="3200" dirty="0" smtClean="0"/>
              <a:t> born in Scotland. </a:t>
            </a:r>
          </a:p>
          <a:p>
            <a:pPr marL="342900" indent="-342900">
              <a:buAutoNum type="alphaLcParenBoth"/>
            </a:pPr>
            <a:r>
              <a:rPr lang="en-US" sz="3200" dirty="0" smtClean="0"/>
              <a:t>He </a:t>
            </a:r>
            <a:r>
              <a:rPr lang="en-US" sz="3200" b="1" i="1" dirty="0" smtClean="0"/>
              <a:t>was</a:t>
            </a:r>
            <a:r>
              <a:rPr lang="en-US" sz="3200" dirty="0" smtClean="0"/>
              <a:t> a very attentive student.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572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Make </a:t>
            </a:r>
            <a:r>
              <a:rPr lang="en-US" sz="2800" b="1" i="1" dirty="0"/>
              <a:t>four</a:t>
            </a:r>
            <a:r>
              <a:rPr lang="en-US" sz="2800" dirty="0"/>
              <a:t> sentences from this substitution table. </a:t>
            </a:r>
          </a:p>
        </p:txBody>
      </p:sp>
    </p:spTree>
    <p:extLst>
      <p:ext uri="{BB962C8B-B14F-4D97-AF65-F5344CB8AC3E}">
        <p14:creationId xmlns:p14="http://schemas.microsoft.com/office/powerpoint/2010/main" val="188802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825866"/>
              </p:ext>
            </p:extLst>
          </p:nvPr>
        </p:nvGraphicFramePr>
        <p:xfrm>
          <a:off x="249071" y="1295400"/>
          <a:ext cx="8569657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941"/>
                <a:gridCol w="1137565"/>
                <a:gridCol w="5536151"/>
              </a:tblGrid>
              <a:tr h="54771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</a:t>
                      </a:r>
                      <a:r>
                        <a:rPr lang="en-US" sz="2800" baseline="0" dirty="0" smtClean="0"/>
                        <a:t> patriot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Cares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For his / her country.</a:t>
                      </a:r>
                      <a:endParaRPr lang="en-US" sz="2800" dirty="0"/>
                    </a:p>
                  </a:txBody>
                  <a:tcPr/>
                </a:tc>
              </a:tr>
              <a:tr h="547711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He/She</a:t>
                      </a:r>
                      <a:r>
                        <a:rPr lang="en-US" sz="280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 country which has no patriot. </a:t>
                      </a:r>
                      <a:endParaRPr lang="en-US" sz="2800" dirty="0"/>
                    </a:p>
                  </a:txBody>
                  <a:tcPr/>
                </a:tc>
              </a:tr>
              <a:tr h="94766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Again there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He/she who loves his/her county truly. </a:t>
                      </a:r>
                      <a:endParaRPr lang="en-US" sz="2800" dirty="0"/>
                    </a:p>
                  </a:txBody>
                  <a:tcPr/>
                </a:tc>
              </a:tr>
              <a:tr h="547711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Some traitors too. 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4267200"/>
            <a:ext cx="8305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sz="2800" dirty="0" smtClean="0"/>
              <a:t> A patriot </a:t>
            </a:r>
            <a:r>
              <a:rPr lang="en-US" sz="2800" b="1" i="1" dirty="0" smtClean="0"/>
              <a:t>is</a:t>
            </a:r>
            <a:r>
              <a:rPr lang="en-US" sz="2800" dirty="0" smtClean="0"/>
              <a:t> he/she who loves his/her country truly. </a:t>
            </a:r>
          </a:p>
          <a:p>
            <a:pPr marL="342900" indent="-342900">
              <a:buAutoNum type="alphaLcParenBoth"/>
            </a:pPr>
            <a:r>
              <a:rPr lang="en-US" sz="2800" dirty="0"/>
              <a:t> H</a:t>
            </a:r>
            <a:r>
              <a:rPr lang="en-US" sz="2800" dirty="0" smtClean="0"/>
              <a:t>e/ she </a:t>
            </a:r>
            <a:r>
              <a:rPr lang="en-US" sz="2800" b="1" i="1" dirty="0" smtClean="0"/>
              <a:t>cares</a:t>
            </a:r>
            <a:r>
              <a:rPr lang="en-US" sz="2800" dirty="0" smtClean="0"/>
              <a:t> for his/her country. </a:t>
            </a:r>
          </a:p>
          <a:p>
            <a:pPr marL="342900" indent="-342900">
              <a:buAutoNum type="alphaLcParenBoth"/>
            </a:pPr>
            <a:r>
              <a:rPr lang="en-US" sz="2800" dirty="0" smtClean="0"/>
              <a:t> There </a:t>
            </a:r>
            <a:r>
              <a:rPr lang="en-US" sz="2800" b="1" i="1" dirty="0" smtClean="0"/>
              <a:t>is</a:t>
            </a:r>
            <a:r>
              <a:rPr lang="en-US" sz="2800" dirty="0" smtClean="0"/>
              <a:t> no country which has no patriot. </a:t>
            </a:r>
          </a:p>
          <a:p>
            <a:pPr marL="342900" indent="-342900">
              <a:buAutoNum type="alphaLcParenBoth"/>
            </a:pPr>
            <a:r>
              <a:rPr lang="en-US" sz="2800" dirty="0"/>
              <a:t> </a:t>
            </a:r>
            <a:r>
              <a:rPr lang="en-US" sz="2800" dirty="0" smtClean="0"/>
              <a:t>Again there </a:t>
            </a:r>
            <a:r>
              <a:rPr lang="en-US" sz="2800" b="1" i="1" dirty="0" smtClean="0"/>
              <a:t>are</a:t>
            </a:r>
            <a:r>
              <a:rPr lang="en-US" sz="2800" dirty="0" smtClean="0"/>
              <a:t> some traitors too. 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572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Make </a:t>
            </a:r>
            <a:r>
              <a:rPr lang="en-US" sz="2800" b="1" i="1" dirty="0"/>
              <a:t>four</a:t>
            </a:r>
            <a:r>
              <a:rPr lang="en-US" sz="2800" dirty="0"/>
              <a:t> sentences from this substitution table. </a:t>
            </a:r>
          </a:p>
        </p:txBody>
      </p:sp>
    </p:spTree>
    <p:extLst>
      <p:ext uri="{BB962C8B-B14F-4D97-AF65-F5344CB8AC3E}">
        <p14:creationId xmlns:p14="http://schemas.microsoft.com/office/powerpoint/2010/main" val="400803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899655"/>
              </p:ext>
            </p:extLst>
          </p:nvPr>
        </p:nvGraphicFramePr>
        <p:xfrm>
          <a:off x="304800" y="1219200"/>
          <a:ext cx="84582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447800"/>
                <a:gridCol w="5334000"/>
              </a:tblGrid>
              <a:tr h="55245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Socrates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had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to spread true knowledge.</a:t>
                      </a:r>
                      <a:r>
                        <a:rPr lang="en-US" sz="3200" baseline="0" dirty="0" smtClean="0"/>
                        <a:t> </a:t>
                      </a:r>
                      <a:endParaRPr lang="en-US" sz="3200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wanted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killed by the </a:t>
                      </a:r>
                      <a:r>
                        <a:rPr lang="en-US" sz="3200" dirty="0" err="1" smtClean="0"/>
                        <a:t>rolers</a:t>
                      </a:r>
                      <a:r>
                        <a:rPr lang="en-US" sz="3200" dirty="0" smtClean="0"/>
                        <a:t> of Athens</a:t>
                      </a:r>
                      <a:endParaRPr lang="en-US" sz="3200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was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born</a:t>
                      </a:r>
                      <a:r>
                        <a:rPr lang="en-US" sz="3200" baseline="0" dirty="0" smtClean="0"/>
                        <a:t> in 459 BC in Athens.</a:t>
                      </a:r>
                      <a:endParaRPr lang="en-US" sz="3200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 long story. 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3810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Make </a:t>
            </a:r>
            <a:r>
              <a:rPr lang="en-US" sz="2800" b="1" i="1" dirty="0"/>
              <a:t>four</a:t>
            </a:r>
            <a:r>
              <a:rPr lang="en-US" sz="2800" dirty="0"/>
              <a:t> sentences from this substitution table.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4038600"/>
            <a:ext cx="8534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sz="3200" dirty="0" smtClean="0"/>
              <a:t> Socrates </a:t>
            </a:r>
            <a:r>
              <a:rPr lang="en-US" sz="3200" b="1" i="1" dirty="0" smtClean="0"/>
              <a:t>was</a:t>
            </a:r>
            <a:r>
              <a:rPr lang="en-US" sz="3200" dirty="0" smtClean="0"/>
              <a:t> born in 459 BC in Athens. </a:t>
            </a:r>
          </a:p>
          <a:p>
            <a:pPr marL="342900" indent="-342900">
              <a:buAutoNum type="alphaLcParenBoth"/>
            </a:pPr>
            <a:r>
              <a:rPr lang="en-US" sz="3200" dirty="0"/>
              <a:t> </a:t>
            </a:r>
            <a:r>
              <a:rPr lang="en-US" sz="3200" dirty="0" smtClean="0"/>
              <a:t>He </a:t>
            </a:r>
            <a:r>
              <a:rPr lang="en-US" sz="3200" b="1" i="1" dirty="0" smtClean="0"/>
              <a:t>wanted</a:t>
            </a:r>
            <a:r>
              <a:rPr lang="en-US" sz="3200" dirty="0" smtClean="0"/>
              <a:t> to spread true knowledge. </a:t>
            </a:r>
          </a:p>
          <a:p>
            <a:pPr marL="342900" indent="-342900">
              <a:buAutoNum type="alphaLcParenBoth"/>
            </a:pPr>
            <a:r>
              <a:rPr lang="en-US" sz="3200" dirty="0"/>
              <a:t> </a:t>
            </a:r>
            <a:r>
              <a:rPr lang="en-US" sz="3200" dirty="0" smtClean="0"/>
              <a:t>He </a:t>
            </a:r>
            <a:r>
              <a:rPr lang="en-US" sz="3200" b="1" i="1" dirty="0" smtClean="0"/>
              <a:t>was</a:t>
            </a:r>
            <a:r>
              <a:rPr lang="en-US" sz="3200" dirty="0" smtClean="0"/>
              <a:t> killed by the rulers of Athens. </a:t>
            </a:r>
          </a:p>
          <a:p>
            <a:pPr marL="342900" indent="-342900">
              <a:buAutoNum type="alphaLcParenBoth"/>
            </a:pPr>
            <a:r>
              <a:rPr lang="en-US" sz="3200" dirty="0"/>
              <a:t> </a:t>
            </a:r>
            <a:r>
              <a:rPr lang="en-US" sz="3200" dirty="0" smtClean="0"/>
              <a:t>It </a:t>
            </a:r>
            <a:r>
              <a:rPr lang="en-US" sz="3200" b="1" i="1" dirty="0" smtClean="0"/>
              <a:t>had</a:t>
            </a:r>
            <a:r>
              <a:rPr lang="en-US" sz="3200" dirty="0" smtClean="0"/>
              <a:t> a long story.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170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1010</Words>
  <Application>Microsoft Office PowerPoint</Application>
  <PresentationFormat>On-screen Show (4:3)</PresentationFormat>
  <Paragraphs>211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Unos</dc:creator>
  <cp:lastModifiedBy>Unos</cp:lastModifiedBy>
  <cp:revision>105</cp:revision>
  <dcterms:created xsi:type="dcterms:W3CDTF">2018-08-04T14:07:12Z</dcterms:created>
  <dcterms:modified xsi:type="dcterms:W3CDTF">2018-08-06T16:33:59Z</dcterms:modified>
</cp:coreProperties>
</file>