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82" r:id="rId21"/>
    <p:sldId id="280" r:id="rId22"/>
    <p:sldId id="283" r:id="rId23"/>
    <p:sldId id="285" r:id="rId24"/>
    <p:sldId id="289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0DB7-A7D2-42BC-82F3-115756B84AF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3A7F7-9859-4F2E-A0EB-331FCD7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IN" dirty="0" smtClean="0"/>
              <a:t>ছকটি</a:t>
            </a:r>
            <a:r>
              <a:rPr lang="bn-IN" baseline="0" dirty="0" smtClean="0"/>
              <a:t> প্রদর্শণের মাধ্যমে শিক্ষার্থীদের মৌলগুলোর প্রতীক লিখতে বা বলতে বলা যেতে পারে।  প্রয়োজনে তাদের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দ্বিতীয় শিখনফল অর্জনের লক্ষ্যে এই স্লাইড থেকে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বলতে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/>
              <a:t>শিক্ষার্থীদের</a:t>
            </a:r>
            <a:r>
              <a:rPr lang="bn-IN" sz="1600" baseline="0" dirty="0" smtClean="0"/>
              <a:t> প্রশ্ন করা যেতে পারে পরমাণুর কণিকাসমূহ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কোনটি কোন আধানযুক্ত ? এক্ষেত্রে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তাদের সহযোগীতা করা যেতে পারে। অথবা শিক্ষক অন্য কোন উপায়ে কাজটি করতে পারেন।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তাদের উত্তর এই স্লাইডের দ্বারা উত্তরগুলি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অর্জিত হলো কি-না তা যাচাই করার উদ্দেশ্যে এই স্লাইডটিতে একক কাজের ব্যবস্থা করা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লক্ষ্যে পাঠ 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</a:t>
            </a:r>
            <a:r>
              <a:rPr lang="bn-IN" baseline="0" dirty="0" smtClean="0"/>
              <a:t>, </a:t>
            </a:r>
            <a:r>
              <a:rPr lang="bn-BD" baseline="0" dirty="0" smtClean="0"/>
              <a:t>তৃতীয়</a:t>
            </a:r>
            <a:r>
              <a:rPr lang="bn-IN" baseline="0" dirty="0" smtClean="0"/>
              <a:t> ও চতুর্থ</a:t>
            </a:r>
            <a:r>
              <a:rPr lang="bn-BD" baseline="0" dirty="0" smtClean="0"/>
              <a:t> শিখনফল অর্জ</a:t>
            </a:r>
            <a:r>
              <a:rPr lang="bn-IN" baseline="0" dirty="0" smtClean="0"/>
              <a:t>নের লক্ষ্যে ধারাবাহিকভাবে পাঠ উপস্থাপনের চেষ্টা </a:t>
            </a:r>
            <a:r>
              <a:rPr lang="bn-BD" baseline="0" dirty="0" smtClean="0"/>
              <a:t> করা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প্রতীক উল্লেখপূর্বক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নিউক্লিয়ন সংখ্যা সম্পর্কে আলোচনা করে তাদের কোথাও অস্বচ্ছতা আছে কী না তা প্রশ্ন করা যেতে পারে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</a:t>
            </a:r>
            <a:r>
              <a:rPr lang="bn-IN" baseline="0" dirty="0" smtClean="0"/>
              <a:t> কতটুকু</a:t>
            </a:r>
            <a:r>
              <a:rPr lang="bn-BD" baseline="0" dirty="0" smtClean="0"/>
              <a:t> অ</a:t>
            </a:r>
            <a:r>
              <a:rPr lang="bn-IN" baseline="0" dirty="0" smtClean="0"/>
              <a:t>র্জিত হয়েছে তা যাচাইয়ের জন্য জোড়ায়া কাজ হিসাবে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রাখা হয়েছে। প্রয়োজনে  </a:t>
            </a:r>
            <a:r>
              <a:rPr lang="bn-IN" dirty="0" smtClean="0"/>
              <a:t>উত্তর</a:t>
            </a:r>
            <a:r>
              <a:rPr lang="bn-IN" baseline="0" dirty="0" smtClean="0"/>
              <a:t> প্রদানে শিক্ষার্থীদের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জানার জন্য মূল্যায়নের ব্যবস্থা করা যেতে পারে।</a:t>
            </a:r>
            <a:r>
              <a:rPr lang="bn-IN" baseline="0" dirty="0" smtClean="0"/>
              <a:t> শিক্ষক ভিন্ন আঙ্গিকে শিক্ষার্থীদের মূল্যায়ন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4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4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5" name="wind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0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8" name="wind.wav"/>
          </p:stSnd>
        </p:sndAc>
      </p:transition>
    </mc:Choice>
    <mc:Fallback xmlns="">
      <p:transition spd="slow">
        <p:blinds dir="vert"/>
        <p:sndAc>
          <p:stSnd>
            <p:snd r:embed="rId19" name="wind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FED4AB-5FEC-4DC9-9A1F-6997ADAD036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9" name="wind.wav"/>
          </p:stSnd>
        </p:sndAc>
      </p:transition>
    </mc:Choice>
    <mc:Fallback xmlns="">
      <p:transition spd="slow">
        <p:blinds dir="vert"/>
        <p:sndAc>
          <p:stSnd>
            <p:snd r:embed="rId22" name="wind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0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981">
            <a:off x="3788338" y="309695"/>
            <a:ext cx="4267200" cy="29241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1384209" y="2836612"/>
            <a:ext cx="9878643" cy="3770263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3900" b="1" i="0" u="none" strike="noStrike" kern="1200" cap="none" spc="0" normalizeH="0" baseline="0" noProof="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</a:t>
            </a:r>
            <a:r>
              <a:rPr kumimoji="0" lang="bn-IN" sz="23900" b="1" i="0" strike="noStrike" kern="1200" cap="none" spc="0" normalizeH="0" baseline="0" noProof="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</a:t>
            </a:r>
            <a:r>
              <a:rPr kumimoji="0" lang="bn-IN" sz="23900" b="1" i="0" u="none" strike="noStrike" kern="1200" cap="none" spc="0" normalizeH="0" baseline="0" noProof="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তম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166" y="584902"/>
            <a:ext cx="4619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পরমানু কাকে বলে?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85" y="1861106"/>
            <a:ext cx="10673267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উত্তরঃ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মৌলিক পদার্থের ক্ষুদ্রতম কনিকা যা অতি শক্তিশালী অনুবীক্ষন যন্ত্র দ্বারাও দেখা যায় না এবং যার স্বাধীন অস্তিঃত্ব নাই, তাকে সংশ্লিষ্ট মৌলের পরমানু বলে।যেমনঃ-</a:t>
            </a: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হাইড্রোজেনের পরমানু</a:t>
            </a: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অক্সিজেনের পরমানু</a:t>
            </a:r>
          </a:p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কার্বনের পরমানু ইত্যাদি।  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2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366" y="488732"/>
            <a:ext cx="3831021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অনু কাকে বলে?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626" y="1655379"/>
            <a:ext cx="10937059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উত্তরঃ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একই মৌলের বা বিভিন্ন মৌলের একাধিক পরমানু নিয়ে গঠিত ক্ষুদ্রতম কনিকা,যার স্বাধীন অস্তিঃত্ব আছে, তাকে সংশ্লিষ্ট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বা যৌগের অনু বলে।যেমনঃ-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অক্সিজেনের দুইটি পরমানু দ্বারা অক্সিজেনের একটি অনু গঠিত।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দুইটি হাইড্রোজেন পরমানু ও একটি  অক্সিজেন পরমানু দ্বারা পানির একটি অনু গঠিত।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8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681" y="646384"/>
            <a:ext cx="3957145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প্রতীক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97" y="1764187"/>
            <a:ext cx="11263682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</a:t>
            </a:r>
            <a:r>
              <a:rPr 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</a:t>
            </a:r>
            <a:r>
              <a:rPr 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প্রতীক</a:t>
            </a:r>
            <a:r>
              <a:rPr 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(Symbol of </a:t>
            </a:r>
            <a:r>
              <a:rPr 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Elememts</a:t>
            </a:r>
            <a:r>
              <a:rPr 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):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নামের সংক্ষিপ্ত রুপকে প্রতীক বলে।প্রতীক দ্বারা মৌলের একটি পরমানুকে নির্দেশ করে। </a:t>
            </a:r>
          </a:p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সাধারনত মৌলের ইংরেজী নামের ১ম বর্ণ(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Capital Letter)</a:t>
            </a:r>
          </a:p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অথবা ১ম বর্ণের(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Capital Letter)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এর সাথে উচ্চারনে প্রাধান্য</a:t>
            </a:r>
          </a:p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পাই এমন এক বা একাধিক বর্ণ(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 Letter)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যুক্ত করে </a:t>
            </a:r>
          </a:p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প্রতীক লিখা হয়।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3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765" y="337959"/>
            <a:ext cx="96484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শিক্ষার্থীবৃন্দ এবার কতিপয় মৌলের নাম ও তাদের প্রতীক লক্ষ্য কর-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765" y="1576534"/>
            <a:ext cx="9648496" cy="6005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মৌলের ইংরেজী নামের ১ম বর্ণ দ্বারা প্রতীক সমূহঃ </a:t>
            </a:r>
            <a:endParaRPr lang="en-US" sz="3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06735"/>
              </p:ext>
            </p:extLst>
          </p:nvPr>
        </p:nvGraphicFramePr>
        <p:xfrm>
          <a:off x="1158765" y="2344941"/>
          <a:ext cx="9601200" cy="44671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accent4"/>
                          </a:solidFill>
                        </a:rPr>
                        <a:t>মৌলের</a:t>
                      </a:r>
                      <a:r>
                        <a:rPr lang="bn-BD" sz="2800" baseline="0" dirty="0" smtClean="0">
                          <a:solidFill>
                            <a:schemeClr val="accent4"/>
                          </a:solidFill>
                        </a:rPr>
                        <a:t> নাম 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</a:t>
                      </a:r>
                      <a:r>
                        <a:rPr lang="bn-BD" sz="2800" dirty="0" smtClean="0">
                          <a:solidFill>
                            <a:schemeClr val="accent4"/>
                          </a:solidFill>
                        </a:rPr>
                        <a:t>প্রতীক</a:t>
                      </a:r>
                      <a:r>
                        <a:rPr lang="bn-BD" sz="280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863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Hydrogen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H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Boron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B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Carbon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C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Oxygen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O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Nytrogen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N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Salpher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S</a:t>
                      </a:r>
                      <a:endParaRPr lang="en-US" sz="3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347" y="614858"/>
            <a:ext cx="102002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মৌলের নামের ১ম ও ২য় বর্ণ দ্বারা প্রতীক সমূহঃ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87816"/>
              </p:ext>
            </p:extLst>
          </p:nvPr>
        </p:nvGraphicFramePr>
        <p:xfrm>
          <a:off x="1797068" y="1595676"/>
          <a:ext cx="8128000" cy="484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064000"/>
                <a:gridCol w="4064000"/>
              </a:tblGrid>
              <a:tr h="36973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       মৌলের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                প্রতীক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7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Aluminum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                   Al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7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Cobalt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                  Co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7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Bromine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                  Br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7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Nickel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                  Ni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127" y="520260"/>
            <a:ext cx="9995338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মৌলের নামের ১ম ও ৩য় বর্ণ দ্বারা প্রতীক সমূহঃ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83300"/>
              </p:ext>
            </p:extLst>
          </p:nvPr>
        </p:nvGraphicFramePr>
        <p:xfrm>
          <a:off x="1637862" y="2028204"/>
          <a:ext cx="8128000" cy="3322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</a:rPr>
                        <a:t>মৌলের</a:t>
                      </a:r>
                      <a:r>
                        <a:rPr lang="bn-BD" sz="2800" baseline="0" dirty="0" smtClean="0">
                          <a:solidFill>
                            <a:srgbClr val="FF0000"/>
                          </a:solidFill>
                        </a:rPr>
                        <a:t> নাম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bn-BD" sz="2800" dirty="0" smtClean="0">
                          <a:solidFill>
                            <a:srgbClr val="FF0000"/>
                          </a:solidFill>
                        </a:rPr>
                        <a:t>প্রতীক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  Chlorine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Cl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  Zinc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Zn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Chromium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Cr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Manganese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Mn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882" y="549011"/>
            <a:ext cx="1043167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কোন কোন মৌলের পরমানুর প্রতীক তাদের ইংরেজী নাম থেকে না লিখে মৌলের ল্যাটিন নাম থেকে লিখা হয়। যেমনঃ- 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01492"/>
              </p:ext>
            </p:extLst>
          </p:nvPr>
        </p:nvGraphicFramePr>
        <p:xfrm>
          <a:off x="1916077" y="2072718"/>
          <a:ext cx="8127999" cy="408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ইংরেজী</a:t>
                      </a:r>
                      <a:r>
                        <a:rPr lang="bn-BD" sz="3200" baseline="0" dirty="0" smtClean="0">
                          <a:solidFill>
                            <a:srgbClr val="7030A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ল্যাটিন নাম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প্রতীক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Sodium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Natrium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Na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Copper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Cuprum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Cu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Potassium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Kalium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K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Lead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Plumbum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Pb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Iron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Ferrum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Fe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931" y="599090"/>
            <a:ext cx="9900745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প্রতীক লিখার ক্ষেত্রে একটি বিশেষ বৈশিষ্ট্য লক্ষ্য করা যায়-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যে সকল মৌলের ইংরেজী নামের ১ম বর্ণ একই তাদের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 একটি মৌলের প্রতীককে ১ম বর্ণ দ্বারা এবং অন্যান্য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প্রতীক ১ম বর্ণের সাথে অন্য এক বা একাধিক বর্ণ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যুক্ত করে প্রতীক লিখা হয়।যেমনঃ-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542"/>
              </p:ext>
            </p:extLst>
          </p:nvPr>
        </p:nvGraphicFramePr>
        <p:xfrm>
          <a:off x="1543269" y="3431335"/>
          <a:ext cx="8128000" cy="28651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500" dist="50800" dir="5400000" sy="-100000" algn="bl" rotWithShape="0"/>
                </a:effectLst>
                <a:tableStyleId>{E8B1032C-EA38-4F05-BA0D-38AFFFC7BED3}</a:tableStyleId>
              </a:tblPr>
              <a:tblGrid>
                <a:gridCol w="3612055"/>
                <a:gridCol w="45159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মৌলের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প্রতীক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Boron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C00000"/>
                          </a:solidFill>
                        </a:rPr>
                        <a:t>Berilium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Be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Bromine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Br</a:t>
                      </a:r>
                      <a:endParaRPr lang="en-US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25605"/>
              </p:ext>
            </p:extLst>
          </p:nvPr>
        </p:nvGraphicFramePr>
        <p:xfrm>
          <a:off x="2032000" y="719666"/>
          <a:ext cx="8128000" cy="1859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মৌলের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প্রতীক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Hydrogen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Helium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He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69894"/>
              </p:ext>
            </p:extLst>
          </p:nvPr>
        </p:nvGraphicFramePr>
        <p:xfrm>
          <a:off x="2047771" y="3052954"/>
          <a:ext cx="8128000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মৌলের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70C0"/>
                          </a:solidFill>
                        </a:rPr>
                        <a:t>প্রতীক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Carbon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Calcium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accent5"/>
                          </a:solidFill>
                        </a:rPr>
                        <a:t>Ca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Chromium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Cr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Cobalt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5"/>
                          </a:solidFill>
                        </a:rPr>
                        <a:t>Co</a:t>
                      </a:r>
                      <a:endParaRPr lang="en-US" sz="40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7688"/>
              </p:ext>
            </p:extLst>
          </p:nvPr>
        </p:nvGraphicFramePr>
        <p:xfrm>
          <a:off x="387047" y="1758461"/>
          <a:ext cx="8128003" cy="3495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850"/>
                <a:gridCol w="1892823"/>
                <a:gridCol w="1992554"/>
                <a:gridCol w="2015776"/>
              </a:tblGrid>
              <a:tr h="949569"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sz="2800" b="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sz="2800" b="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2800" b="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527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sz="2800" b="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75210"/>
              </p:ext>
            </p:extLst>
          </p:nvPr>
        </p:nvGraphicFramePr>
        <p:xfrm>
          <a:off x="8805333" y="1846385"/>
          <a:ext cx="3193143" cy="3500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1161143"/>
              </a:tblGrid>
              <a:tr h="527538"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6114" marR="116114" marT="52754" marB="52754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86667" y="351693"/>
            <a:ext cx="4849351" cy="713309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538" y="365125"/>
            <a:ext cx="4159876" cy="132556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63" y="3092114"/>
            <a:ext cx="5546558" cy="309211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u="sng" dirty="0" err="1" smtClean="0">
                <a:solidFill>
                  <a:srgbClr val="0070C0"/>
                </a:solidFill>
              </a:rPr>
              <a:t>মোহাম্মদ</a:t>
            </a:r>
            <a:r>
              <a:rPr lang="en-US" sz="4400" b="1" u="sng" dirty="0" smtClean="0">
                <a:solidFill>
                  <a:srgbClr val="0070C0"/>
                </a:solidFill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</a:rPr>
              <a:t>আবু</a:t>
            </a:r>
            <a:r>
              <a:rPr lang="en-US" sz="4400" b="1" u="sng" dirty="0" smtClean="0">
                <a:solidFill>
                  <a:srgbClr val="0070C0"/>
                </a:solidFill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</a:rPr>
              <a:t>ইউসুফ</a:t>
            </a:r>
            <a:endParaRPr lang="en-US" sz="4400" b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b="1" u="sng" dirty="0" err="1" smtClean="0">
                <a:solidFill>
                  <a:srgbClr val="0070C0"/>
                </a:solidFill>
              </a:rPr>
              <a:t>অধ্যক্ষ</a:t>
            </a:r>
            <a:endParaRPr lang="en-US" sz="44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bn-IN" sz="3500" u="sng" dirty="0" smtClean="0">
                <a:solidFill>
                  <a:srgbClr val="0070C0"/>
                </a:solidFill>
              </a:rPr>
              <a:t>নবারুণ উচ্চ বিদ্যালয়</a:t>
            </a:r>
            <a:r>
              <a:rPr lang="en-US" sz="3500" u="sng" dirty="0" smtClean="0">
                <a:solidFill>
                  <a:srgbClr val="0070C0"/>
                </a:solidFill>
              </a:rPr>
              <a:t>ও </a:t>
            </a:r>
            <a:r>
              <a:rPr lang="en-US" sz="3500" u="sng" dirty="0" err="1" smtClean="0">
                <a:solidFill>
                  <a:srgbClr val="0070C0"/>
                </a:solidFill>
              </a:rPr>
              <a:t>কলেজ</a:t>
            </a:r>
            <a:endParaRPr lang="en-US" sz="3500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500" u="sng" dirty="0" err="1" smtClean="0">
                <a:solidFill>
                  <a:srgbClr val="0070C0"/>
                </a:solidFill>
              </a:rPr>
              <a:t>দক্ষিণসুরমা,সিলেট</a:t>
            </a:r>
            <a:r>
              <a:rPr lang="en-US" sz="3500" u="sng" dirty="0" smtClean="0">
                <a:solidFill>
                  <a:srgbClr val="0070C0"/>
                </a:solidFill>
              </a:rPr>
              <a:t> ।</a:t>
            </a:r>
          </a:p>
          <a:p>
            <a:pPr marL="0" indent="0" algn="ctr">
              <a:buNone/>
            </a:pPr>
            <a:r>
              <a:rPr lang="en-US" sz="3500" u="sng" dirty="0" smtClean="0">
                <a:solidFill>
                  <a:srgbClr val="0070C0"/>
                </a:solidFill>
              </a:rPr>
              <a:t>mayoushof@yahoo.com</a:t>
            </a:r>
          </a:p>
          <a:p>
            <a:pPr marL="0" indent="0" algn="ctr">
              <a:buNone/>
            </a:pPr>
            <a:endParaRPr lang="en-US" sz="3500" u="sng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420" y="2238703"/>
            <a:ext cx="4322379" cy="393826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u="sng" dirty="0" err="1" smtClean="0">
                <a:solidFill>
                  <a:srgbClr val="0070C0"/>
                </a:solidFill>
              </a:rPr>
              <a:t>পাঠ</a:t>
            </a:r>
            <a:r>
              <a:rPr lang="en-US" sz="4400" u="sng" dirty="0" smtClean="0">
                <a:solidFill>
                  <a:srgbClr val="0070C0"/>
                </a:solidFill>
              </a:rPr>
              <a:t> </a:t>
            </a:r>
            <a:endParaRPr lang="bn-BD" sz="44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B050"/>
                </a:solidFill>
              </a:rPr>
              <a:t>শ্রেণীঃ</a:t>
            </a:r>
            <a:r>
              <a:rPr lang="en-US" sz="4000" dirty="0" smtClean="0">
                <a:solidFill>
                  <a:srgbClr val="00B050"/>
                </a:solidFill>
              </a:rPr>
              <a:t> ৯ম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B050"/>
                </a:solidFill>
              </a:rPr>
              <a:t>বিষয়ঃ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রসায়ন</a:t>
            </a:r>
            <a:r>
              <a:rPr lang="en-US" sz="4000" dirty="0" smtClean="0">
                <a:solidFill>
                  <a:srgbClr val="00B05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B050"/>
                </a:solidFill>
              </a:rPr>
              <a:t>অধ্যায়ঃ</a:t>
            </a:r>
            <a:r>
              <a:rPr lang="en-US" sz="4000" dirty="0" smtClean="0">
                <a:solidFill>
                  <a:srgbClr val="00B050"/>
                </a:solidFill>
              </a:rPr>
              <a:t> ৩য়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B050"/>
                </a:solidFill>
              </a:rPr>
              <a:t>পাঠঃ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পদার্থের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গঠন</a:t>
            </a:r>
            <a:r>
              <a:rPr lang="en-US" sz="4000" dirty="0" smtClean="0">
                <a:solidFill>
                  <a:srgbClr val="00B050"/>
                </a:solidFill>
              </a:rPr>
              <a:t>  </a:t>
            </a:r>
            <a:endParaRPr lang="bn-BD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00B050"/>
                </a:solidFill>
              </a:rPr>
              <a:t>সময়ঃ</a:t>
            </a:r>
            <a:r>
              <a:rPr lang="en-US" sz="3200" dirty="0" smtClean="0">
                <a:solidFill>
                  <a:srgbClr val="00B050"/>
                </a:solidFill>
              </a:rPr>
              <a:t>৫০</a:t>
            </a:r>
            <a:r>
              <a:rPr lang="bn-BD" sz="3200" dirty="0" smtClean="0">
                <a:solidFill>
                  <a:srgbClr val="00B050"/>
                </a:solidFill>
              </a:rPr>
              <a:t>মি।</a:t>
            </a:r>
            <a:r>
              <a:rPr lang="en-US" sz="3200" dirty="0" smtClean="0">
                <a:solidFill>
                  <a:srgbClr val="00B050"/>
                </a:solidFill>
              </a:rPr>
              <a:t>  </a:t>
            </a:r>
            <a:r>
              <a:rPr lang="bn-BD" sz="3200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" name="Picture 5" descr="Abu Yoush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79" y="1"/>
            <a:ext cx="2779295" cy="273745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291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class 10\chemistry\chapter 3\IMG_20180326_220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055" y="1209820"/>
            <a:ext cx="8391329" cy="48388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78967" y="393895"/>
            <a:ext cx="489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অনুর সংকেতঃ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623" y="800095"/>
            <a:ext cx="10510436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ক্ষুদ্রতম কনিকাকে পরমানু বলে।পরমানু এত ক্ষুদ্র যে তাদেরকে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 শক্তিশালী অনুবীক্ষন যন্ত্রের সাহায্যে ও দেখা যায় না। জন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ডাল্টনের মতে পরমানুকে আর ভাংগা যায় না।কিন্তূ পরবর্তীতে প্রমানীত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 যে,পরমানুকে আরো ক্ষুদ্র অংশে ভাংগা যায়।</a:t>
            </a:r>
          </a:p>
          <a:p>
            <a:pPr algn="just"/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পরমানুকে ভাংলে তিনটি স্থায়ী মৌলিক কনিকা পাওয়া যায়,যথা-</a:t>
            </a:r>
          </a:p>
          <a:p>
            <a:pPr algn="just"/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১।ইলেক্ট্রন</a:t>
            </a:r>
          </a:p>
          <a:p>
            <a:pPr algn="just"/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২।প্রোটন</a:t>
            </a:r>
          </a:p>
          <a:p>
            <a:pPr algn="just"/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৩।নিউট্রন 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3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47" y="2329222"/>
            <a:ext cx="5747173" cy="3903740"/>
          </a:xfrm>
          <a:prstGeom prst="rect">
            <a:avLst/>
          </a:prstGeom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626924" y="708913"/>
            <a:ext cx="1111015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 পরমানুর কেন্দ্রে একটি ক্ষুদ্র এলাকায় প্রোটন ও নিউট্রন অবস্থান </a:t>
            </a:r>
          </a:p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করে। এই ক্ষুদ্র এলাকাকে নিউক্লিয়াস বলে।নিন্মের চিত্রে পরমানুর      মৌলিক কনিকা সমূহের অবস্থান দেখানো হলঃ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6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179" y="1001111"/>
            <a:ext cx="81192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এক নজরে মৌলিক কনিকা তিনটির পরিচয়ঃ- 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196525"/>
                  </p:ext>
                </p:extLst>
              </p:nvPr>
            </p:nvGraphicFramePr>
            <p:xfrm>
              <a:off x="574187" y="2607632"/>
              <a:ext cx="10604283" cy="2283135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tableStyleId>{E8B1032C-EA38-4F05-BA0D-38AFFFC7BED3}</a:tableStyleId>
                  </a:tblPr>
                  <a:tblGrid>
                    <a:gridCol w="1404122"/>
                    <a:gridCol w="1310601"/>
                    <a:gridCol w="1777747"/>
                    <a:gridCol w="2577053"/>
                    <a:gridCol w="1302844"/>
                    <a:gridCol w="2231916"/>
                  </a:tblGrid>
                  <a:tr h="704652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কণিকা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প্রতীক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আপেক্ষিক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ভর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প্রকৃত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ভর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আপেক্ষিক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আধান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প্রকৃত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আধান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প্রোটন 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67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+1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নিউট্রন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n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675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ইলেক্টন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e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-1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72196525"/>
                  </p:ext>
                </p:extLst>
              </p:nvPr>
            </p:nvGraphicFramePr>
            <p:xfrm>
              <a:off x="574187" y="2607632"/>
              <a:ext cx="10604283" cy="2283135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tableStyleId>{E8B1032C-EA38-4F05-BA0D-38AFFFC7BED3}</a:tableStyleId>
                  </a:tblPr>
                  <a:tblGrid>
                    <a:gridCol w="1404122"/>
                    <a:gridCol w="1310601"/>
                    <a:gridCol w="1777747"/>
                    <a:gridCol w="2577053"/>
                    <a:gridCol w="1302844"/>
                    <a:gridCol w="2231916"/>
                  </a:tblGrid>
                  <a:tr h="704652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কণিকা</a:t>
                          </a:r>
                          <a:endParaRPr lang="en-US" sz="1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প্রতীক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আপেক্ষিক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ভর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প্রকৃত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ভর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আপেক্ষিক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আধান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>
                              <a:solidFill>
                                <a:schemeClr val="tx2"/>
                              </a:solidFill>
                            </a:rPr>
                            <a:t>প্রকৃত</a:t>
                          </a:r>
                          <a:r>
                            <a:rPr lang="bn-BD" sz="2000" baseline="0" dirty="0" smtClean="0">
                              <a:solidFill>
                                <a:schemeClr val="tx2"/>
                              </a:solidFill>
                            </a:rPr>
                            <a:t> আধান 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প্রোটন 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4941" t="-166667" r="-141371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+1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6230" t="-166667" r="-4918" b="-26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নিউট্রন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n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4941" t="-263158" r="-141371" b="-15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bn-BD" sz="2400" dirty="0" smtClean="0">
                              <a:solidFill>
                                <a:schemeClr val="tx2"/>
                              </a:solidFill>
                            </a:rPr>
                            <a:t>ইলেক্টন</a:t>
                          </a:r>
                          <a:endParaRPr lang="en-US" sz="24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e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3425" t="-253211" r="-349658" b="-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4941" t="-253211" r="-141371" b="-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2"/>
                              </a:solidFill>
                            </a:rPr>
                            <a:t>-1</a:t>
                          </a:r>
                          <a:endParaRPr lang="en-US" sz="2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6230" t="-253211" r="-4918" b="-9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379828" y="5133760"/>
            <a:ext cx="1147923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আমরা দেখতে পাচ্ছি যে,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টি প্রোটনের ভরের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তুলনায়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টি ইলেক্ট্রনের ভর অতি নগন্য।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টি নিউট্রনের ভর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টি প্রোটনের ভরের প্রায়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সমান।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81" y="527539"/>
            <a:ext cx="6219918" cy="944141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5400" b="1" dirty="0">
              <a:solidFill>
                <a:srgbClr val="2DB51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91" y="1767048"/>
            <a:ext cx="3834190" cy="38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0425" y="5619466"/>
            <a:ext cx="7872614" cy="713309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pPr algn="ctr"/>
            <a:r>
              <a:rPr lang="bn-IN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905" y="976132"/>
            <a:ext cx="9676190" cy="790253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69" y="1931184"/>
            <a:ext cx="677333" cy="64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82" y="2989385"/>
            <a:ext cx="616857" cy="58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4" y="4132385"/>
            <a:ext cx="616857" cy="58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0762" y="2989385"/>
            <a:ext cx="1715481" cy="790253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4400" b="1" dirty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প্রটোন</a:t>
            </a:r>
            <a:endParaRPr lang="en-US" sz="4400" b="1" dirty="0">
              <a:solidFill>
                <a:srgbClr val="2DB51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7524" y="1937480"/>
            <a:ext cx="2292562" cy="790253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0762" y="4132385"/>
            <a:ext cx="1965549" cy="790253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889" y="6135736"/>
            <a:ext cx="464457" cy="422031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2979" y="6173718"/>
            <a:ext cx="464457" cy="422031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524" y="6154615"/>
            <a:ext cx="464457" cy="422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4183" y="6054586"/>
            <a:ext cx="1864103" cy="636364"/>
          </a:xfrm>
          <a:prstGeom prst="rect">
            <a:avLst/>
          </a:prstGeom>
          <a:noFill/>
        </p:spPr>
        <p:txBody>
          <a:bodyPr wrap="square" lIns="112051" tIns="56025" rIns="112051" bIns="56025" rtlCol="0">
            <a:spAutoFit/>
          </a:bodyPr>
          <a:lstStyle/>
          <a:p>
            <a:r>
              <a:rPr lang="bn-BD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9046" y="6078439"/>
            <a:ext cx="2032000" cy="636364"/>
          </a:xfrm>
          <a:prstGeom prst="rect">
            <a:avLst/>
          </a:prstGeom>
          <a:noFill/>
        </p:spPr>
        <p:txBody>
          <a:bodyPr wrap="square" lIns="112051" tIns="56025" rIns="112051" bIns="56025" rtlCol="0">
            <a:spAutoFit/>
          </a:bodyPr>
          <a:lstStyle/>
          <a:p>
            <a:r>
              <a:rPr lang="bn-BD" sz="3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3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5821" y="6022318"/>
            <a:ext cx="1788846" cy="636364"/>
          </a:xfrm>
          <a:prstGeom prst="rect">
            <a:avLst/>
          </a:prstGeom>
          <a:noFill/>
        </p:spPr>
        <p:txBody>
          <a:bodyPr wrap="square" lIns="112051" tIns="56025" rIns="112051" bIns="56025" rtlCol="0">
            <a:spAutoFit/>
          </a:bodyPr>
          <a:lstStyle/>
          <a:p>
            <a:r>
              <a:rPr lang="bn-BD" sz="3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286" y="4923693"/>
            <a:ext cx="11417905" cy="1467361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15728" y="1975024"/>
            <a:ext cx="4528462" cy="4114805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7238" y="2695783"/>
            <a:ext cx="2733770" cy="2484051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72" y="3260568"/>
            <a:ext cx="1531872" cy="1391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836651" y="3692769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3746710" y="3692769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6456043" y="3780693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7353905" y="3780693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5031619" y="1758462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5128381" y="5890846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grpSp>
        <p:nvGrpSpPr>
          <p:cNvPr id="4" name="Group 11"/>
          <p:cNvGrpSpPr/>
          <p:nvPr/>
        </p:nvGrpSpPr>
        <p:grpSpPr>
          <a:xfrm>
            <a:off x="5094510" y="3836223"/>
            <a:ext cx="644999" cy="52747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853" y="3670824"/>
            <a:ext cx="709498" cy="571428"/>
          </a:xfrm>
          <a:prstGeom prst="rect">
            <a:avLst/>
          </a:prstGeom>
        </p:spPr>
      </p:pic>
      <p:grpSp>
        <p:nvGrpSpPr>
          <p:cNvPr id="12" name="Group 15"/>
          <p:cNvGrpSpPr/>
          <p:nvPr/>
        </p:nvGrpSpPr>
        <p:grpSpPr>
          <a:xfrm>
            <a:off x="5739509" y="4303604"/>
            <a:ext cx="3890824" cy="2191818"/>
            <a:chOff x="4519864" y="3729789"/>
            <a:chExt cx="3064024" cy="1899575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1183088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900" b="1" dirty="0" err="1" smtClean="0">
                  <a:solidFill>
                    <a:srgbClr val="2DB51B"/>
                  </a:solidFill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900" b="1" dirty="0">
                <a:solidFill>
                  <a:srgbClr val="2DB51B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5999239" y="3341080"/>
            <a:ext cx="4866644" cy="692497"/>
            <a:chOff x="4724401" y="2895600"/>
            <a:chExt cx="3779375" cy="600164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34097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9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891472" y="1875029"/>
            <a:ext cx="4127122" cy="1993587"/>
            <a:chOff x="5427034" y="1625025"/>
            <a:chExt cx="3250109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6" y="1625025"/>
              <a:ext cx="21588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9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900" b="1" baseline="30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9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9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7"/>
          <p:cNvGrpSpPr/>
          <p:nvPr/>
        </p:nvGrpSpPr>
        <p:grpSpPr>
          <a:xfrm>
            <a:off x="1325633" y="4275773"/>
            <a:ext cx="3580190" cy="2275113"/>
            <a:chOff x="990600" y="3886200"/>
            <a:chExt cx="2819400" cy="1971764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8912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9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77334" y="439615"/>
            <a:ext cx="10842979" cy="867197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9" y="910883"/>
            <a:ext cx="1863630" cy="16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33" y="2637692"/>
            <a:ext cx="10547048" cy="1467361"/>
          </a:xfrm>
          <a:prstGeom prst="rect">
            <a:avLst/>
          </a:prstGeom>
          <a:noFill/>
        </p:spPr>
        <p:txBody>
          <a:bodyPr wrap="square" lIns="112051" tIns="56025" rIns="112051" bIns="56025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কি কি পার্থক্য দেখা যায়?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386667" y="5890848"/>
            <a:ext cx="2394489" cy="692497"/>
            <a:chOff x="6400800" y="695980"/>
            <a:chExt cx="1891770" cy="600164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9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9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12"/>
          <p:cNvGrpSpPr/>
          <p:nvPr/>
        </p:nvGrpSpPr>
        <p:grpSpPr>
          <a:xfrm>
            <a:off x="3386666" y="5099540"/>
            <a:ext cx="2402248" cy="692497"/>
            <a:chOff x="6400800" y="695980"/>
            <a:chExt cx="1891770" cy="600164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9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9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15"/>
          <p:cNvGrpSpPr/>
          <p:nvPr/>
        </p:nvGrpSpPr>
        <p:grpSpPr>
          <a:xfrm>
            <a:off x="3483429" y="4220308"/>
            <a:ext cx="3773713" cy="692497"/>
            <a:chOff x="6400800" y="695981"/>
            <a:chExt cx="1891770" cy="60016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1"/>
              <a:ext cx="1891770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9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3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813" y="772180"/>
              <a:ext cx="329622" cy="43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28" y="1901915"/>
            <a:ext cx="3096381" cy="2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7619" y="4659924"/>
            <a:ext cx="10547048" cy="1682805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pPr algn="just"/>
            <a:r>
              <a:rPr lang="bn-IN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Z</a:t>
            </a:r>
            <a:r>
              <a:rPr lang="bn-IN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bn-IN" sz="34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3400" b="1" dirty="0">
              <a:solidFill>
                <a:srgbClr val="2DB5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6597" y="839655"/>
            <a:ext cx="4446998" cy="790253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905" y="1137574"/>
            <a:ext cx="10160000" cy="1913637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pPr algn="just"/>
            <a:r>
              <a:rPr lang="bn-IN" sz="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Al</a:t>
            </a:r>
            <a:r>
              <a:rPr lang="bn-IN" sz="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9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4381" y="3271665"/>
            <a:ext cx="9579429" cy="713309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3900" b="1" dirty="0" smtClean="0">
                <a:solidFill>
                  <a:srgbClr val="2DB51B"/>
                </a:solidFill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900" b="1" dirty="0">
              <a:solidFill>
                <a:srgbClr val="2DB51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95" y="4132385"/>
            <a:ext cx="5897715" cy="790253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3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3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3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IN" sz="3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" name="Bent-Up Arrow 4"/>
          <p:cNvSpPr/>
          <p:nvPr/>
        </p:nvSpPr>
        <p:spPr>
          <a:xfrm flipV="1">
            <a:off x="6717313" y="4329945"/>
            <a:ext cx="2032000" cy="395832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6793704" y="5690083"/>
            <a:ext cx="2032000" cy="301858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418282" y="4870800"/>
            <a:ext cx="760144" cy="689700"/>
            <a:chOff x="7275090" y="4267200"/>
            <a:chExt cx="598613" cy="597740"/>
          </a:xfrm>
        </p:grpSpPr>
        <p:sp>
          <p:nvSpPr>
            <p:cNvPr id="7" name="Rectangle 6"/>
            <p:cNvSpPr/>
            <p:nvPr/>
          </p:nvSpPr>
          <p:spPr>
            <a:xfrm>
              <a:off x="7275090" y="4267200"/>
              <a:ext cx="598613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="1" baseline="4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3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Al</a:t>
              </a:r>
              <a:endParaRPr lang="en-US" sz="3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3" y="4544852"/>
              <a:ext cx="49730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70857" y="5715000"/>
            <a:ext cx="5480934" cy="636364"/>
          </a:xfrm>
          <a:prstGeom prst="rect">
            <a:avLst/>
          </a:prstGeom>
        </p:spPr>
        <p:txBody>
          <a:bodyPr wrap="none" lIns="112051" tIns="56025" rIns="112051" bIns="56025">
            <a:spAutoFit/>
          </a:bodyPr>
          <a:lstStyle/>
          <a:p>
            <a:r>
              <a:rPr lang="bn-IN" sz="3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3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Z</a:t>
            </a:r>
            <a:r>
              <a:rPr lang="bn-IN" sz="3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400" b="1" dirty="0">
              <a:solidFill>
                <a:srgbClr val="00B0F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289143" y="5099539"/>
            <a:ext cx="774095" cy="1610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5641" y="5011616"/>
            <a:ext cx="2516359" cy="559420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2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bn-IN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2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32" y="328417"/>
            <a:ext cx="3354686" cy="17255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15" y="223687"/>
            <a:ext cx="2705100" cy="1685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Can 4"/>
          <p:cNvSpPr/>
          <p:nvPr/>
        </p:nvSpPr>
        <p:spPr>
          <a:xfrm>
            <a:off x="3261815" y="2332001"/>
            <a:ext cx="1351129" cy="12010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7037055" y="2605837"/>
            <a:ext cx="2006221" cy="8052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2890" y="4189857"/>
            <a:ext cx="994851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উপরের চিত্রগুলোতে তোমরা কি দেখতে পাচ্ছ?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এদেরকে কি বলা যায়? 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উত্তরঃ উপরের বস্তুগুলোকে পদার্থ বলা যায়।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8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2" y="1055078"/>
            <a:ext cx="43695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0497" y="1318846"/>
            <a:ext cx="1790095" cy="1005696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2900" b="1" spc="-184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9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5239" y="2637692"/>
            <a:ext cx="9133779" cy="1913637"/>
          </a:xfrm>
          <a:prstGeom prst="rect">
            <a:avLst/>
          </a:prstGeom>
        </p:spPr>
        <p:txBody>
          <a:bodyPr wrap="square" lIns="112051" tIns="56025" rIns="112051" bIns="56025">
            <a:spAutoFit/>
          </a:bodyPr>
          <a:lstStyle/>
          <a:p>
            <a:r>
              <a:rPr lang="bn-IN" sz="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3900" b="1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927274" y="4870799"/>
            <a:ext cx="1295773" cy="882887"/>
            <a:chOff x="7275098" y="4267200"/>
            <a:chExt cx="556955" cy="597740"/>
          </a:xfrm>
        </p:grpSpPr>
        <p:sp>
          <p:nvSpPr>
            <p:cNvPr id="6" name="Rectangle 5"/>
            <p:cNvSpPr/>
            <p:nvPr/>
          </p:nvSpPr>
          <p:spPr>
            <a:xfrm>
              <a:off x="7275098" y="4267200"/>
              <a:ext cx="556955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3400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3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101" y="4544852"/>
              <a:ext cx="497306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052907" y="4923692"/>
            <a:ext cx="647936" cy="689700"/>
            <a:chOff x="7275098" y="4267200"/>
            <a:chExt cx="510250" cy="597740"/>
          </a:xfrm>
        </p:grpSpPr>
        <p:sp>
          <p:nvSpPr>
            <p:cNvPr id="9" name="Rectangle 8"/>
            <p:cNvSpPr/>
            <p:nvPr/>
          </p:nvSpPr>
          <p:spPr>
            <a:xfrm>
              <a:off x="7275100" y="4267200"/>
              <a:ext cx="510248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3400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3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8" y="4544852"/>
              <a:ext cx="49730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5836444" y="4923692"/>
            <a:ext cx="715259" cy="689700"/>
            <a:chOff x="7275097" y="4267200"/>
            <a:chExt cx="563267" cy="597740"/>
          </a:xfrm>
        </p:grpSpPr>
        <p:sp>
          <p:nvSpPr>
            <p:cNvPr id="12" name="Rectangle 11"/>
            <p:cNvSpPr/>
            <p:nvPr/>
          </p:nvSpPr>
          <p:spPr>
            <a:xfrm>
              <a:off x="7275097" y="4267200"/>
              <a:ext cx="563267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34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3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7" y="4544852"/>
              <a:ext cx="49730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7514087" y="4898565"/>
            <a:ext cx="688010" cy="689700"/>
            <a:chOff x="7275098" y="4267200"/>
            <a:chExt cx="541808" cy="597740"/>
          </a:xfrm>
        </p:grpSpPr>
        <p:sp>
          <p:nvSpPr>
            <p:cNvPr id="15" name="Rectangle 14"/>
            <p:cNvSpPr/>
            <p:nvPr/>
          </p:nvSpPr>
          <p:spPr>
            <a:xfrm>
              <a:off x="7275099" y="4267200"/>
              <a:ext cx="541807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3400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3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8" y="4544852"/>
              <a:ext cx="49730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9432091" y="4968480"/>
            <a:ext cx="760144" cy="689700"/>
            <a:chOff x="7275098" y="4267200"/>
            <a:chExt cx="598614" cy="597740"/>
          </a:xfrm>
        </p:grpSpPr>
        <p:sp>
          <p:nvSpPr>
            <p:cNvPr id="18" name="Rectangle 17"/>
            <p:cNvSpPr/>
            <p:nvPr/>
          </p:nvSpPr>
          <p:spPr>
            <a:xfrm>
              <a:off x="7275098" y="4267200"/>
              <a:ext cx="598614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34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3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101" y="4544852"/>
              <a:ext cx="497305" cy="32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2879" y="960987"/>
            <a:ext cx="1660264" cy="14865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47502" y="925506"/>
            <a:ext cx="4644571" cy="12309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2775" y="2637692"/>
            <a:ext cx="4576842" cy="3928773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54286" y="3358450"/>
            <a:ext cx="2733770" cy="2484051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620" y="3923236"/>
            <a:ext cx="1531872" cy="1391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805334" y="3253155"/>
            <a:ext cx="1358011" cy="713309"/>
          </a:xfrm>
          <a:prstGeom prst="rect">
            <a:avLst/>
          </a:prstGeom>
          <a:solidFill>
            <a:srgbClr val="C00000"/>
          </a:solidFill>
        </p:spPr>
        <p:txBody>
          <a:bodyPr wrap="none" lIns="112051" tIns="56025" rIns="112051" bIns="56025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192762" y="2514357"/>
            <a:ext cx="2175895" cy="179387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7445" y="2110155"/>
            <a:ext cx="2443244" cy="713309"/>
          </a:xfrm>
          <a:prstGeom prst="rect">
            <a:avLst/>
          </a:prstGeom>
          <a:solidFill>
            <a:schemeClr val="bg1"/>
          </a:solidFill>
        </p:spPr>
        <p:txBody>
          <a:bodyPr wrap="none" lIns="112051" tIns="56025" rIns="112051" bIns="56025" rtlCol="0">
            <a:spAutoFit/>
          </a:bodyPr>
          <a:lstStyle/>
          <a:p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4094556" y="4368389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6803889" y="4456312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5637082" y="6346657"/>
            <a:ext cx="483810" cy="439615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51" tIns="56025" rIns="112051" bIns="56025"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4939950" y="3868616"/>
            <a:ext cx="1609303" cy="1462299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6289524" y="3516922"/>
            <a:ext cx="2612571" cy="735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08571" y="3253155"/>
            <a:ext cx="2515810" cy="713309"/>
          </a:xfrm>
          <a:prstGeom prst="rect">
            <a:avLst/>
          </a:prstGeom>
          <a:solidFill>
            <a:schemeClr val="bg1"/>
          </a:solidFill>
        </p:spPr>
        <p:txBody>
          <a:bodyPr wrap="square" lIns="112051" tIns="56025" rIns="112051" bIns="56025" rtlCol="0">
            <a:spAutoFit/>
          </a:bodyPr>
          <a:lstStyle/>
          <a:p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160381" y="4572000"/>
            <a:ext cx="1838476" cy="8792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99619" y="3165231"/>
            <a:ext cx="2225524" cy="1143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0156" y="2869069"/>
            <a:ext cx="1768379" cy="713309"/>
          </a:xfrm>
          <a:prstGeom prst="rect">
            <a:avLst/>
          </a:prstGeom>
          <a:solidFill>
            <a:schemeClr val="bg1"/>
          </a:solidFill>
        </p:spPr>
        <p:txBody>
          <a:bodyPr wrap="none" lIns="112051" tIns="56025" rIns="112051" bIns="56025" rtlCol="0">
            <a:spAutoFit/>
          </a:bodyPr>
          <a:lstStyle/>
          <a:p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8571" y="4308232"/>
            <a:ext cx="2128762" cy="713309"/>
          </a:xfrm>
          <a:prstGeom prst="rect">
            <a:avLst/>
          </a:prstGeom>
          <a:solidFill>
            <a:schemeClr val="bg1"/>
          </a:solidFill>
        </p:spPr>
        <p:txBody>
          <a:bodyPr wrap="square" lIns="112051" tIns="56025" rIns="112051" bIns="56025" rtlCol="0">
            <a:spAutoFit/>
          </a:bodyPr>
          <a:lstStyle/>
          <a:p>
            <a:r>
              <a:rPr lang="en-US" sz="3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ibiscus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1528011"/>
            <a:ext cx="10635917" cy="4621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0968" y="685800"/>
            <a:ext cx="398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5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648" y="1174416"/>
            <a:ext cx="989462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 কাকে বলে?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উত্তরঃ যার ভর আছে, স্থান দখল করে, কম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 দৃঢ়তা আছে তাকে পদার্থ বলে। 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পদার্থের মধ্যে কি থাকে?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উত্তরঃএক বা একাধিক মৌলিক বা যৌগিক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কনিকা দ্বারা পদার্থ গঠিত।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6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421" y="1155358"/>
            <a:ext cx="6872586" cy="120032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</a:rPr>
              <a:t>  </a:t>
            </a:r>
            <a:r>
              <a:rPr lang="bn-BD" sz="7200" b="1" dirty="0" smtClean="0">
                <a:solidFill>
                  <a:srgbClr val="00B0F0"/>
                </a:solidFill>
              </a:rPr>
              <a:t>আজকের পাঠঃ</a:t>
            </a:r>
            <a:r>
              <a:rPr lang="bn-BD" sz="7200" dirty="0" smtClean="0">
                <a:solidFill>
                  <a:srgbClr val="00B0F0"/>
                </a:solidFill>
              </a:rPr>
              <a:t> 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555" y="3957145"/>
            <a:ext cx="616431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পদার্থের গঠন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8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177" y="2022874"/>
            <a:ext cx="9212238" cy="286232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 পাঠ শেষে শিক্ষার্থীরা-</a:t>
            </a:r>
          </a:p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১।মৌল ও যৌগের মধ্যে পার্থক্য নির্ণয় করতে পারবে।</a:t>
            </a:r>
          </a:p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অনু ও পরমানু ব্যাখ্যা করতে পারবে।</a:t>
            </a:r>
          </a:p>
          <a:p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৩।মৌলের প্রতীক লিখতে পারবে।  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757" y="1004341"/>
            <a:ext cx="46469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পাঠের উদ্দেশ্য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71" y="1477108"/>
            <a:ext cx="93726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মৌলের ক্ষুদ্রতম কনিকাকে পরমানু বলে।পরমানু এত ক্ষুদ্র যে তাদেরকে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 শক্তিশালী অনুবীক্ষন যন্ত্রের সাহায্যে ও দেখা যায় না। 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ডাল্টনের মতে পরমানুকে আর ভাংগা যায় না।কিন্তূ পরবর্তীতে প্রমানীত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 যে,পরমানুকে আরো ক্ষুদ্র অংশে ভাংগা যায়।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3" y="900752"/>
            <a:ext cx="1086361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মৌলঃ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যে পদার্থকে বিশ্লেষন করলে ঐ পদার্থের ক্ষুদ্রতম কনিকা ছাড়া অন্য কোন মৌল পাওয়া যায় না, তাকে মৌলিক পদার্থ বা মৌল বলে।যেমনঃ</a:t>
            </a:r>
          </a:p>
          <a:p>
            <a:pPr algn="just"/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হাইড্রোজেন, সালফার, অক্সিজেন, সোডিয়াম, নাইট্রোজেন,ক্যালসিয়াম, কার্বন, আর্গন, ম্যাগনেসিয়াম ইত্যাদি। </a:t>
            </a:r>
          </a:p>
          <a:p>
            <a:pPr algn="just"/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8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73" y="1466193"/>
            <a:ext cx="10499834" cy="31085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যৌগ কি?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উত্তরঃ দুই বা ততোধিক মৌল দ্বারা গঠিত পদার্থকে যৌগ বলে।যেমনঃ-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পানি- যা হাইড্রোজেন ও অক্সিজেন নিয়ে গঠিত। 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কার্বন-ডাইক্সাইডঃ যা কার্বন ও অক্সিজেন নিয়ে গঠিত।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সোডিয়াম ক্লোরাইডঃ যা সোডিয়াম ও ক্লোরিন নিয়ে গঠিত।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1254</Words>
  <Application>Microsoft Office PowerPoint</Application>
  <PresentationFormat>Custom</PresentationFormat>
  <Paragraphs>263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Facet</vt:lpstr>
      <vt:lpstr>Organic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92</cp:revision>
  <dcterms:created xsi:type="dcterms:W3CDTF">2016-09-12T01:50:14Z</dcterms:created>
  <dcterms:modified xsi:type="dcterms:W3CDTF">2020-02-13T13:43:36Z</dcterms:modified>
</cp:coreProperties>
</file>