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8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4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EC902F-F2D6-48E2-860B-1D7BEFB3553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CAF73BC-BFE8-47CA-8691-39964BBBAA0B}">
      <dgm:prSet/>
      <dgm:spPr/>
      <dgm:t>
        <a:bodyPr/>
        <a:lstStyle/>
        <a:p>
          <a:pPr rtl="0"/>
          <a:r>
            <a:rPr lang="en-US" b="1" dirty="0" smtClean="0"/>
            <a:t>THANKS</a:t>
          </a:r>
          <a:endParaRPr lang="en-US" dirty="0"/>
        </a:p>
      </dgm:t>
    </dgm:pt>
    <dgm:pt modelId="{861082FD-9BE7-49E4-B49B-BC7EDB6A61DB}" type="parTrans" cxnId="{00951020-7DB0-4F2A-9E72-74B0057E03D7}">
      <dgm:prSet/>
      <dgm:spPr/>
      <dgm:t>
        <a:bodyPr/>
        <a:lstStyle/>
        <a:p>
          <a:endParaRPr lang="en-US"/>
        </a:p>
      </dgm:t>
    </dgm:pt>
    <dgm:pt modelId="{3C1039B4-1D31-42DC-A56C-629F48B5777C}" type="sibTrans" cxnId="{00951020-7DB0-4F2A-9E72-74B0057E03D7}">
      <dgm:prSet/>
      <dgm:spPr/>
      <dgm:t>
        <a:bodyPr/>
        <a:lstStyle/>
        <a:p>
          <a:endParaRPr lang="en-US"/>
        </a:p>
      </dgm:t>
    </dgm:pt>
    <dgm:pt modelId="{7EC07EB5-E6E3-439D-9F83-7B70A26D62A7}" type="pres">
      <dgm:prSet presAssocID="{E8EC902F-F2D6-48E2-860B-1D7BEFB3553E}" presName="linear" presStyleCnt="0">
        <dgm:presLayoutVars>
          <dgm:animLvl val="lvl"/>
          <dgm:resizeHandles val="exact"/>
        </dgm:presLayoutVars>
      </dgm:prSet>
      <dgm:spPr/>
    </dgm:pt>
    <dgm:pt modelId="{DB68F5C8-CBC4-44A7-9E73-41FC6439AF10}" type="pres">
      <dgm:prSet presAssocID="{7CAF73BC-BFE8-47CA-8691-39964BBBAA0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951020-7DB0-4F2A-9E72-74B0057E03D7}" srcId="{E8EC902F-F2D6-48E2-860B-1D7BEFB3553E}" destId="{7CAF73BC-BFE8-47CA-8691-39964BBBAA0B}" srcOrd="0" destOrd="0" parTransId="{861082FD-9BE7-49E4-B49B-BC7EDB6A61DB}" sibTransId="{3C1039B4-1D31-42DC-A56C-629F48B5777C}"/>
    <dgm:cxn modelId="{D2C5D464-059D-46F9-AFB7-E11ACDDF131C}" type="presOf" srcId="{7CAF73BC-BFE8-47CA-8691-39964BBBAA0B}" destId="{DB68F5C8-CBC4-44A7-9E73-41FC6439AF10}" srcOrd="0" destOrd="0" presId="urn:microsoft.com/office/officeart/2005/8/layout/vList2"/>
    <dgm:cxn modelId="{D9C24A93-D5CB-4B30-9522-23CD09D9BD44}" type="presOf" srcId="{E8EC902F-F2D6-48E2-860B-1D7BEFB3553E}" destId="{7EC07EB5-E6E3-439D-9F83-7B70A26D62A7}" srcOrd="0" destOrd="0" presId="urn:microsoft.com/office/officeart/2005/8/layout/vList2"/>
    <dgm:cxn modelId="{E3995CC5-7BE7-4BFF-A4B4-CA890817D895}" type="presParOf" srcId="{7EC07EB5-E6E3-439D-9F83-7B70A26D62A7}" destId="{DB68F5C8-CBC4-44A7-9E73-41FC6439AF1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68F5C8-CBC4-44A7-9E73-41FC6439AF10}">
      <dsp:nvSpPr>
        <dsp:cNvPr id="0" name=""/>
        <dsp:cNvSpPr/>
      </dsp:nvSpPr>
      <dsp:spPr>
        <a:xfrm>
          <a:off x="0" y="5950"/>
          <a:ext cx="2893742" cy="9114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1" kern="1200" dirty="0" smtClean="0"/>
            <a:t>THANKS</a:t>
          </a:r>
          <a:endParaRPr lang="en-US" sz="3800" kern="1200" dirty="0"/>
        </a:p>
      </dsp:txBody>
      <dsp:txXfrm>
        <a:off x="44492" y="50442"/>
        <a:ext cx="2804758" cy="8224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25BC9-BC5F-4ACF-97AD-F9C937484D0D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D36D16-3B8A-4A60-B877-BD93A05C2E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16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2B353-EDD6-409D-B99C-2F29897D7F15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CB13F9-FDE3-44E9-9A7B-BB84CF5B1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2B353-EDD6-409D-B99C-2F29897D7F15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CB13F9-FDE3-44E9-9A7B-BB84CF5B1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2B353-EDD6-409D-B99C-2F29897D7F15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CB13F9-FDE3-44E9-9A7B-BB84CF5B1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2B353-EDD6-409D-B99C-2F29897D7F15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CB13F9-FDE3-44E9-9A7B-BB84CF5B1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2B353-EDD6-409D-B99C-2F29897D7F15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CB13F9-FDE3-44E9-9A7B-BB84CF5B1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2B353-EDD6-409D-B99C-2F29897D7F15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CB13F9-FDE3-44E9-9A7B-BB84CF5B1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2B353-EDD6-409D-B99C-2F29897D7F15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CB13F9-FDE3-44E9-9A7B-BB84CF5B1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2B353-EDD6-409D-B99C-2F29897D7F15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CB13F9-FDE3-44E9-9A7B-BB84CF5B1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2B353-EDD6-409D-B99C-2F29897D7F15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CB13F9-FDE3-44E9-9A7B-BB84CF5B1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2B353-EDD6-409D-B99C-2F29897D7F15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CB13F9-FDE3-44E9-9A7B-BB84CF5B1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2B353-EDD6-409D-B99C-2F29897D7F15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CB13F9-FDE3-44E9-9A7B-BB84CF5B1B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8E2B353-EDD6-409D-B99C-2F29897D7F15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1CB13F9-FDE3-44E9-9A7B-BB84CF5B1B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5334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Welcome to every body</a:t>
            </a:r>
            <a:endParaRPr lang="en-US" sz="4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464" y="1447800"/>
            <a:ext cx="4332471" cy="43324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85800"/>
            <a:ext cx="7696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Lucida Calligraphy" pitchFamily="66" charset="0"/>
                <a:cs typeface="Arial" pitchFamily="34" charset="0"/>
              </a:rPr>
              <a:t>Some examples of adverbs of different kinds: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981200"/>
            <a:ext cx="815340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Calibri" pitchFamily="34" charset="0"/>
              <a:buAutoNum type="arabicPeriod"/>
              <a:defRPr/>
            </a:pPr>
            <a:r>
              <a:rPr lang="en-US" dirty="0" smtClean="0">
                <a:latin typeface="Lucida Calligraphy" pitchFamily="66" charset="0"/>
                <a:cs typeface="Arial" pitchFamily="34" charset="0"/>
              </a:rPr>
              <a:t> Tortoise walks </a:t>
            </a:r>
            <a:r>
              <a:rPr lang="en-US" b="1" dirty="0" smtClean="0">
                <a:latin typeface="Lucida Calligraphy" pitchFamily="66" charset="0"/>
                <a:cs typeface="Arial" pitchFamily="34" charset="0"/>
              </a:rPr>
              <a:t> </a:t>
            </a:r>
            <a:r>
              <a:rPr lang="en-US" b="1" u="sng" dirty="0" smtClean="0">
                <a:solidFill>
                  <a:srgbClr val="FF6699"/>
                </a:solidFill>
                <a:latin typeface="Lucida Calligraphy" pitchFamily="66" charset="0"/>
                <a:cs typeface="Arial" pitchFamily="34" charset="0"/>
              </a:rPr>
              <a:t>slowly</a:t>
            </a:r>
            <a:r>
              <a:rPr lang="en-US" dirty="0" smtClean="0">
                <a:solidFill>
                  <a:srgbClr val="FF6699"/>
                </a:solidFill>
                <a:latin typeface="Lucida Calligraphy" pitchFamily="66" charset="0"/>
                <a:cs typeface="Arial" pitchFamily="34" charset="0"/>
              </a:rPr>
              <a:t> </a:t>
            </a:r>
            <a:r>
              <a:rPr lang="en-US" dirty="0" smtClean="0">
                <a:latin typeface="Lucida Calligraphy" pitchFamily="66" charset="0"/>
                <a:cs typeface="Arial" pitchFamily="34" charset="0"/>
              </a:rPr>
              <a:t>(Manner).</a:t>
            </a:r>
          </a:p>
          <a:p>
            <a:pPr>
              <a:lnSpc>
                <a:spcPct val="150000"/>
              </a:lnSpc>
              <a:buFont typeface="Calibri" pitchFamily="34" charset="0"/>
              <a:buAutoNum type="arabicPeriod"/>
              <a:defRPr/>
            </a:pPr>
            <a:r>
              <a:rPr lang="en-US" dirty="0" smtClean="0">
                <a:latin typeface="Lucida Calligraphy" pitchFamily="66" charset="0"/>
                <a:cs typeface="Arial" pitchFamily="34" charset="0"/>
              </a:rPr>
              <a:t> We will have our Semester exams on </a:t>
            </a:r>
            <a:r>
              <a:rPr lang="en-US" b="1" u="sng" dirty="0" smtClean="0">
                <a:solidFill>
                  <a:srgbClr val="FF6699"/>
                </a:solidFill>
                <a:latin typeface="Lucida Calligraphy" pitchFamily="66" charset="0"/>
                <a:cs typeface="Arial" pitchFamily="34" charset="0"/>
              </a:rPr>
              <a:t>April 1</a:t>
            </a:r>
            <a:r>
              <a:rPr lang="en-US" b="1" u="sng" baseline="30000" dirty="0" smtClean="0">
                <a:solidFill>
                  <a:srgbClr val="FF6699"/>
                </a:solidFill>
                <a:latin typeface="Lucida Calligraphy" pitchFamily="66" charset="0"/>
                <a:cs typeface="Arial" pitchFamily="34" charset="0"/>
              </a:rPr>
              <a:t>st</a:t>
            </a:r>
            <a:r>
              <a:rPr lang="en-US" b="1" u="sng" dirty="0" smtClean="0">
                <a:solidFill>
                  <a:srgbClr val="FF6699"/>
                </a:solidFill>
                <a:latin typeface="Lucida Calligraphy" pitchFamily="66" charset="0"/>
                <a:cs typeface="Arial" pitchFamily="34" charset="0"/>
              </a:rPr>
              <a:t> week</a:t>
            </a:r>
            <a:r>
              <a:rPr lang="en-US" b="1" dirty="0" smtClean="0">
                <a:latin typeface="Lucida Calligraphy" pitchFamily="66" charset="0"/>
                <a:cs typeface="Arial" pitchFamily="34" charset="0"/>
              </a:rPr>
              <a:t>.</a:t>
            </a:r>
            <a:r>
              <a:rPr lang="en-US" dirty="0" smtClean="0">
                <a:latin typeface="Lucida Calligraphy" pitchFamily="66" charset="0"/>
                <a:cs typeface="Arial" pitchFamily="34" charset="0"/>
              </a:rPr>
              <a:t> (Time)</a:t>
            </a:r>
          </a:p>
          <a:p>
            <a:pPr>
              <a:lnSpc>
                <a:spcPct val="150000"/>
              </a:lnSpc>
              <a:buFont typeface="Calibri" pitchFamily="34" charset="0"/>
              <a:buAutoNum type="arabicPeriod"/>
              <a:defRPr/>
            </a:pPr>
            <a:r>
              <a:rPr lang="en-US" dirty="0" smtClean="0">
                <a:latin typeface="Lucida Calligraphy" pitchFamily="66" charset="0"/>
                <a:cs typeface="Arial" pitchFamily="34" charset="0"/>
              </a:rPr>
              <a:t> The accident happened near the </a:t>
            </a:r>
            <a:r>
              <a:rPr lang="en-US" b="1" u="sng" dirty="0" smtClean="0">
                <a:solidFill>
                  <a:srgbClr val="FF6699"/>
                </a:solidFill>
                <a:latin typeface="Lucida Calligraphy" pitchFamily="66" charset="0"/>
                <a:cs typeface="Arial" pitchFamily="34" charset="0"/>
              </a:rPr>
              <a:t>Highway</a:t>
            </a:r>
            <a:r>
              <a:rPr lang="en-US" b="1" dirty="0" smtClean="0">
                <a:latin typeface="Lucida Calligraphy" pitchFamily="66" charset="0"/>
                <a:cs typeface="Arial" pitchFamily="34" charset="0"/>
              </a:rPr>
              <a:t>.</a:t>
            </a:r>
            <a:r>
              <a:rPr lang="en-US" dirty="0" smtClean="0">
                <a:latin typeface="Lucida Calligraphy" pitchFamily="66" charset="0"/>
                <a:cs typeface="Arial" pitchFamily="34" charset="0"/>
              </a:rPr>
              <a:t> (Place)</a:t>
            </a:r>
          </a:p>
          <a:p>
            <a:pPr>
              <a:lnSpc>
                <a:spcPct val="150000"/>
              </a:lnSpc>
              <a:buFont typeface="Calibri" pitchFamily="34" charset="0"/>
              <a:buAutoNum type="arabicPeriod"/>
              <a:defRPr/>
            </a:pPr>
            <a:r>
              <a:rPr lang="en-US" dirty="0" smtClean="0">
                <a:latin typeface="Lucida Calligraphy" pitchFamily="66" charset="0"/>
                <a:cs typeface="Arial" pitchFamily="34" charset="0"/>
              </a:rPr>
              <a:t> At least </a:t>
            </a:r>
            <a:r>
              <a:rPr lang="en-US" b="1" u="sng" dirty="0" smtClean="0">
                <a:solidFill>
                  <a:srgbClr val="FF6699"/>
                </a:solidFill>
                <a:latin typeface="Lucida Calligraphy" pitchFamily="66" charset="0"/>
                <a:cs typeface="Arial" pitchFamily="34" charset="0"/>
              </a:rPr>
              <a:t> twice</a:t>
            </a:r>
            <a:r>
              <a:rPr lang="en-US" u="sng" dirty="0" smtClean="0">
                <a:solidFill>
                  <a:srgbClr val="FF6699"/>
                </a:solidFill>
                <a:latin typeface="Lucida Calligraphy" pitchFamily="66" charset="0"/>
                <a:cs typeface="Arial" pitchFamily="34" charset="0"/>
              </a:rPr>
              <a:t> </a:t>
            </a:r>
            <a:r>
              <a:rPr lang="en-US" dirty="0" smtClean="0">
                <a:latin typeface="Lucida Calligraphy" pitchFamily="66" charset="0"/>
                <a:cs typeface="Arial" pitchFamily="34" charset="0"/>
              </a:rPr>
              <a:t>a week I used to go for Temple. (Frequency)</a:t>
            </a:r>
          </a:p>
          <a:p>
            <a:pPr>
              <a:lnSpc>
                <a:spcPct val="150000"/>
              </a:lnSpc>
              <a:buFont typeface="Calibri" pitchFamily="34" charset="0"/>
              <a:buAutoNum type="arabicPeriod"/>
              <a:defRPr/>
            </a:pPr>
            <a:r>
              <a:rPr lang="en-US" dirty="0" smtClean="0">
                <a:latin typeface="Lucida Calligraphy" pitchFamily="66" charset="0"/>
                <a:cs typeface="Arial" pitchFamily="34" charset="0"/>
              </a:rPr>
              <a:t> We all go for a picnic just for </a:t>
            </a:r>
            <a:r>
              <a:rPr lang="en-US" b="1" u="sng" dirty="0" smtClean="0">
                <a:solidFill>
                  <a:srgbClr val="FF6699"/>
                </a:solidFill>
                <a:latin typeface="Lucida Calligraphy" pitchFamily="66" charset="0"/>
                <a:cs typeface="Arial" pitchFamily="34" charset="0"/>
              </a:rPr>
              <a:t>enjoyment</a:t>
            </a:r>
            <a:r>
              <a:rPr lang="en-US" b="1" dirty="0" smtClean="0">
                <a:latin typeface="Lucida Calligraphy" pitchFamily="66" charset="0"/>
                <a:cs typeface="Arial" pitchFamily="34" charset="0"/>
              </a:rPr>
              <a:t>.</a:t>
            </a:r>
            <a:r>
              <a:rPr lang="en-US" dirty="0" smtClean="0">
                <a:latin typeface="Lucida Calligraphy" pitchFamily="66" charset="0"/>
                <a:cs typeface="Arial" pitchFamily="34" charset="0"/>
              </a:rPr>
              <a:t> (Purpose)</a:t>
            </a:r>
          </a:p>
          <a:p>
            <a:pPr>
              <a:lnSpc>
                <a:spcPct val="150000"/>
              </a:lnSpc>
              <a:buFont typeface="Calibri" pitchFamily="34" charset="0"/>
              <a:buAutoNum type="arabicPeriod"/>
              <a:defRPr/>
            </a:pPr>
            <a:r>
              <a:rPr lang="en-US" dirty="0" smtClean="0">
                <a:latin typeface="Lucida Calligraphy" pitchFamily="66" charset="0"/>
                <a:cs typeface="Arial" pitchFamily="34" charset="0"/>
              </a:rPr>
              <a:t> The sea is very </a:t>
            </a:r>
            <a:r>
              <a:rPr lang="en-US" b="1" u="sng" dirty="0" smtClean="0">
                <a:solidFill>
                  <a:srgbClr val="FF6699"/>
                </a:solidFill>
                <a:latin typeface="Lucida Calligraphy" pitchFamily="66" charset="0"/>
                <a:cs typeface="Arial" pitchFamily="34" charset="0"/>
              </a:rPr>
              <a:t>stormy</a:t>
            </a:r>
            <a:r>
              <a:rPr lang="en-US" b="1" dirty="0" smtClean="0">
                <a:latin typeface="Lucida Calligraphy" pitchFamily="66" charset="0"/>
                <a:cs typeface="Arial" pitchFamily="34" charset="0"/>
              </a:rPr>
              <a:t>.</a:t>
            </a:r>
            <a:r>
              <a:rPr lang="en-US" dirty="0" smtClean="0">
                <a:latin typeface="Lucida Calligraphy" pitchFamily="66" charset="0"/>
                <a:cs typeface="Arial" pitchFamily="34" charset="0"/>
              </a:rPr>
              <a:t> (Degree /Quantity)</a:t>
            </a:r>
          </a:p>
          <a:p>
            <a:pPr>
              <a:lnSpc>
                <a:spcPct val="150000"/>
              </a:lnSpc>
              <a:buFont typeface="Calibri" pitchFamily="34" charset="0"/>
              <a:buAutoNum type="arabicPeriod"/>
              <a:defRPr/>
            </a:pPr>
            <a:r>
              <a:rPr lang="en-US" dirty="0" smtClean="0">
                <a:latin typeface="Lucida Calligraphy" pitchFamily="66" charset="0"/>
                <a:cs typeface="Arial" pitchFamily="34" charset="0"/>
              </a:rPr>
              <a:t> </a:t>
            </a:r>
            <a:r>
              <a:rPr lang="en-US" b="1" u="sng" dirty="0" smtClean="0">
                <a:solidFill>
                  <a:srgbClr val="FF6699"/>
                </a:solidFill>
                <a:latin typeface="Lucida Calligraphy" pitchFamily="66" charset="0"/>
                <a:cs typeface="Arial" pitchFamily="34" charset="0"/>
              </a:rPr>
              <a:t>Surely</a:t>
            </a:r>
            <a:r>
              <a:rPr lang="en-US" dirty="0" smtClean="0">
                <a:latin typeface="Lucida Calligraphy" pitchFamily="66" charset="0"/>
                <a:cs typeface="Arial" pitchFamily="34" charset="0"/>
              </a:rPr>
              <a:t> you are mistaken. (Affirmation/Negation)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524000"/>
            <a:ext cx="74676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95300" indent="-49530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Identify the adverbs from the following sentences.</a:t>
            </a:r>
          </a:p>
          <a:p>
            <a:pPr marL="495300" indent="-495300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 smtClean="0"/>
          </a:p>
          <a:p>
            <a:pPr marL="850900" lvl="1" indent="-457200" fontAlgn="auto"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en-US" sz="2400" dirty="0" smtClean="0"/>
              <a:t> </a:t>
            </a:r>
            <a:r>
              <a:rPr lang="en-US" sz="2400" dirty="0" smtClean="0">
                <a:latin typeface="Lucida Calligraphy" pitchFamily="66" charset="0"/>
              </a:rPr>
              <a:t>The driver was driving carelessly.</a:t>
            </a:r>
          </a:p>
          <a:p>
            <a:pPr marL="850900" lvl="1" indent="-457200" fontAlgn="auto"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en-US" sz="2400" dirty="0" smtClean="0">
                <a:latin typeface="Lucida Calligraphy" pitchFamily="66" charset="0"/>
              </a:rPr>
              <a:t> The girl sings well.</a:t>
            </a:r>
          </a:p>
          <a:p>
            <a:pPr marL="850900" lvl="1" indent="-457200" fontAlgn="auto"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en-US" sz="2400" dirty="0" smtClean="0">
                <a:latin typeface="Lucida Calligraphy" pitchFamily="66" charset="0"/>
              </a:rPr>
              <a:t> They observe the scene carefully.</a:t>
            </a:r>
          </a:p>
          <a:p>
            <a:pPr marL="850900" lvl="1" indent="-457200" fontAlgn="auto"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en-US" sz="2400" dirty="0" smtClean="0">
                <a:latin typeface="Lucida Calligraphy" pitchFamily="66" charset="0"/>
              </a:rPr>
              <a:t>Bangladesh played wonderfully</a:t>
            </a:r>
            <a:r>
              <a:rPr lang="en-US" sz="2400" dirty="0" smtClean="0"/>
              <a:t>.</a:t>
            </a:r>
          </a:p>
          <a:p>
            <a:pPr marL="850900" lvl="1" indent="-457200" fontAlgn="auto"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en-US" sz="2400" dirty="0" smtClean="0">
                <a:latin typeface="Lucida Calligraphy" pitchFamily="66" charset="0"/>
              </a:rPr>
              <a:t>The sea is very stormy.</a:t>
            </a:r>
          </a:p>
          <a:p>
            <a:pPr marL="850900" lvl="1" indent="-457200" fontAlgn="auto"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en-US" sz="2400" dirty="0" smtClean="0">
                <a:latin typeface="Lucida Calligraphy" pitchFamily="66" charset="0"/>
              </a:rPr>
              <a:t>I am rather busy.</a:t>
            </a:r>
          </a:p>
          <a:p>
            <a:pPr marL="850900" lvl="1" indent="-457200" fontAlgn="auto"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en-US" sz="2400" dirty="0" smtClean="0">
                <a:latin typeface="Lucida Calligraphy" pitchFamily="66" charset="0"/>
              </a:rPr>
              <a:t>I am fully prepared.</a:t>
            </a:r>
          </a:p>
          <a:p>
            <a:pPr marL="850900" lvl="1" indent="-457200" fontAlgn="auto">
              <a:spcAft>
                <a:spcPts val="0"/>
              </a:spcAft>
              <a:buFont typeface="Wingdings 2" pitchFamily="18" charset="2"/>
              <a:buAutoNum type="arabicPeriod"/>
              <a:defRPr/>
            </a:pPr>
            <a:r>
              <a:rPr lang="en-US" sz="2400" dirty="0" smtClean="0">
                <a:latin typeface="Lucida Calligraphy" pitchFamily="66" charset="0"/>
              </a:rPr>
              <a:t>These mangos are almost ripe.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83820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HOME WORK’S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4572000"/>
            <a:ext cx="7543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Write  a paragraph about </a:t>
            </a:r>
            <a:r>
              <a:rPr lang="en-US" sz="4400" dirty="0" smtClean="0"/>
              <a:t>‘My </a:t>
            </a:r>
            <a:r>
              <a:rPr lang="en-US" sz="4400" dirty="0" err="1" smtClean="0"/>
              <a:t>favourite</a:t>
            </a:r>
            <a:r>
              <a:rPr lang="en-US" sz="4400" dirty="0" smtClean="0"/>
              <a:t> hobby ‘</a:t>
            </a:r>
            <a:endParaRPr lang="en-US" sz="4400" dirty="0"/>
          </a:p>
        </p:txBody>
      </p:sp>
      <p:pic>
        <p:nvPicPr>
          <p:cNvPr id="4" name="Picture 3" descr="download (1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752600"/>
            <a:ext cx="4038600" cy="26924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5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579306169"/>
              </p:ext>
            </p:extLst>
          </p:nvPr>
        </p:nvGraphicFramePr>
        <p:xfrm>
          <a:off x="2819400" y="685800"/>
          <a:ext cx="2893742" cy="923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461" y="1905000"/>
            <a:ext cx="3621266" cy="3962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905000"/>
            <a:ext cx="38100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Md. </a:t>
            </a:r>
            <a:r>
              <a:rPr lang="en-US" sz="2800" dirty="0" err="1" smtClean="0">
                <a:solidFill>
                  <a:srgbClr val="002060"/>
                </a:solidFill>
              </a:rPr>
              <a:t>Sohrab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Hossain</a:t>
            </a:r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Assistant  Teacher (</a:t>
            </a:r>
            <a:r>
              <a:rPr lang="en-US" sz="2800" dirty="0" smtClean="0">
                <a:solidFill>
                  <a:srgbClr val="002060"/>
                </a:solidFill>
              </a:rPr>
              <a:t>English)</a:t>
            </a:r>
          </a:p>
          <a:p>
            <a:r>
              <a:rPr lang="en-US" sz="2800" dirty="0" err="1" smtClean="0">
                <a:solidFill>
                  <a:srgbClr val="002060"/>
                </a:solidFill>
              </a:rPr>
              <a:t>Islampur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Alhaj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Kazi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Rafiqul</a:t>
            </a:r>
            <a:r>
              <a:rPr lang="en-US" sz="2800" dirty="0" smtClean="0">
                <a:solidFill>
                  <a:srgbClr val="002060"/>
                </a:solidFill>
              </a:rPr>
              <a:t> Islam High School, </a:t>
            </a:r>
            <a:r>
              <a:rPr lang="en-US" sz="2800" dirty="0" err="1" smtClean="0">
                <a:solidFill>
                  <a:srgbClr val="002060"/>
                </a:solidFill>
              </a:rPr>
              <a:t>Islampur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</a:rPr>
              <a:t>Bijoynagar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</a:rPr>
              <a:t>Brahmanbaria</a:t>
            </a:r>
            <a:r>
              <a:rPr lang="en-US" sz="2800" dirty="0" smtClean="0">
                <a:solidFill>
                  <a:srgbClr val="002060"/>
                </a:solidFill>
              </a:rPr>
              <a:t>.</a:t>
            </a:r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E-mail: abmatin1977@gmail.com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305300" y="2397442"/>
            <a:ext cx="43434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Unit :07</a:t>
            </a:r>
          </a:p>
          <a:p>
            <a:r>
              <a:rPr lang="en-US" sz="2800" dirty="0" smtClean="0"/>
              <a:t>Lesson:7/1</a:t>
            </a:r>
          </a:p>
          <a:p>
            <a:r>
              <a:rPr lang="en-US" sz="2800" dirty="0" smtClean="0"/>
              <a:t>E,F,T : </a:t>
            </a:r>
            <a:r>
              <a:rPr lang="en-US" sz="2800" b="1" dirty="0" smtClean="0"/>
              <a:t>NINE</a:t>
            </a:r>
            <a:r>
              <a:rPr lang="en-US" sz="2800" dirty="0" smtClean="0"/>
              <a:t> </a:t>
            </a:r>
            <a:r>
              <a:rPr lang="en-US" sz="2800" b="1" i="1" dirty="0" smtClean="0"/>
              <a:t>(GRAMMAR)</a:t>
            </a:r>
            <a:endParaRPr lang="en-US" sz="2800" dirty="0" smtClean="0"/>
          </a:p>
          <a:p>
            <a:r>
              <a:rPr lang="en-US" sz="2800" b="1" dirty="0" smtClean="0"/>
              <a:t>Topic: </a:t>
            </a:r>
            <a:r>
              <a:rPr lang="en-US" sz="2800" b="1" i="1" dirty="0" err="1" smtClean="0"/>
              <a:t>AdVerbs</a:t>
            </a:r>
            <a:endParaRPr lang="en-US" sz="2800" b="1" i="1" dirty="0" smtClean="0"/>
          </a:p>
          <a:p>
            <a:r>
              <a:rPr lang="en-US" sz="2800" dirty="0" smtClean="0"/>
              <a:t>Time: 40 minutes</a:t>
            </a:r>
          </a:p>
          <a:p>
            <a:r>
              <a:rPr lang="en-US" sz="2800" dirty="0" smtClean="0"/>
              <a:t>Date:07-02-2020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6858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TEACHER IDENTITY</a:t>
            </a:r>
          </a:p>
          <a:p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300" y="613611"/>
            <a:ext cx="2171700" cy="173736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0"/>
            <a:ext cx="8077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/>
              <a:t>Adverb:</a:t>
            </a:r>
            <a:r>
              <a:rPr lang="en-US" sz="3200" dirty="0" smtClean="0"/>
              <a:t> Basically, most adverbs tell you how, where or when something is done. In other words, they describe the manner,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981200"/>
            <a:ext cx="739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Today’s  </a:t>
            </a:r>
            <a:r>
              <a:rPr lang="en-US" sz="4000" dirty="0" smtClean="0"/>
              <a:t>Our  lesson is ‘ADVERB’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533400"/>
            <a:ext cx="6781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LESSON </a:t>
            </a:r>
            <a:r>
              <a:rPr lang="en-US" sz="4000" dirty="0" smtClean="0"/>
              <a:t>DECLARATION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1828" y="2057400"/>
            <a:ext cx="794497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After the lesson the students will have-</a:t>
            </a:r>
          </a:p>
          <a:p>
            <a:pPr algn="just"/>
            <a:r>
              <a:rPr lang="en-US" sz="3200" dirty="0" smtClean="0"/>
              <a:t>* described </a:t>
            </a:r>
            <a:r>
              <a:rPr lang="en-US" sz="3200" dirty="0" smtClean="0"/>
              <a:t>adverb</a:t>
            </a:r>
          </a:p>
          <a:p>
            <a:pPr algn="just"/>
            <a:r>
              <a:rPr lang="en-US" sz="3200" dirty="0" smtClean="0"/>
              <a:t>* told </a:t>
            </a:r>
            <a:r>
              <a:rPr lang="en-US" sz="3200" dirty="0" smtClean="0"/>
              <a:t>the names of different kinds of </a:t>
            </a:r>
            <a:r>
              <a:rPr lang="en-US" sz="3200" dirty="0" smtClean="0"/>
              <a:t>adverbs</a:t>
            </a:r>
            <a:endParaRPr lang="en-US" sz="3200" dirty="0" smtClean="0"/>
          </a:p>
          <a:p>
            <a:pPr algn="just"/>
            <a:r>
              <a:rPr lang="en-US" sz="3200" dirty="0" smtClean="0"/>
              <a:t>* done </a:t>
            </a:r>
            <a:r>
              <a:rPr lang="en-US" sz="3200" dirty="0" smtClean="0"/>
              <a:t>some exercise</a:t>
            </a:r>
          </a:p>
          <a:p>
            <a:pPr algn="just"/>
            <a:r>
              <a:rPr lang="en-US" sz="3200" dirty="0" smtClean="0"/>
              <a:t>* identify </a:t>
            </a:r>
            <a:r>
              <a:rPr lang="en-US" sz="3200" dirty="0" smtClean="0"/>
              <a:t>adverbs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41829" y="4572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Learning  Out comes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533400"/>
            <a:ext cx="3352800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6600" b="1" kern="10" dirty="0" smtClean="0">
                <a:ln/>
                <a:solidFill>
                  <a:schemeClr val="accent3"/>
                </a:solidFill>
                <a:latin typeface="Impact"/>
              </a:rPr>
              <a:t>Adverb</a:t>
            </a:r>
          </a:p>
          <a:p>
            <a:endParaRPr lang="en-US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743200"/>
            <a:ext cx="8458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8513" indent="-508000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400" dirty="0" smtClean="0"/>
              <a:t>He is a </a:t>
            </a:r>
            <a:r>
              <a:rPr lang="en-US" sz="2400" b="1" u="sng" dirty="0" err="1" smtClean="0"/>
              <a:t>ve</a:t>
            </a:r>
            <a:r>
              <a:rPr lang="en-US" sz="2400" b="1" dirty="0" err="1" smtClean="0"/>
              <a:t>Adverb</a:t>
            </a:r>
            <a:r>
              <a:rPr lang="en-US" sz="2400" b="1" dirty="0" smtClean="0"/>
              <a:t>:</a:t>
            </a:r>
            <a:r>
              <a:rPr lang="en-US" sz="2400" dirty="0" smtClean="0"/>
              <a:t> Basically, most adverbs tell you how, where or when something is done. In other words, they describe the manner, </a:t>
            </a:r>
            <a:r>
              <a:rPr lang="en-US" sz="2400" b="1" u="sng" dirty="0" err="1" smtClean="0"/>
              <a:t>ry</a:t>
            </a:r>
            <a:r>
              <a:rPr lang="en-US" sz="2400" dirty="0" smtClean="0"/>
              <a:t> good boy.</a:t>
            </a:r>
          </a:p>
          <a:p>
            <a:pPr marL="798513" indent="-508000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400" dirty="0" smtClean="0"/>
              <a:t>She sang </a:t>
            </a:r>
            <a:r>
              <a:rPr lang="en-US" sz="2400" b="1" u="sng" dirty="0" smtClean="0"/>
              <a:t>nicely</a:t>
            </a:r>
            <a:r>
              <a:rPr lang="en-US" sz="2400" dirty="0" smtClean="0"/>
              <a:t>.</a:t>
            </a:r>
          </a:p>
          <a:p>
            <a:pPr marL="798513" indent="-508000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400" dirty="0" smtClean="0"/>
              <a:t>I brush my teeth </a:t>
            </a:r>
            <a:r>
              <a:rPr lang="en-US" sz="2400" b="1" u="sng" dirty="0" smtClean="0"/>
              <a:t>everyday</a:t>
            </a:r>
            <a:r>
              <a:rPr lang="en-US" sz="2400" dirty="0" smtClean="0"/>
              <a:t>.</a:t>
            </a:r>
          </a:p>
          <a:p>
            <a:pPr marL="798513" indent="-508000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400" dirty="0" smtClean="0"/>
              <a:t>I </a:t>
            </a:r>
            <a:r>
              <a:rPr lang="en-US" sz="2400" b="1" u="sng" dirty="0" smtClean="0"/>
              <a:t>never</a:t>
            </a:r>
            <a:r>
              <a:rPr lang="en-US" sz="2400" dirty="0" smtClean="0"/>
              <a:t> went to London.</a:t>
            </a:r>
          </a:p>
          <a:p>
            <a:pPr marL="798513" indent="-508000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2400" dirty="0" smtClean="0"/>
              <a:t>The mangoes are </a:t>
            </a:r>
            <a:r>
              <a:rPr lang="en-US" sz="2400" b="1" u="sng" dirty="0" smtClean="0"/>
              <a:t>almost</a:t>
            </a:r>
            <a:r>
              <a:rPr lang="en-US" sz="2400" dirty="0" smtClean="0"/>
              <a:t> ripe.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1600200"/>
            <a:ext cx="693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place or time of an action.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14400"/>
            <a:ext cx="769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Lucida Calligraphy" pitchFamily="66" charset="0"/>
              </a:rPr>
              <a:t> Commonly adverbs are formed</a:t>
            </a:r>
            <a:br>
              <a:rPr lang="en-US" sz="2800" dirty="0" smtClean="0">
                <a:latin typeface="Lucida Calligraphy" pitchFamily="66" charset="0"/>
              </a:rPr>
            </a:br>
            <a:r>
              <a:rPr lang="en-US" sz="2800" dirty="0" smtClean="0">
                <a:latin typeface="Lucida Calligraphy" pitchFamily="66" charset="0"/>
              </a:rPr>
              <a:t>   from adjectives. Some are below</a:t>
            </a:r>
            <a:r>
              <a:rPr lang="en-US" dirty="0" smtClean="0">
                <a:latin typeface="Lucida Calligraphy" pitchFamily="66" charset="0"/>
              </a:rPr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362200"/>
            <a:ext cx="3200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400" b="1" dirty="0"/>
              <a:t> Adjectives</a:t>
            </a:r>
            <a:endParaRPr lang="en-US" sz="2400" dirty="0"/>
          </a:p>
          <a:p>
            <a:pPr fontAlgn="base"/>
            <a:r>
              <a:rPr lang="en-US" sz="2400" dirty="0"/>
              <a:t>              Kind</a:t>
            </a:r>
          </a:p>
          <a:p>
            <a:pPr fontAlgn="base"/>
            <a:r>
              <a:rPr lang="en-US" sz="2400" dirty="0"/>
              <a:t>             Happy</a:t>
            </a:r>
          </a:p>
          <a:p>
            <a:pPr fontAlgn="base"/>
            <a:r>
              <a:rPr lang="en-US" sz="2400" dirty="0"/>
              <a:t>            Wonderful</a:t>
            </a:r>
          </a:p>
          <a:p>
            <a:pPr fontAlgn="base"/>
            <a:r>
              <a:rPr lang="en-US" sz="2400" dirty="0"/>
              <a:t>             Loud</a:t>
            </a:r>
          </a:p>
          <a:p>
            <a:pPr fontAlgn="base"/>
            <a:r>
              <a:rPr lang="en-US" sz="2400" dirty="0"/>
              <a:t>             Sad</a:t>
            </a:r>
          </a:p>
          <a:p>
            <a:pPr fontAlgn="base"/>
            <a:r>
              <a:rPr lang="en-US" sz="2400" dirty="0"/>
              <a:t>            Beautiful</a:t>
            </a:r>
          </a:p>
          <a:p>
            <a:pPr fontAlgn="base"/>
            <a:r>
              <a:rPr lang="en-US" sz="2400" dirty="0"/>
              <a:t>            Sweet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19600" y="2286000"/>
            <a:ext cx="4038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b="1" dirty="0"/>
              <a:t> </a:t>
            </a:r>
            <a:r>
              <a:rPr lang="en-US" sz="2400" b="1" dirty="0"/>
              <a:t>Adverbs</a:t>
            </a:r>
            <a:endParaRPr lang="en-US" sz="2400" dirty="0"/>
          </a:p>
          <a:p>
            <a:pPr fontAlgn="base"/>
            <a:r>
              <a:rPr lang="en-US" sz="2400" dirty="0"/>
              <a:t>              Kindly</a:t>
            </a:r>
          </a:p>
          <a:p>
            <a:pPr fontAlgn="base"/>
            <a:r>
              <a:rPr lang="en-US" sz="2400" dirty="0"/>
              <a:t>             Happily</a:t>
            </a:r>
          </a:p>
          <a:p>
            <a:pPr fontAlgn="base"/>
            <a:r>
              <a:rPr lang="en-US" sz="2400" dirty="0"/>
              <a:t>             Wonderfully</a:t>
            </a:r>
          </a:p>
          <a:p>
            <a:pPr fontAlgn="base"/>
            <a:r>
              <a:rPr lang="en-US" sz="2400" dirty="0"/>
              <a:t>             Loudly</a:t>
            </a:r>
          </a:p>
          <a:p>
            <a:pPr fontAlgn="base"/>
            <a:r>
              <a:rPr lang="en-US" sz="2400" dirty="0"/>
              <a:t>             Sadly</a:t>
            </a:r>
          </a:p>
          <a:p>
            <a:pPr fontAlgn="base"/>
            <a:r>
              <a:rPr lang="en-US" sz="2400" dirty="0"/>
              <a:t>             Beautifully</a:t>
            </a:r>
          </a:p>
          <a:p>
            <a:pPr fontAlgn="base"/>
            <a:r>
              <a:rPr lang="en-US" sz="2400" dirty="0"/>
              <a:t>             Sweetly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9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38100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Kinds of Adverbs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295400"/>
            <a:ext cx="23622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3200" b="1" u="sng" dirty="0"/>
              <a:t>Kinds</a:t>
            </a:r>
          </a:p>
          <a:p>
            <a:pPr fontAlgn="base"/>
            <a:r>
              <a:rPr lang="en-US" sz="2400" dirty="0"/>
              <a:t>Manner</a:t>
            </a:r>
          </a:p>
          <a:p>
            <a:pPr fontAlgn="base"/>
            <a:r>
              <a:rPr lang="en-US" sz="2400" dirty="0"/>
              <a:t>Place</a:t>
            </a:r>
          </a:p>
          <a:p>
            <a:pPr fontAlgn="base"/>
            <a:r>
              <a:rPr lang="en-US" sz="2400" dirty="0"/>
              <a:t>Time</a:t>
            </a:r>
          </a:p>
          <a:p>
            <a:pPr fontAlgn="base"/>
            <a:r>
              <a:rPr lang="en-US" sz="2400" dirty="0"/>
              <a:t>Frequency</a:t>
            </a:r>
          </a:p>
          <a:p>
            <a:pPr fontAlgn="base"/>
            <a:r>
              <a:rPr lang="en-US" sz="2400" dirty="0"/>
              <a:t>Purpose/Reason</a:t>
            </a:r>
          </a:p>
          <a:p>
            <a:pPr fontAlgn="base"/>
            <a:r>
              <a:rPr lang="en-US" sz="2400" dirty="0"/>
              <a:t>Quantity/Degree</a:t>
            </a:r>
          </a:p>
          <a:p>
            <a:pPr fontAlgn="base"/>
            <a:r>
              <a:rPr lang="en-US" sz="2400" dirty="0"/>
              <a:t>Affirmation /Negation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1219200"/>
            <a:ext cx="51054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3600" b="1" u="sng" dirty="0"/>
              <a:t>Functions</a:t>
            </a:r>
          </a:p>
          <a:p>
            <a:pPr fontAlgn="base"/>
            <a:r>
              <a:rPr lang="en-US" sz="2000" dirty="0"/>
              <a:t>It describes in which manner an action is done.</a:t>
            </a:r>
          </a:p>
          <a:p>
            <a:pPr fontAlgn="base"/>
            <a:r>
              <a:rPr lang="en-US" sz="2000" dirty="0"/>
              <a:t>It describes where an action is done.</a:t>
            </a:r>
          </a:p>
          <a:p>
            <a:pPr fontAlgn="base"/>
            <a:r>
              <a:rPr lang="en-US" sz="2000" dirty="0"/>
              <a:t>It describes </a:t>
            </a:r>
            <a:r>
              <a:rPr lang="en-US" sz="2000" dirty="0" err="1" smtClean="0"/>
              <a:t>Swhen</a:t>
            </a:r>
            <a:r>
              <a:rPr lang="en-US" sz="2000" dirty="0" smtClean="0"/>
              <a:t> </a:t>
            </a:r>
            <a:r>
              <a:rPr lang="en-US" sz="2000" dirty="0"/>
              <a:t>an action is done.</a:t>
            </a:r>
          </a:p>
          <a:p>
            <a:pPr fontAlgn="base"/>
            <a:r>
              <a:rPr lang="en-US" sz="2000" dirty="0"/>
              <a:t>It shows how many times an action is done.</a:t>
            </a:r>
          </a:p>
          <a:p>
            <a:pPr fontAlgn="base"/>
            <a:r>
              <a:rPr lang="en-US" sz="2000" dirty="0"/>
              <a:t>It describes the purpose or reason for the action.</a:t>
            </a:r>
          </a:p>
          <a:p>
            <a:pPr fontAlgn="base"/>
            <a:r>
              <a:rPr lang="en-US" sz="2000" dirty="0"/>
              <a:t>It shows how much or in what degree or to what extent.</a:t>
            </a:r>
          </a:p>
          <a:p>
            <a:pPr fontAlgn="base"/>
            <a:r>
              <a:rPr lang="en-US" sz="2000" dirty="0"/>
              <a:t>Which says yes if it is yes and no if it is no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381000"/>
            <a:ext cx="4419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Lucida Calligraphy" pitchFamily="66" charset="0"/>
              </a:rPr>
              <a:t>Adverb of  Place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371600"/>
            <a:ext cx="7696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Lucida Calligraphy" pitchFamily="66" charset="0"/>
              </a:rPr>
              <a:t>Some adverbs and adverb phrases answer the question </a:t>
            </a:r>
            <a:r>
              <a:rPr lang="en-US" sz="2000" b="1" dirty="0" smtClean="0">
                <a:latin typeface="Lucida Calligraphy" pitchFamily="66" charset="0"/>
              </a:rPr>
              <a:t>“where?”.</a:t>
            </a:r>
          </a:p>
          <a:p>
            <a:r>
              <a:rPr lang="en-US" sz="2000" dirty="0" smtClean="0">
                <a:latin typeface="Lucida Calligraphy" pitchFamily="66" charset="0"/>
              </a:rPr>
              <a:t>They are called adverbs of place.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810000"/>
            <a:ext cx="7924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88399D"/>
              </a:buClr>
              <a:buFont typeface="Wingdings" pitchFamily="2" charset="2"/>
              <a:buChar char="ð"/>
            </a:pPr>
            <a:r>
              <a:rPr lang="en-US" dirty="0" smtClean="0">
                <a:latin typeface="Lucida Calligraphy" pitchFamily="66" charset="0"/>
              </a:rPr>
              <a:t> The boys are </a:t>
            </a:r>
            <a:r>
              <a:rPr lang="en-US" b="1" dirty="0" smtClean="0">
                <a:latin typeface="Lucida Calligraphy" pitchFamily="66" charset="0"/>
              </a:rPr>
              <a:t>playing </a:t>
            </a:r>
            <a:r>
              <a:rPr lang="en-US" b="1" u="sng" dirty="0" smtClean="0">
                <a:latin typeface="Lucida Calligraphy" pitchFamily="66" charset="0"/>
              </a:rPr>
              <a:t>upstairs</a:t>
            </a:r>
            <a:r>
              <a:rPr lang="en-US" dirty="0" smtClean="0">
                <a:latin typeface="Lucida Calligraphy" pitchFamily="66" charset="0"/>
              </a:rPr>
              <a:t>.</a:t>
            </a:r>
          </a:p>
          <a:p>
            <a:pPr>
              <a:buClr>
                <a:srgbClr val="88399D"/>
              </a:buClr>
              <a:buFont typeface="Wingdings" pitchFamily="2" charset="2"/>
              <a:buChar char="ð"/>
            </a:pPr>
            <a:r>
              <a:rPr lang="en-US" dirty="0" smtClean="0">
                <a:latin typeface="Lucida Calligraphy" pitchFamily="66" charset="0"/>
              </a:rPr>
              <a:t> The dog is </a:t>
            </a:r>
            <a:r>
              <a:rPr lang="en-US" b="1" u="sng" dirty="0" smtClean="0">
                <a:latin typeface="Lucida Calligraphy" pitchFamily="66" charset="0"/>
              </a:rPr>
              <a:t>in the  garden</a:t>
            </a:r>
            <a:r>
              <a:rPr lang="en-US" dirty="0" smtClean="0">
                <a:latin typeface="Lucida Calligraphy" pitchFamily="66" charset="0"/>
              </a:rPr>
              <a:t>.</a:t>
            </a:r>
          </a:p>
          <a:p>
            <a:pPr>
              <a:buClr>
                <a:srgbClr val="88399D"/>
              </a:buClr>
              <a:buFont typeface="Wingdings" pitchFamily="2" charset="2"/>
              <a:buChar char="ð"/>
            </a:pPr>
            <a:r>
              <a:rPr lang="en-US" dirty="0" smtClean="0">
                <a:latin typeface="Lucida Calligraphy" pitchFamily="66" charset="0"/>
              </a:rPr>
              <a:t> We’re going </a:t>
            </a:r>
            <a:r>
              <a:rPr lang="en-US" b="1" u="sng" dirty="0" smtClean="0">
                <a:latin typeface="Lucida Calligraphy" pitchFamily="66" charset="0"/>
              </a:rPr>
              <a:t>to Cox’s </a:t>
            </a:r>
            <a:r>
              <a:rPr lang="en-US" b="1" u="sng" dirty="0" err="1" smtClean="0">
                <a:latin typeface="Lucida Calligraphy" pitchFamily="66" charset="0"/>
              </a:rPr>
              <a:t>Bazar</a:t>
            </a:r>
            <a:r>
              <a:rPr lang="en-US" b="1" u="sng" dirty="0" smtClean="0">
                <a:latin typeface="Lucida Calligraphy" pitchFamily="66" charset="0"/>
              </a:rPr>
              <a:t> </a:t>
            </a:r>
            <a:r>
              <a:rPr lang="en-US" dirty="0" smtClean="0">
                <a:latin typeface="Lucida Calligraphy" pitchFamily="66" charset="0"/>
              </a:rPr>
              <a:t>on our school trip.</a:t>
            </a:r>
          </a:p>
          <a:p>
            <a:pPr>
              <a:buClr>
                <a:srgbClr val="88399D"/>
              </a:buClr>
              <a:buFont typeface="Wingdings" pitchFamily="2" charset="2"/>
              <a:buChar char="ð"/>
            </a:pPr>
            <a:r>
              <a:rPr lang="en-US" dirty="0" smtClean="0">
                <a:latin typeface="Lucida Calligraphy" pitchFamily="66" charset="0"/>
              </a:rPr>
              <a:t> It’s very sunny but cold </a:t>
            </a:r>
            <a:r>
              <a:rPr lang="en-US" b="1" u="sng" dirty="0" smtClean="0">
                <a:latin typeface="Lucida Calligraphy" pitchFamily="66" charset="0"/>
              </a:rPr>
              <a:t>outside</a:t>
            </a:r>
            <a:r>
              <a:rPr lang="en-US" dirty="0" smtClean="0">
                <a:latin typeface="Lucida Calligraphy" pitchFamily="66" charset="0"/>
              </a:rPr>
              <a:t>.</a:t>
            </a:r>
          </a:p>
          <a:p>
            <a:pPr>
              <a:buClr>
                <a:srgbClr val="88399D"/>
              </a:buClr>
              <a:buFont typeface="Wingdings" pitchFamily="2" charset="2"/>
              <a:buChar char="ð"/>
            </a:pPr>
            <a:r>
              <a:rPr lang="en-US" dirty="0" smtClean="0">
                <a:latin typeface="Lucida Calligraphy" pitchFamily="66" charset="0"/>
              </a:rPr>
              <a:t> </a:t>
            </a:r>
            <a:r>
              <a:rPr lang="en-US" dirty="0" smtClean="0"/>
              <a:t>I’ve lived</a:t>
            </a:r>
            <a:r>
              <a:rPr lang="en-US" b="1" dirty="0" smtClean="0"/>
              <a:t> </a:t>
            </a:r>
            <a:r>
              <a:rPr lang="en-US" b="1" u="sng" dirty="0" smtClean="0"/>
              <a:t>here</a:t>
            </a:r>
            <a:r>
              <a:rPr lang="en-US" b="1" dirty="0" smtClean="0"/>
              <a:t> </a:t>
            </a:r>
            <a:r>
              <a:rPr lang="en-US" dirty="0" smtClean="0"/>
              <a:t>for about two years.</a:t>
            </a:r>
          </a:p>
          <a:p>
            <a:pPr>
              <a:buClr>
                <a:srgbClr val="88399D"/>
              </a:buClr>
              <a:buFont typeface="Wingdings" pitchFamily="2" charset="2"/>
              <a:buChar char="ð"/>
            </a:pPr>
            <a:r>
              <a:rPr lang="en-US" dirty="0" smtClean="0"/>
              <a:t> English and German are </a:t>
            </a:r>
            <a:r>
              <a:rPr lang="en-US" b="1" u="sng" dirty="0" smtClean="0"/>
              <a:t>closely</a:t>
            </a:r>
            <a:r>
              <a:rPr lang="en-US" dirty="0" smtClean="0"/>
              <a:t> related.</a:t>
            </a:r>
          </a:p>
          <a:p>
            <a:pPr>
              <a:buClr>
                <a:srgbClr val="88399D"/>
              </a:buClr>
              <a:buFont typeface="Wingdings" pitchFamily="2" charset="2"/>
              <a:buChar char="ð"/>
            </a:pPr>
            <a:r>
              <a:rPr lang="en-US" dirty="0" smtClean="0"/>
              <a:t> Is mark</a:t>
            </a:r>
            <a:r>
              <a:rPr lang="en-US" b="1" dirty="0" smtClean="0"/>
              <a:t> </a:t>
            </a:r>
            <a:r>
              <a:rPr lang="en-US" b="1" u="sng" dirty="0" smtClean="0"/>
              <a:t>still</a:t>
            </a:r>
            <a:r>
              <a:rPr lang="en-US" b="1" dirty="0" smtClean="0"/>
              <a:t> </a:t>
            </a:r>
            <a:r>
              <a:rPr lang="en-US" dirty="0" smtClean="0"/>
              <a:t>in bed?</a:t>
            </a:r>
          </a:p>
          <a:p>
            <a:pPr>
              <a:buClr>
                <a:srgbClr val="88399D"/>
              </a:buClr>
              <a:buFont typeface="Wingdings" pitchFamily="2" charset="2"/>
              <a:buChar char="ð"/>
            </a:pPr>
            <a:r>
              <a:rPr lang="en-US" dirty="0" smtClean="0"/>
              <a:t> His children go </a:t>
            </a:r>
            <a:r>
              <a:rPr lang="en-US" b="1" u="sng" dirty="0" smtClean="0"/>
              <a:t>everywhere</a:t>
            </a:r>
            <a:r>
              <a:rPr lang="en-US" dirty="0" smtClean="0"/>
              <a:t> with him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7432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Lucida Calligraphy" pitchFamily="66" charset="0"/>
              </a:rPr>
              <a:t>Examples :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609600"/>
            <a:ext cx="5410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Lucida Calligraphy" pitchFamily="66" charset="0"/>
              </a:rPr>
              <a:t>Adverb of Frequency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524000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Lucida Calligraphy" pitchFamily="66" charset="0"/>
              </a:rPr>
              <a:t>Some adverbs and adverb phrases answer the question “</a:t>
            </a:r>
            <a:r>
              <a:rPr lang="en-US" sz="2400" b="1" u="sng" dirty="0" smtClean="0">
                <a:latin typeface="Lucida Calligraphy" pitchFamily="66" charset="0"/>
              </a:rPr>
              <a:t>how often </a:t>
            </a:r>
            <a:r>
              <a:rPr lang="en-US" sz="2400" dirty="0" smtClean="0">
                <a:latin typeface="Lucida Calligraphy" pitchFamily="66" charset="0"/>
              </a:rPr>
              <a:t>an action is done”</a:t>
            </a:r>
          </a:p>
          <a:p>
            <a:r>
              <a:rPr lang="en-US" sz="2400" dirty="0" smtClean="0">
                <a:latin typeface="Lucida Calligraphy" pitchFamily="66" charset="0"/>
              </a:rPr>
              <a:t>They are called adverbs of frequency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200400"/>
            <a:ext cx="7391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Lucida Calligraphy" pitchFamily="66" charset="0"/>
              </a:rPr>
              <a:t>Examples </a:t>
            </a:r>
            <a:r>
              <a:rPr lang="en-US" dirty="0" smtClean="0">
                <a:latin typeface="Lucida Calligraphy" pitchFamily="66" charset="0"/>
              </a:rPr>
              <a:t>: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038600"/>
            <a:ext cx="7696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en-US" sz="2400" dirty="0" smtClean="0">
                <a:latin typeface="Lucida Calligraphy" pitchFamily="66" charset="0"/>
              </a:rPr>
              <a:t>The children </a:t>
            </a:r>
            <a:r>
              <a:rPr lang="en-US" sz="2400" b="1" u="sng" dirty="0" smtClean="0">
                <a:solidFill>
                  <a:srgbClr val="00B0F0"/>
                </a:solidFill>
                <a:latin typeface="Lucida Calligraphy" pitchFamily="66" charset="0"/>
              </a:rPr>
              <a:t>always</a:t>
            </a:r>
            <a:r>
              <a:rPr lang="en-US" sz="2400" dirty="0" smtClean="0">
                <a:latin typeface="Lucida Calligraphy" pitchFamily="66" charset="0"/>
              </a:rPr>
              <a:t> go to school on the bus.</a:t>
            </a:r>
          </a:p>
          <a:p>
            <a:pPr>
              <a:buFontTx/>
              <a:buBlip>
                <a:blip r:embed="rId2"/>
              </a:buBlip>
            </a:pPr>
            <a:r>
              <a:rPr lang="en-US" sz="2400" dirty="0" smtClean="0">
                <a:latin typeface="Lucida Calligraphy" pitchFamily="66" charset="0"/>
              </a:rPr>
              <a:t>I’ll </a:t>
            </a:r>
            <a:r>
              <a:rPr lang="en-US" sz="2400" b="1" u="sng" dirty="0" smtClean="0">
                <a:solidFill>
                  <a:srgbClr val="00B0F0"/>
                </a:solidFill>
                <a:latin typeface="Lucida Calligraphy" pitchFamily="66" charset="0"/>
              </a:rPr>
              <a:t>never</a:t>
            </a:r>
            <a:r>
              <a:rPr lang="en-US" sz="2400" dirty="0" smtClean="0">
                <a:latin typeface="Lucida Calligraphy" pitchFamily="66" charset="0"/>
              </a:rPr>
              <a:t> make that mistake again .</a:t>
            </a:r>
          </a:p>
          <a:p>
            <a:pPr>
              <a:buFontTx/>
              <a:buBlip>
                <a:blip r:embed="rId2"/>
              </a:buBlip>
            </a:pPr>
            <a:r>
              <a:rPr lang="en-US" sz="2400" dirty="0" smtClean="0">
                <a:latin typeface="Lucida Calligraphy" pitchFamily="66" charset="0"/>
              </a:rPr>
              <a:t> I clean my bedroom </a:t>
            </a:r>
            <a:r>
              <a:rPr lang="en-US" sz="2400" b="1" u="sng" dirty="0" smtClean="0">
                <a:solidFill>
                  <a:srgbClr val="00B0F0"/>
                </a:solidFill>
                <a:latin typeface="Lucida Calligraphy" pitchFamily="66" charset="0"/>
              </a:rPr>
              <a:t>every day</a:t>
            </a:r>
            <a:r>
              <a:rPr lang="en-US" sz="2400" dirty="0" smtClean="0">
                <a:solidFill>
                  <a:srgbClr val="00B0F0"/>
                </a:solidFill>
                <a:latin typeface="Lucida Calligraphy" pitchFamily="66" charset="0"/>
              </a:rPr>
              <a:t>.</a:t>
            </a:r>
          </a:p>
          <a:p>
            <a:pPr>
              <a:buFontTx/>
              <a:buBlip>
                <a:blip r:embed="rId2"/>
              </a:buBlip>
            </a:pPr>
            <a:r>
              <a:rPr lang="en-US" sz="2400" dirty="0" smtClean="0">
                <a:latin typeface="Lucida Calligraphy" pitchFamily="66" charset="0"/>
              </a:rPr>
              <a:t>Dad polishes his shoes </a:t>
            </a:r>
            <a:r>
              <a:rPr lang="en-US" sz="2400" b="1" u="sng" dirty="0" smtClean="0">
                <a:solidFill>
                  <a:srgbClr val="00B0F0"/>
                </a:solidFill>
                <a:latin typeface="Lucida Calligraphy" pitchFamily="66" charset="0"/>
              </a:rPr>
              <a:t>twice a week</a:t>
            </a:r>
            <a:r>
              <a:rPr lang="en-US" sz="2400" dirty="0" smtClean="0">
                <a:solidFill>
                  <a:srgbClr val="00B0F0"/>
                </a:solidFill>
                <a:latin typeface="Lucida Calligraphy" pitchFamily="66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87</TotalTime>
  <Words>607</Words>
  <Application>Microsoft Office PowerPoint</Application>
  <PresentationFormat>On-screen Show (4:3)</PresentationFormat>
  <Paragraphs>103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MOTHIN</dc:creator>
  <cp:lastModifiedBy>Sohrab</cp:lastModifiedBy>
  <cp:revision>53</cp:revision>
  <dcterms:created xsi:type="dcterms:W3CDTF">2020-02-08T12:40:10Z</dcterms:created>
  <dcterms:modified xsi:type="dcterms:W3CDTF">2020-02-13T13:51:03Z</dcterms:modified>
</cp:coreProperties>
</file>